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33" r:id="rId1"/>
  </p:sldMasterIdLst>
  <p:sldIdLst>
    <p:sldId id="256" r:id="rId2"/>
    <p:sldId id="257" r:id="rId3"/>
    <p:sldId id="258" r:id="rId4"/>
    <p:sldId id="259" r:id="rId5"/>
    <p:sldId id="268" r:id="rId6"/>
    <p:sldId id="269" r:id="rId7"/>
    <p:sldId id="262" r:id="rId8"/>
    <p:sldId id="270" r:id="rId9"/>
    <p:sldId id="271" r:id="rId10"/>
    <p:sldId id="265" r:id="rId11"/>
    <p:sldId id="272" r:id="rId12"/>
    <p:sldId id="273" r:id="rId13"/>
  </p:sldIdLst>
  <p:sldSz cx="12192000" cy="6858000"/>
  <p:notesSz cx="7559675" cy="10691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6100" userDrawn="1">
          <p15:clr>
            <a:srgbClr val="A4A3A4"/>
          </p15:clr>
        </p15:guide>
        <p15:guide id="4" pos="1582" userDrawn="1">
          <p15:clr>
            <a:srgbClr val="A4A3A4"/>
          </p15:clr>
        </p15:guide>
        <p15:guide id="5" orient="horz" pos="168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7" autoAdjust="0"/>
    <p:restoredTop sz="94614" autoAdjust="0"/>
  </p:normalViewPr>
  <p:slideViewPr>
    <p:cSldViewPr snapToGrid="0" showGuides="1">
      <p:cViewPr>
        <p:scale>
          <a:sx n="75" d="100"/>
          <a:sy n="75" d="100"/>
        </p:scale>
        <p:origin x="1236" y="618"/>
      </p:cViewPr>
      <p:guideLst>
        <p:guide orient="horz" pos="2160"/>
        <p:guide pos="3840"/>
        <p:guide pos="6100"/>
        <p:guide pos="1582"/>
        <p:guide orient="horz" pos="168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t>11/15/2018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2987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34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64374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0329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1327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174625" indent="-174625">
              <a:buFont typeface="Arial" panose="020B0604020202020204" pitchFamily="34" charset="0"/>
              <a:buChar char="•"/>
              <a:defRPr/>
            </a:lvl1pPr>
            <a:lvl2pPr marL="361950" indent="-180975">
              <a:buFont typeface="Calibri" panose="020F0502020204030204" pitchFamily="34" charset="0"/>
              <a:buChar char="‐"/>
              <a:defRPr/>
            </a:lvl2pPr>
            <a:lvl3pPr marL="542925" indent="-180975">
              <a:defRPr/>
            </a:lvl3pPr>
            <a:lvl4pPr marL="714375" indent="-171450">
              <a:defRPr/>
            </a:lvl4pPr>
            <a:lvl5pPr marL="895350" indent="-180975">
              <a:defRPr/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003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174625" indent="-174625">
              <a:buFont typeface="Arial" panose="020B0604020202020204" pitchFamily="34" charset="0"/>
              <a:buChar char="•"/>
              <a:defRPr/>
            </a:lvl1pPr>
            <a:lvl2pPr marL="361950" indent="-180975">
              <a:buFont typeface="Calibri" panose="020F0502020204030204" pitchFamily="34" charset="0"/>
              <a:buChar char="‐"/>
              <a:defRPr/>
            </a:lvl2pPr>
            <a:lvl3pPr marL="542925" indent="-180975">
              <a:defRPr/>
            </a:lvl3pPr>
            <a:lvl4pPr marL="714375" indent="-171450">
              <a:defRPr/>
            </a:lvl4pPr>
            <a:lvl5pPr marL="895350" indent="-180975">
              <a:defRPr/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 flipV="1">
            <a:off x="1175797" y="528286"/>
            <a:ext cx="0" cy="91440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 userDrawn="1"/>
        </p:nvGrpSpPr>
        <p:grpSpPr>
          <a:xfrm flipH="1">
            <a:off x="166021" y="584200"/>
            <a:ext cx="861824" cy="802572"/>
            <a:chOff x="5459413" y="-1731963"/>
            <a:chExt cx="1270000" cy="1182687"/>
          </a:xfrm>
        </p:grpSpPr>
        <p:sp>
          <p:nvSpPr>
            <p:cNvPr id="9" name="Freeform 5"/>
            <p:cNvSpPr>
              <a:spLocks/>
            </p:cNvSpPr>
            <p:nvPr userDrawn="1"/>
          </p:nvSpPr>
          <p:spPr bwMode="auto">
            <a:xfrm>
              <a:off x="6221413" y="-1444626"/>
              <a:ext cx="508000" cy="895350"/>
            </a:xfrm>
            <a:custGeom>
              <a:avLst/>
              <a:gdLst>
                <a:gd name="T0" fmla="*/ 1 w 130"/>
                <a:gd name="T1" fmla="*/ 32 h 228"/>
                <a:gd name="T2" fmla="*/ 33 w 130"/>
                <a:gd name="T3" fmla="*/ 0 h 228"/>
                <a:gd name="T4" fmla="*/ 130 w 130"/>
                <a:gd name="T5" fmla="*/ 161 h 228"/>
                <a:gd name="T6" fmla="*/ 65 w 130"/>
                <a:gd name="T7" fmla="*/ 226 h 228"/>
                <a:gd name="T8" fmla="*/ 1 w 130"/>
                <a:gd name="T9" fmla="*/ 161 h 228"/>
                <a:gd name="T10" fmla="*/ 1 w 130"/>
                <a:gd name="T11" fmla="*/ 32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228">
                  <a:moveTo>
                    <a:pt x="1" y="32"/>
                  </a:moveTo>
                  <a:cubicBezTo>
                    <a:pt x="1" y="32"/>
                    <a:pt x="0" y="0"/>
                    <a:pt x="33" y="0"/>
                  </a:cubicBezTo>
                  <a:cubicBezTo>
                    <a:pt x="67" y="0"/>
                    <a:pt x="130" y="95"/>
                    <a:pt x="130" y="161"/>
                  </a:cubicBezTo>
                  <a:cubicBezTo>
                    <a:pt x="130" y="228"/>
                    <a:pt x="65" y="226"/>
                    <a:pt x="65" y="226"/>
                  </a:cubicBezTo>
                  <a:cubicBezTo>
                    <a:pt x="65" y="226"/>
                    <a:pt x="1" y="227"/>
                    <a:pt x="1" y="161"/>
                  </a:cubicBezTo>
                  <a:lnTo>
                    <a:pt x="1" y="32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" name="Freeform 6"/>
            <p:cNvSpPr>
              <a:spLocks/>
            </p:cNvSpPr>
            <p:nvPr userDrawn="1"/>
          </p:nvSpPr>
          <p:spPr bwMode="auto">
            <a:xfrm>
              <a:off x="5459413" y="-1444626"/>
              <a:ext cx="508000" cy="895350"/>
            </a:xfrm>
            <a:custGeom>
              <a:avLst/>
              <a:gdLst>
                <a:gd name="T0" fmla="*/ 129 w 130"/>
                <a:gd name="T1" fmla="*/ 32 h 228"/>
                <a:gd name="T2" fmla="*/ 97 w 130"/>
                <a:gd name="T3" fmla="*/ 0 h 228"/>
                <a:gd name="T4" fmla="*/ 0 w 130"/>
                <a:gd name="T5" fmla="*/ 161 h 228"/>
                <a:gd name="T6" fmla="*/ 64 w 130"/>
                <a:gd name="T7" fmla="*/ 226 h 228"/>
                <a:gd name="T8" fmla="*/ 129 w 130"/>
                <a:gd name="T9" fmla="*/ 161 h 228"/>
                <a:gd name="T10" fmla="*/ 129 w 130"/>
                <a:gd name="T11" fmla="*/ 32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228">
                  <a:moveTo>
                    <a:pt x="129" y="32"/>
                  </a:moveTo>
                  <a:cubicBezTo>
                    <a:pt x="129" y="32"/>
                    <a:pt x="130" y="0"/>
                    <a:pt x="97" y="0"/>
                  </a:cubicBezTo>
                  <a:cubicBezTo>
                    <a:pt x="63" y="0"/>
                    <a:pt x="0" y="95"/>
                    <a:pt x="0" y="161"/>
                  </a:cubicBezTo>
                  <a:cubicBezTo>
                    <a:pt x="0" y="228"/>
                    <a:pt x="64" y="226"/>
                    <a:pt x="64" y="226"/>
                  </a:cubicBezTo>
                  <a:cubicBezTo>
                    <a:pt x="64" y="226"/>
                    <a:pt x="129" y="227"/>
                    <a:pt x="129" y="161"/>
                  </a:cubicBezTo>
                  <a:lnTo>
                    <a:pt x="129" y="32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" name="Freeform 7"/>
            <p:cNvSpPr>
              <a:spLocks/>
            </p:cNvSpPr>
            <p:nvPr userDrawn="1"/>
          </p:nvSpPr>
          <p:spPr bwMode="auto">
            <a:xfrm>
              <a:off x="5881688" y="-1731963"/>
              <a:ext cx="425450" cy="674688"/>
            </a:xfrm>
            <a:custGeom>
              <a:avLst/>
              <a:gdLst>
                <a:gd name="T0" fmla="*/ 97 w 109"/>
                <a:gd name="T1" fmla="*/ 148 h 172"/>
                <a:gd name="T2" fmla="*/ 66 w 109"/>
                <a:gd name="T3" fmla="*/ 117 h 172"/>
                <a:gd name="T4" fmla="*/ 66 w 109"/>
                <a:gd name="T5" fmla="*/ 12 h 172"/>
                <a:gd name="T6" fmla="*/ 54 w 109"/>
                <a:gd name="T7" fmla="*/ 0 h 172"/>
                <a:gd name="T8" fmla="*/ 43 w 109"/>
                <a:gd name="T9" fmla="*/ 12 h 172"/>
                <a:gd name="T10" fmla="*/ 43 w 109"/>
                <a:gd name="T11" fmla="*/ 117 h 172"/>
                <a:gd name="T12" fmla="*/ 11 w 109"/>
                <a:gd name="T13" fmla="*/ 148 h 172"/>
                <a:gd name="T14" fmla="*/ 0 w 109"/>
                <a:gd name="T15" fmla="*/ 160 h 172"/>
                <a:gd name="T16" fmla="*/ 11 w 109"/>
                <a:gd name="T17" fmla="*/ 172 h 172"/>
                <a:gd name="T18" fmla="*/ 54 w 109"/>
                <a:gd name="T19" fmla="*/ 153 h 172"/>
                <a:gd name="T20" fmla="*/ 97 w 109"/>
                <a:gd name="T21" fmla="*/ 172 h 172"/>
                <a:gd name="T22" fmla="*/ 109 w 109"/>
                <a:gd name="T23" fmla="*/ 160 h 172"/>
                <a:gd name="T24" fmla="*/ 97 w 109"/>
                <a:gd name="T25" fmla="*/ 148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" h="172">
                  <a:moveTo>
                    <a:pt x="97" y="148"/>
                  </a:moveTo>
                  <a:cubicBezTo>
                    <a:pt x="69" y="148"/>
                    <a:pt x="67" y="122"/>
                    <a:pt x="66" y="117"/>
                  </a:cubicBezTo>
                  <a:cubicBezTo>
                    <a:pt x="66" y="12"/>
                    <a:pt x="66" y="12"/>
                    <a:pt x="66" y="12"/>
                  </a:cubicBezTo>
                  <a:cubicBezTo>
                    <a:pt x="66" y="6"/>
                    <a:pt x="61" y="0"/>
                    <a:pt x="54" y="0"/>
                  </a:cubicBezTo>
                  <a:cubicBezTo>
                    <a:pt x="48" y="0"/>
                    <a:pt x="43" y="6"/>
                    <a:pt x="43" y="12"/>
                  </a:cubicBezTo>
                  <a:cubicBezTo>
                    <a:pt x="43" y="117"/>
                    <a:pt x="43" y="117"/>
                    <a:pt x="43" y="117"/>
                  </a:cubicBezTo>
                  <a:cubicBezTo>
                    <a:pt x="42" y="120"/>
                    <a:pt x="41" y="148"/>
                    <a:pt x="11" y="148"/>
                  </a:cubicBezTo>
                  <a:cubicBezTo>
                    <a:pt x="5" y="148"/>
                    <a:pt x="0" y="154"/>
                    <a:pt x="0" y="160"/>
                  </a:cubicBezTo>
                  <a:cubicBezTo>
                    <a:pt x="0" y="167"/>
                    <a:pt x="5" y="172"/>
                    <a:pt x="11" y="172"/>
                  </a:cubicBezTo>
                  <a:cubicBezTo>
                    <a:pt x="33" y="172"/>
                    <a:pt x="46" y="164"/>
                    <a:pt x="54" y="153"/>
                  </a:cubicBezTo>
                  <a:cubicBezTo>
                    <a:pt x="63" y="164"/>
                    <a:pt x="76" y="172"/>
                    <a:pt x="97" y="172"/>
                  </a:cubicBezTo>
                  <a:cubicBezTo>
                    <a:pt x="104" y="172"/>
                    <a:pt x="109" y="167"/>
                    <a:pt x="109" y="160"/>
                  </a:cubicBezTo>
                  <a:cubicBezTo>
                    <a:pt x="109" y="154"/>
                    <a:pt x="104" y="148"/>
                    <a:pt x="97" y="14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" name="Oval 8"/>
            <p:cNvSpPr>
              <a:spLocks noChangeArrowheads="1"/>
            </p:cNvSpPr>
            <p:nvPr userDrawn="1"/>
          </p:nvSpPr>
          <p:spPr bwMode="auto">
            <a:xfrm>
              <a:off x="5710762" y="-1284287"/>
              <a:ext cx="147637" cy="14922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" name="Oval 9"/>
            <p:cNvSpPr>
              <a:spLocks noChangeArrowheads="1"/>
            </p:cNvSpPr>
            <p:nvPr userDrawn="1"/>
          </p:nvSpPr>
          <p:spPr bwMode="auto">
            <a:xfrm>
              <a:off x="5620275" y="-1147762"/>
              <a:ext cx="77788" cy="7937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" name="Oval 10"/>
            <p:cNvSpPr>
              <a:spLocks noChangeArrowheads="1"/>
            </p:cNvSpPr>
            <p:nvPr userDrawn="1"/>
          </p:nvSpPr>
          <p:spPr bwMode="auto">
            <a:xfrm>
              <a:off x="5745687" y="-1092201"/>
              <a:ext cx="77788" cy="7778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" name="Oval 11"/>
            <p:cNvSpPr>
              <a:spLocks noChangeArrowheads="1"/>
            </p:cNvSpPr>
            <p:nvPr userDrawn="1"/>
          </p:nvSpPr>
          <p:spPr bwMode="auto">
            <a:xfrm>
              <a:off x="5823475" y="-1350963"/>
              <a:ext cx="50800" cy="508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" name="Oval 12"/>
            <p:cNvSpPr>
              <a:spLocks noChangeArrowheads="1"/>
            </p:cNvSpPr>
            <p:nvPr userDrawn="1"/>
          </p:nvSpPr>
          <p:spPr bwMode="auto">
            <a:xfrm>
              <a:off x="5659961" y="-1041401"/>
              <a:ext cx="53976" cy="5556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688455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0088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7958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1729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044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6" name="Straight Connector 5"/>
          <p:cNvCxnSpPr/>
          <p:nvPr userDrawn="1"/>
        </p:nvCxnSpPr>
        <p:spPr>
          <a:xfrm flipV="1">
            <a:off x="1175797" y="528286"/>
            <a:ext cx="0" cy="91440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5"/>
          <p:cNvGrpSpPr/>
          <p:nvPr userDrawn="1"/>
        </p:nvGrpSpPr>
        <p:grpSpPr>
          <a:xfrm flipH="1">
            <a:off x="166021" y="584200"/>
            <a:ext cx="861824" cy="802572"/>
            <a:chOff x="5459413" y="-1731963"/>
            <a:chExt cx="1270000" cy="1182687"/>
          </a:xfrm>
        </p:grpSpPr>
        <p:sp>
          <p:nvSpPr>
            <p:cNvPr id="17" name="Freeform 5"/>
            <p:cNvSpPr>
              <a:spLocks/>
            </p:cNvSpPr>
            <p:nvPr userDrawn="1"/>
          </p:nvSpPr>
          <p:spPr bwMode="auto">
            <a:xfrm>
              <a:off x="6221413" y="-1444626"/>
              <a:ext cx="508000" cy="895350"/>
            </a:xfrm>
            <a:custGeom>
              <a:avLst/>
              <a:gdLst>
                <a:gd name="T0" fmla="*/ 1 w 130"/>
                <a:gd name="T1" fmla="*/ 32 h 228"/>
                <a:gd name="T2" fmla="*/ 33 w 130"/>
                <a:gd name="T3" fmla="*/ 0 h 228"/>
                <a:gd name="T4" fmla="*/ 130 w 130"/>
                <a:gd name="T5" fmla="*/ 161 h 228"/>
                <a:gd name="T6" fmla="*/ 65 w 130"/>
                <a:gd name="T7" fmla="*/ 226 h 228"/>
                <a:gd name="T8" fmla="*/ 1 w 130"/>
                <a:gd name="T9" fmla="*/ 161 h 228"/>
                <a:gd name="T10" fmla="*/ 1 w 130"/>
                <a:gd name="T11" fmla="*/ 32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228">
                  <a:moveTo>
                    <a:pt x="1" y="32"/>
                  </a:moveTo>
                  <a:cubicBezTo>
                    <a:pt x="1" y="32"/>
                    <a:pt x="0" y="0"/>
                    <a:pt x="33" y="0"/>
                  </a:cubicBezTo>
                  <a:cubicBezTo>
                    <a:pt x="67" y="0"/>
                    <a:pt x="130" y="95"/>
                    <a:pt x="130" y="161"/>
                  </a:cubicBezTo>
                  <a:cubicBezTo>
                    <a:pt x="130" y="228"/>
                    <a:pt x="65" y="226"/>
                    <a:pt x="65" y="226"/>
                  </a:cubicBezTo>
                  <a:cubicBezTo>
                    <a:pt x="65" y="226"/>
                    <a:pt x="1" y="227"/>
                    <a:pt x="1" y="161"/>
                  </a:cubicBezTo>
                  <a:lnTo>
                    <a:pt x="1" y="32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" name="Freeform 6"/>
            <p:cNvSpPr>
              <a:spLocks/>
            </p:cNvSpPr>
            <p:nvPr userDrawn="1"/>
          </p:nvSpPr>
          <p:spPr bwMode="auto">
            <a:xfrm>
              <a:off x="5459413" y="-1444626"/>
              <a:ext cx="508000" cy="895350"/>
            </a:xfrm>
            <a:custGeom>
              <a:avLst/>
              <a:gdLst>
                <a:gd name="T0" fmla="*/ 129 w 130"/>
                <a:gd name="T1" fmla="*/ 32 h 228"/>
                <a:gd name="T2" fmla="*/ 97 w 130"/>
                <a:gd name="T3" fmla="*/ 0 h 228"/>
                <a:gd name="T4" fmla="*/ 0 w 130"/>
                <a:gd name="T5" fmla="*/ 161 h 228"/>
                <a:gd name="T6" fmla="*/ 64 w 130"/>
                <a:gd name="T7" fmla="*/ 226 h 228"/>
                <a:gd name="T8" fmla="*/ 129 w 130"/>
                <a:gd name="T9" fmla="*/ 161 h 228"/>
                <a:gd name="T10" fmla="*/ 129 w 130"/>
                <a:gd name="T11" fmla="*/ 32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228">
                  <a:moveTo>
                    <a:pt x="129" y="32"/>
                  </a:moveTo>
                  <a:cubicBezTo>
                    <a:pt x="129" y="32"/>
                    <a:pt x="130" y="0"/>
                    <a:pt x="97" y="0"/>
                  </a:cubicBezTo>
                  <a:cubicBezTo>
                    <a:pt x="63" y="0"/>
                    <a:pt x="0" y="95"/>
                    <a:pt x="0" y="161"/>
                  </a:cubicBezTo>
                  <a:cubicBezTo>
                    <a:pt x="0" y="228"/>
                    <a:pt x="64" y="226"/>
                    <a:pt x="64" y="226"/>
                  </a:cubicBezTo>
                  <a:cubicBezTo>
                    <a:pt x="64" y="226"/>
                    <a:pt x="129" y="227"/>
                    <a:pt x="129" y="161"/>
                  </a:cubicBezTo>
                  <a:lnTo>
                    <a:pt x="129" y="32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" name="Freeform 7"/>
            <p:cNvSpPr>
              <a:spLocks/>
            </p:cNvSpPr>
            <p:nvPr userDrawn="1"/>
          </p:nvSpPr>
          <p:spPr bwMode="auto">
            <a:xfrm>
              <a:off x="5881688" y="-1731963"/>
              <a:ext cx="425450" cy="674688"/>
            </a:xfrm>
            <a:custGeom>
              <a:avLst/>
              <a:gdLst>
                <a:gd name="T0" fmla="*/ 97 w 109"/>
                <a:gd name="T1" fmla="*/ 148 h 172"/>
                <a:gd name="T2" fmla="*/ 66 w 109"/>
                <a:gd name="T3" fmla="*/ 117 h 172"/>
                <a:gd name="T4" fmla="*/ 66 w 109"/>
                <a:gd name="T5" fmla="*/ 12 h 172"/>
                <a:gd name="T6" fmla="*/ 54 w 109"/>
                <a:gd name="T7" fmla="*/ 0 h 172"/>
                <a:gd name="T8" fmla="*/ 43 w 109"/>
                <a:gd name="T9" fmla="*/ 12 h 172"/>
                <a:gd name="T10" fmla="*/ 43 w 109"/>
                <a:gd name="T11" fmla="*/ 117 h 172"/>
                <a:gd name="T12" fmla="*/ 11 w 109"/>
                <a:gd name="T13" fmla="*/ 148 h 172"/>
                <a:gd name="T14" fmla="*/ 0 w 109"/>
                <a:gd name="T15" fmla="*/ 160 h 172"/>
                <a:gd name="T16" fmla="*/ 11 w 109"/>
                <a:gd name="T17" fmla="*/ 172 h 172"/>
                <a:gd name="T18" fmla="*/ 54 w 109"/>
                <a:gd name="T19" fmla="*/ 153 h 172"/>
                <a:gd name="T20" fmla="*/ 97 w 109"/>
                <a:gd name="T21" fmla="*/ 172 h 172"/>
                <a:gd name="T22" fmla="*/ 109 w 109"/>
                <a:gd name="T23" fmla="*/ 160 h 172"/>
                <a:gd name="T24" fmla="*/ 97 w 109"/>
                <a:gd name="T25" fmla="*/ 148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" h="172">
                  <a:moveTo>
                    <a:pt x="97" y="148"/>
                  </a:moveTo>
                  <a:cubicBezTo>
                    <a:pt x="69" y="148"/>
                    <a:pt x="67" y="122"/>
                    <a:pt x="66" y="117"/>
                  </a:cubicBezTo>
                  <a:cubicBezTo>
                    <a:pt x="66" y="12"/>
                    <a:pt x="66" y="12"/>
                    <a:pt x="66" y="12"/>
                  </a:cubicBezTo>
                  <a:cubicBezTo>
                    <a:pt x="66" y="6"/>
                    <a:pt x="61" y="0"/>
                    <a:pt x="54" y="0"/>
                  </a:cubicBezTo>
                  <a:cubicBezTo>
                    <a:pt x="48" y="0"/>
                    <a:pt x="43" y="6"/>
                    <a:pt x="43" y="12"/>
                  </a:cubicBezTo>
                  <a:cubicBezTo>
                    <a:pt x="43" y="117"/>
                    <a:pt x="43" y="117"/>
                    <a:pt x="43" y="117"/>
                  </a:cubicBezTo>
                  <a:cubicBezTo>
                    <a:pt x="42" y="120"/>
                    <a:pt x="41" y="148"/>
                    <a:pt x="11" y="148"/>
                  </a:cubicBezTo>
                  <a:cubicBezTo>
                    <a:pt x="5" y="148"/>
                    <a:pt x="0" y="154"/>
                    <a:pt x="0" y="160"/>
                  </a:cubicBezTo>
                  <a:cubicBezTo>
                    <a:pt x="0" y="167"/>
                    <a:pt x="5" y="172"/>
                    <a:pt x="11" y="172"/>
                  </a:cubicBezTo>
                  <a:cubicBezTo>
                    <a:pt x="33" y="172"/>
                    <a:pt x="46" y="164"/>
                    <a:pt x="54" y="153"/>
                  </a:cubicBezTo>
                  <a:cubicBezTo>
                    <a:pt x="63" y="164"/>
                    <a:pt x="76" y="172"/>
                    <a:pt x="97" y="172"/>
                  </a:cubicBezTo>
                  <a:cubicBezTo>
                    <a:pt x="104" y="172"/>
                    <a:pt x="109" y="167"/>
                    <a:pt x="109" y="160"/>
                  </a:cubicBezTo>
                  <a:cubicBezTo>
                    <a:pt x="109" y="154"/>
                    <a:pt x="104" y="148"/>
                    <a:pt x="97" y="14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" name="Oval 8"/>
            <p:cNvSpPr>
              <a:spLocks noChangeArrowheads="1"/>
            </p:cNvSpPr>
            <p:nvPr userDrawn="1"/>
          </p:nvSpPr>
          <p:spPr bwMode="auto">
            <a:xfrm>
              <a:off x="5710762" y="-1284287"/>
              <a:ext cx="147637" cy="14922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" name="Oval 9"/>
            <p:cNvSpPr>
              <a:spLocks noChangeArrowheads="1"/>
            </p:cNvSpPr>
            <p:nvPr userDrawn="1"/>
          </p:nvSpPr>
          <p:spPr bwMode="auto">
            <a:xfrm>
              <a:off x="5620275" y="-1147762"/>
              <a:ext cx="77788" cy="7937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" name="Oval 10"/>
            <p:cNvSpPr>
              <a:spLocks noChangeArrowheads="1"/>
            </p:cNvSpPr>
            <p:nvPr userDrawn="1"/>
          </p:nvSpPr>
          <p:spPr bwMode="auto">
            <a:xfrm>
              <a:off x="5745687" y="-1092201"/>
              <a:ext cx="77788" cy="7778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" name="Oval 11"/>
            <p:cNvSpPr>
              <a:spLocks noChangeArrowheads="1"/>
            </p:cNvSpPr>
            <p:nvPr userDrawn="1"/>
          </p:nvSpPr>
          <p:spPr bwMode="auto">
            <a:xfrm>
              <a:off x="5823475" y="-1350963"/>
              <a:ext cx="50800" cy="508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" name="Oval 12"/>
            <p:cNvSpPr>
              <a:spLocks noChangeArrowheads="1"/>
            </p:cNvSpPr>
            <p:nvPr userDrawn="1"/>
          </p:nvSpPr>
          <p:spPr bwMode="auto">
            <a:xfrm>
              <a:off x="5659961" y="-1041401"/>
              <a:ext cx="53976" cy="5556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298767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785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chemeClr val="accent1">
                <a:lumMod val="20000"/>
                <a:lumOff val="8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6210300"/>
            <a:ext cx="12192000" cy="64770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76200" dist="38100" dir="16200000" rotWithShape="0">
              <a:schemeClr val="tx2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37925" y="528286"/>
            <a:ext cx="9720072" cy="9144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37925" y="1718276"/>
            <a:ext cx="9720073" cy="4305334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37926" y="6396990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fld id="{48A87A34-81AB-432B-8DAE-1953F412C126}" type="datetimeFigureOut">
              <a:rPr lang="en-US" smtClean="0"/>
              <a:pPr/>
              <a:t>11/15/2018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56729" y="6396990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i="1" cap="all" baseline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99520" y="6396990"/>
            <a:ext cx="41148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1175797" y="528286"/>
            <a:ext cx="0" cy="91440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/>
          <p:cNvGrpSpPr/>
          <p:nvPr userDrawn="1"/>
        </p:nvGrpSpPr>
        <p:grpSpPr>
          <a:xfrm flipH="1">
            <a:off x="166021" y="584200"/>
            <a:ext cx="861824" cy="802572"/>
            <a:chOff x="5459413" y="-1731963"/>
            <a:chExt cx="1270000" cy="1182687"/>
          </a:xfrm>
        </p:grpSpPr>
        <p:sp>
          <p:nvSpPr>
            <p:cNvPr id="14" name="Freeform 5"/>
            <p:cNvSpPr>
              <a:spLocks/>
            </p:cNvSpPr>
            <p:nvPr userDrawn="1"/>
          </p:nvSpPr>
          <p:spPr bwMode="auto">
            <a:xfrm>
              <a:off x="6221413" y="-1444626"/>
              <a:ext cx="508000" cy="895350"/>
            </a:xfrm>
            <a:custGeom>
              <a:avLst/>
              <a:gdLst>
                <a:gd name="T0" fmla="*/ 1 w 130"/>
                <a:gd name="T1" fmla="*/ 32 h 228"/>
                <a:gd name="T2" fmla="*/ 33 w 130"/>
                <a:gd name="T3" fmla="*/ 0 h 228"/>
                <a:gd name="T4" fmla="*/ 130 w 130"/>
                <a:gd name="T5" fmla="*/ 161 h 228"/>
                <a:gd name="T6" fmla="*/ 65 w 130"/>
                <a:gd name="T7" fmla="*/ 226 h 228"/>
                <a:gd name="T8" fmla="*/ 1 w 130"/>
                <a:gd name="T9" fmla="*/ 161 h 228"/>
                <a:gd name="T10" fmla="*/ 1 w 130"/>
                <a:gd name="T11" fmla="*/ 32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228">
                  <a:moveTo>
                    <a:pt x="1" y="32"/>
                  </a:moveTo>
                  <a:cubicBezTo>
                    <a:pt x="1" y="32"/>
                    <a:pt x="0" y="0"/>
                    <a:pt x="33" y="0"/>
                  </a:cubicBezTo>
                  <a:cubicBezTo>
                    <a:pt x="67" y="0"/>
                    <a:pt x="130" y="95"/>
                    <a:pt x="130" y="161"/>
                  </a:cubicBezTo>
                  <a:cubicBezTo>
                    <a:pt x="130" y="228"/>
                    <a:pt x="65" y="226"/>
                    <a:pt x="65" y="226"/>
                  </a:cubicBezTo>
                  <a:cubicBezTo>
                    <a:pt x="65" y="226"/>
                    <a:pt x="1" y="227"/>
                    <a:pt x="1" y="161"/>
                  </a:cubicBezTo>
                  <a:lnTo>
                    <a:pt x="1" y="32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" name="Freeform 6"/>
            <p:cNvSpPr>
              <a:spLocks/>
            </p:cNvSpPr>
            <p:nvPr userDrawn="1"/>
          </p:nvSpPr>
          <p:spPr bwMode="auto">
            <a:xfrm>
              <a:off x="5459413" y="-1444626"/>
              <a:ext cx="508000" cy="895350"/>
            </a:xfrm>
            <a:custGeom>
              <a:avLst/>
              <a:gdLst>
                <a:gd name="T0" fmla="*/ 129 w 130"/>
                <a:gd name="T1" fmla="*/ 32 h 228"/>
                <a:gd name="T2" fmla="*/ 97 w 130"/>
                <a:gd name="T3" fmla="*/ 0 h 228"/>
                <a:gd name="T4" fmla="*/ 0 w 130"/>
                <a:gd name="T5" fmla="*/ 161 h 228"/>
                <a:gd name="T6" fmla="*/ 64 w 130"/>
                <a:gd name="T7" fmla="*/ 226 h 228"/>
                <a:gd name="T8" fmla="*/ 129 w 130"/>
                <a:gd name="T9" fmla="*/ 161 h 228"/>
                <a:gd name="T10" fmla="*/ 129 w 130"/>
                <a:gd name="T11" fmla="*/ 32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228">
                  <a:moveTo>
                    <a:pt x="129" y="32"/>
                  </a:moveTo>
                  <a:cubicBezTo>
                    <a:pt x="129" y="32"/>
                    <a:pt x="130" y="0"/>
                    <a:pt x="97" y="0"/>
                  </a:cubicBezTo>
                  <a:cubicBezTo>
                    <a:pt x="63" y="0"/>
                    <a:pt x="0" y="95"/>
                    <a:pt x="0" y="161"/>
                  </a:cubicBezTo>
                  <a:cubicBezTo>
                    <a:pt x="0" y="228"/>
                    <a:pt x="64" y="226"/>
                    <a:pt x="64" y="226"/>
                  </a:cubicBezTo>
                  <a:cubicBezTo>
                    <a:pt x="64" y="226"/>
                    <a:pt x="129" y="227"/>
                    <a:pt x="129" y="161"/>
                  </a:cubicBezTo>
                  <a:lnTo>
                    <a:pt x="129" y="32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" name="Freeform 7"/>
            <p:cNvSpPr>
              <a:spLocks/>
            </p:cNvSpPr>
            <p:nvPr userDrawn="1"/>
          </p:nvSpPr>
          <p:spPr bwMode="auto">
            <a:xfrm>
              <a:off x="5881688" y="-1731963"/>
              <a:ext cx="425450" cy="674688"/>
            </a:xfrm>
            <a:custGeom>
              <a:avLst/>
              <a:gdLst>
                <a:gd name="T0" fmla="*/ 97 w 109"/>
                <a:gd name="T1" fmla="*/ 148 h 172"/>
                <a:gd name="T2" fmla="*/ 66 w 109"/>
                <a:gd name="T3" fmla="*/ 117 h 172"/>
                <a:gd name="T4" fmla="*/ 66 w 109"/>
                <a:gd name="T5" fmla="*/ 12 h 172"/>
                <a:gd name="T6" fmla="*/ 54 w 109"/>
                <a:gd name="T7" fmla="*/ 0 h 172"/>
                <a:gd name="T8" fmla="*/ 43 w 109"/>
                <a:gd name="T9" fmla="*/ 12 h 172"/>
                <a:gd name="T10" fmla="*/ 43 w 109"/>
                <a:gd name="T11" fmla="*/ 117 h 172"/>
                <a:gd name="T12" fmla="*/ 11 w 109"/>
                <a:gd name="T13" fmla="*/ 148 h 172"/>
                <a:gd name="T14" fmla="*/ 0 w 109"/>
                <a:gd name="T15" fmla="*/ 160 h 172"/>
                <a:gd name="T16" fmla="*/ 11 w 109"/>
                <a:gd name="T17" fmla="*/ 172 h 172"/>
                <a:gd name="T18" fmla="*/ 54 w 109"/>
                <a:gd name="T19" fmla="*/ 153 h 172"/>
                <a:gd name="T20" fmla="*/ 97 w 109"/>
                <a:gd name="T21" fmla="*/ 172 h 172"/>
                <a:gd name="T22" fmla="*/ 109 w 109"/>
                <a:gd name="T23" fmla="*/ 160 h 172"/>
                <a:gd name="T24" fmla="*/ 97 w 109"/>
                <a:gd name="T25" fmla="*/ 148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" h="172">
                  <a:moveTo>
                    <a:pt x="97" y="148"/>
                  </a:moveTo>
                  <a:cubicBezTo>
                    <a:pt x="69" y="148"/>
                    <a:pt x="67" y="122"/>
                    <a:pt x="66" y="117"/>
                  </a:cubicBezTo>
                  <a:cubicBezTo>
                    <a:pt x="66" y="12"/>
                    <a:pt x="66" y="12"/>
                    <a:pt x="66" y="12"/>
                  </a:cubicBezTo>
                  <a:cubicBezTo>
                    <a:pt x="66" y="6"/>
                    <a:pt x="61" y="0"/>
                    <a:pt x="54" y="0"/>
                  </a:cubicBezTo>
                  <a:cubicBezTo>
                    <a:pt x="48" y="0"/>
                    <a:pt x="43" y="6"/>
                    <a:pt x="43" y="12"/>
                  </a:cubicBezTo>
                  <a:cubicBezTo>
                    <a:pt x="43" y="117"/>
                    <a:pt x="43" y="117"/>
                    <a:pt x="43" y="117"/>
                  </a:cubicBezTo>
                  <a:cubicBezTo>
                    <a:pt x="42" y="120"/>
                    <a:pt x="41" y="148"/>
                    <a:pt x="11" y="148"/>
                  </a:cubicBezTo>
                  <a:cubicBezTo>
                    <a:pt x="5" y="148"/>
                    <a:pt x="0" y="154"/>
                    <a:pt x="0" y="160"/>
                  </a:cubicBezTo>
                  <a:cubicBezTo>
                    <a:pt x="0" y="167"/>
                    <a:pt x="5" y="172"/>
                    <a:pt x="11" y="172"/>
                  </a:cubicBezTo>
                  <a:cubicBezTo>
                    <a:pt x="33" y="172"/>
                    <a:pt x="46" y="164"/>
                    <a:pt x="54" y="153"/>
                  </a:cubicBezTo>
                  <a:cubicBezTo>
                    <a:pt x="63" y="164"/>
                    <a:pt x="76" y="172"/>
                    <a:pt x="97" y="172"/>
                  </a:cubicBezTo>
                  <a:cubicBezTo>
                    <a:pt x="104" y="172"/>
                    <a:pt x="109" y="167"/>
                    <a:pt x="109" y="160"/>
                  </a:cubicBezTo>
                  <a:cubicBezTo>
                    <a:pt x="109" y="154"/>
                    <a:pt x="104" y="148"/>
                    <a:pt x="97" y="14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" name="Oval 8"/>
            <p:cNvSpPr>
              <a:spLocks noChangeArrowheads="1"/>
            </p:cNvSpPr>
            <p:nvPr userDrawn="1"/>
          </p:nvSpPr>
          <p:spPr bwMode="auto">
            <a:xfrm>
              <a:off x="5710762" y="-1284287"/>
              <a:ext cx="147637" cy="14922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" name="Oval 9"/>
            <p:cNvSpPr>
              <a:spLocks noChangeArrowheads="1"/>
            </p:cNvSpPr>
            <p:nvPr userDrawn="1"/>
          </p:nvSpPr>
          <p:spPr bwMode="auto">
            <a:xfrm>
              <a:off x="5620275" y="-1147762"/>
              <a:ext cx="77788" cy="7937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" name="Oval 10"/>
            <p:cNvSpPr>
              <a:spLocks noChangeArrowheads="1"/>
            </p:cNvSpPr>
            <p:nvPr userDrawn="1"/>
          </p:nvSpPr>
          <p:spPr bwMode="auto">
            <a:xfrm>
              <a:off x="5745687" y="-1092201"/>
              <a:ext cx="77788" cy="7778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" name="Oval 11"/>
            <p:cNvSpPr>
              <a:spLocks noChangeArrowheads="1"/>
            </p:cNvSpPr>
            <p:nvPr userDrawn="1"/>
          </p:nvSpPr>
          <p:spPr bwMode="auto">
            <a:xfrm>
              <a:off x="5823475" y="-1350963"/>
              <a:ext cx="50800" cy="508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" name="Oval 12"/>
            <p:cNvSpPr>
              <a:spLocks noChangeArrowheads="1"/>
            </p:cNvSpPr>
            <p:nvPr userDrawn="1"/>
          </p:nvSpPr>
          <p:spPr bwMode="auto">
            <a:xfrm>
              <a:off x="5659961" y="-1041401"/>
              <a:ext cx="53976" cy="5556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853010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46" r:id="rId3"/>
    <p:sldLayoutId id="2147483736" r:id="rId4"/>
    <p:sldLayoutId id="2147483737" r:id="rId5"/>
    <p:sldLayoutId id="2147483738" r:id="rId6"/>
    <p:sldLayoutId id="2147483739" r:id="rId7"/>
    <p:sldLayoutId id="2147483745" r:id="rId8"/>
    <p:sldLayoutId id="2147483740" r:id="rId9"/>
    <p:sldLayoutId id="2147483741" r:id="rId10"/>
    <p:sldLayoutId id="2147483742" r:id="rId11"/>
    <p:sldLayoutId id="2147483743" r:id="rId12"/>
    <p:sldLayoutId id="2147483744" r:id="rId13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accent1"/>
          </a:solidFill>
          <a:latin typeface="Calibri Light" panose="020F0302020204030204" pitchFamily="34" charset="0"/>
          <a:ea typeface="+mj-ea"/>
          <a:cs typeface="Calibri Light" panose="020F0302020204030204" pitchFamily="34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i="1" kern="1200">
          <a:solidFill>
            <a:schemeClr val="tx1">
              <a:lumMod val="75000"/>
              <a:lumOff val="25000"/>
            </a:schemeClr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>
              <a:lumMod val="75000"/>
              <a:lumOff val="25000"/>
            </a:schemeClr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i="1" kern="1200">
          <a:solidFill>
            <a:schemeClr val="tx1">
              <a:lumMod val="75000"/>
              <a:lumOff val="25000"/>
            </a:schemeClr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>
              <a:lumMod val="75000"/>
              <a:lumOff val="25000"/>
            </a:schemeClr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healthunlocked.com/blf/posts/136953591/ppfe" TargetMode="External"/><Relationship Id="rId3" Type="http://schemas.openxmlformats.org/officeDocument/2006/relationships/hyperlink" Target="https://www.blf.org.uk/" TargetMode="External"/><Relationship Id="rId7" Type="http://schemas.openxmlformats.org/officeDocument/2006/relationships/hyperlink" Target="https://patient.info/forums/discuss/ppfe-558239?order=latest&amp;page=10#topic-replies" TargetMode="External"/><Relationship Id="rId2" Type="http://schemas.openxmlformats.org/officeDocument/2006/relationships/hyperlink" Target="http://www.rbht.nhs.uk/patients/condition/pleuroparenchymal-fibroelastosi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breathingmatters.co.uk/about/" TargetMode="External"/><Relationship Id="rId5" Type="http://schemas.openxmlformats.org/officeDocument/2006/relationships/hyperlink" Target="https://www.actionpulmonaryfibrosis.org/" TargetMode="External"/><Relationship Id="rId4" Type="http://schemas.openxmlformats.org/officeDocument/2006/relationships/hyperlink" Target="https://radiopaedia.org/articles/pleuroparenchymal-fibroelastosis" TargetMode="External"/><Relationship Id="rId9" Type="http://schemas.openxmlformats.org/officeDocument/2006/relationships/hyperlink" Target="https://www.facebook.com/PleuroParenchymalFibroelastosisSupportGroup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ulmonaryfibrosistrust.org/" TargetMode="External"/><Relationship Id="rId2" Type="http://schemas.openxmlformats.org/officeDocument/2006/relationships/hyperlink" Target="http://www.lung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pulmonaryfibrosis.org/" TargetMode="External"/><Relationship Id="rId4" Type="http://schemas.openxmlformats.org/officeDocument/2006/relationships/hyperlink" Target="https://www.actionpulmonaryfibrosis.org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bi.nlm.nih.gov/pmc/articles/PMC4469148/" TargetMode="External"/><Relationship Id="rId2" Type="http://schemas.openxmlformats.org/officeDocument/2006/relationships/hyperlink" Target="https://www.ncbi.nlm.nih.gov/pmc/articles/PMC5346597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ncbi.nlm.nih.gov/pmc/?term=Pleuroparenchymal+fibroelastosis%5btitle%5d" TargetMode="External"/><Relationship Id="rId5" Type="http://schemas.openxmlformats.org/officeDocument/2006/relationships/hyperlink" Target="https://www.ncbi.nlm.nih.gov/pmc/articles/PMC3933942/" TargetMode="External"/><Relationship Id="rId4" Type="http://schemas.openxmlformats.org/officeDocument/2006/relationships/hyperlink" Target="https://www.ncbi.nlm.nih.gov/pmc/articles/PMC3949414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" name="Group 80"/>
          <p:cNvGrpSpPr/>
          <p:nvPr/>
        </p:nvGrpSpPr>
        <p:grpSpPr>
          <a:xfrm>
            <a:off x="1077162" y="2594321"/>
            <a:ext cx="2880000" cy="3280879"/>
            <a:chOff x="1077162" y="2594321"/>
            <a:chExt cx="2880000" cy="3280879"/>
          </a:xfrm>
        </p:grpSpPr>
        <p:sp>
          <p:nvSpPr>
            <p:cNvPr id="78" name="Rectangle 77"/>
            <p:cNvSpPr/>
            <p:nvPr/>
          </p:nvSpPr>
          <p:spPr>
            <a:xfrm>
              <a:off x="1077162" y="2594321"/>
              <a:ext cx="2880000" cy="3280879"/>
            </a:xfrm>
            <a:prstGeom prst="rect">
              <a:avLst/>
            </a:prstGeom>
            <a:gradFill>
              <a:gsLst>
                <a:gs pos="0">
                  <a:schemeClr val="accent2">
                    <a:alpha val="2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80" name="Straight Connector 79"/>
            <p:cNvCxnSpPr/>
            <p:nvPr/>
          </p:nvCxnSpPr>
          <p:spPr>
            <a:xfrm>
              <a:off x="1077162" y="2594321"/>
              <a:ext cx="28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2" name="Group 81"/>
          <p:cNvGrpSpPr/>
          <p:nvPr/>
        </p:nvGrpSpPr>
        <p:grpSpPr>
          <a:xfrm>
            <a:off x="4656000" y="2594321"/>
            <a:ext cx="2880000" cy="3280879"/>
            <a:chOff x="1077162" y="2594321"/>
            <a:chExt cx="2880000" cy="3280879"/>
          </a:xfrm>
        </p:grpSpPr>
        <p:sp>
          <p:nvSpPr>
            <p:cNvPr id="83" name="Rectangle 82"/>
            <p:cNvSpPr/>
            <p:nvPr/>
          </p:nvSpPr>
          <p:spPr>
            <a:xfrm>
              <a:off x="1077162" y="2594321"/>
              <a:ext cx="2880000" cy="3280879"/>
            </a:xfrm>
            <a:prstGeom prst="rect">
              <a:avLst/>
            </a:prstGeom>
            <a:gradFill>
              <a:gsLst>
                <a:gs pos="0">
                  <a:schemeClr val="accent2">
                    <a:alpha val="2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84" name="Straight Connector 83"/>
            <p:cNvCxnSpPr/>
            <p:nvPr/>
          </p:nvCxnSpPr>
          <p:spPr>
            <a:xfrm>
              <a:off x="1077162" y="2594321"/>
              <a:ext cx="28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5" name="Group 84"/>
          <p:cNvGrpSpPr/>
          <p:nvPr/>
        </p:nvGrpSpPr>
        <p:grpSpPr>
          <a:xfrm>
            <a:off x="8253579" y="2594321"/>
            <a:ext cx="2880000" cy="3280879"/>
            <a:chOff x="1077162" y="2594321"/>
            <a:chExt cx="2880000" cy="3280879"/>
          </a:xfrm>
        </p:grpSpPr>
        <p:sp>
          <p:nvSpPr>
            <p:cNvPr id="86" name="Rectangle 85"/>
            <p:cNvSpPr/>
            <p:nvPr/>
          </p:nvSpPr>
          <p:spPr>
            <a:xfrm>
              <a:off x="1077162" y="2594321"/>
              <a:ext cx="2880000" cy="3280879"/>
            </a:xfrm>
            <a:prstGeom prst="rect">
              <a:avLst/>
            </a:prstGeom>
            <a:gradFill>
              <a:gsLst>
                <a:gs pos="0">
                  <a:schemeClr val="accent2">
                    <a:alpha val="2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87" name="Straight Connector 86"/>
            <p:cNvCxnSpPr/>
            <p:nvPr/>
          </p:nvCxnSpPr>
          <p:spPr>
            <a:xfrm>
              <a:off x="1077162" y="2594321"/>
              <a:ext cx="28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PPFE: </a:t>
            </a:r>
            <a:r>
              <a:rPr lang="en-GB" dirty="0" smtClean="0"/>
              <a:t>frequency and diagnosis</a:t>
            </a:r>
            <a:endParaRPr lang="en-GB" dirty="0"/>
          </a:p>
        </p:txBody>
      </p:sp>
      <p:sp>
        <p:nvSpPr>
          <p:cNvPr id="42" name="CustomShape 5"/>
          <p:cNvSpPr/>
          <p:nvPr/>
        </p:nvSpPr>
        <p:spPr>
          <a:xfrm>
            <a:off x="1244886" y="3575103"/>
            <a:ext cx="2544552" cy="943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720" algn="ctr">
              <a:lnSpc>
                <a:spcPct val="100000"/>
              </a:lnSpc>
              <a:buClr>
                <a:srgbClr val="000000"/>
              </a:buClr>
            </a:pPr>
            <a:r>
              <a:rPr lang="en-GB" b="1" strike="noStrike" spc="-1" dirty="0" err="1">
                <a:solidFill>
                  <a:schemeClr val="accent2">
                    <a:lumMod val="75000"/>
                  </a:schemeClr>
                </a:solidFill>
                <a:latin typeface="Calibri"/>
                <a:ea typeface="DejaVu Sans"/>
              </a:rPr>
              <a:t>Pleuroparenchymal</a:t>
            </a:r>
            <a:r>
              <a:rPr lang="en-GB" b="1" strike="noStrike" spc="-1" dirty="0">
                <a:solidFill>
                  <a:schemeClr val="accent2">
                    <a:lumMod val="75000"/>
                  </a:schemeClr>
                </a:solidFill>
                <a:latin typeface="Calibri"/>
                <a:ea typeface="DejaVu Sans"/>
              </a:rPr>
              <a:t> </a:t>
            </a:r>
            <a:r>
              <a:rPr lang="en-GB" b="1" strike="noStrike" spc="-1" dirty="0" err="1">
                <a:solidFill>
                  <a:schemeClr val="accent2">
                    <a:lumMod val="75000"/>
                  </a:schemeClr>
                </a:solidFill>
                <a:latin typeface="Calibri"/>
                <a:ea typeface="DejaVu Sans"/>
              </a:rPr>
              <a:t>fibroelastosis</a:t>
            </a:r>
            <a:r>
              <a:rPr lang="en-GB" b="1" strike="noStrike" spc="-1" dirty="0">
                <a:solidFill>
                  <a:schemeClr val="accent2">
                    <a:lumMod val="75000"/>
                  </a:schemeClr>
                </a:solidFill>
                <a:latin typeface="Calibri"/>
                <a:ea typeface="DejaVu Sans"/>
              </a:rPr>
              <a:t> (PPFE) </a:t>
            </a:r>
            <a:r>
              <a:rPr lang="en-GB" strike="noStrike" spc="-1" dirty="0">
                <a:solidFill>
                  <a:schemeClr val="accent2">
                    <a:lumMod val="75000"/>
                  </a:schemeClr>
                </a:solidFill>
                <a:latin typeface="Calibri Light" panose="020F0302020204030204" pitchFamily="34" charset="0"/>
                <a:ea typeface="DejaVu Sans"/>
                <a:cs typeface="Calibri Light" panose="020F0302020204030204" pitchFamily="34" charset="0"/>
              </a:rPr>
              <a:t>is a</a:t>
            </a:r>
            <a:r>
              <a:rPr lang="en-GB" b="1" strike="noStrike" spc="-1" dirty="0">
                <a:solidFill>
                  <a:schemeClr val="accent2">
                    <a:lumMod val="75000"/>
                  </a:schemeClr>
                </a:solidFill>
                <a:latin typeface="Calibri Light" panose="020F0302020204030204" pitchFamily="34" charset="0"/>
                <a:ea typeface="DejaVu Sans"/>
                <a:cs typeface="Calibri Light" panose="020F0302020204030204" pitchFamily="34" charset="0"/>
              </a:rPr>
              <a:t> </a:t>
            </a:r>
            <a:r>
              <a:rPr lang="en-GB" b="1" strike="noStrike" spc="-1" dirty="0">
                <a:solidFill>
                  <a:schemeClr val="accent2">
                    <a:lumMod val="75000"/>
                  </a:schemeClr>
                </a:solidFill>
                <a:latin typeface="Calibri"/>
                <a:ea typeface="DejaVu Sans"/>
              </a:rPr>
              <a:t>rare form of lung disease </a:t>
            </a:r>
            <a:r>
              <a:rPr lang="en-GB" b="0" strike="noStrike" spc="-1" dirty="0">
                <a:solidFill>
                  <a:schemeClr val="accent2">
                    <a:lumMod val="75000"/>
                  </a:schemeClr>
                </a:solidFill>
                <a:latin typeface="Calibri Light" panose="020F0302020204030204" pitchFamily="34" charset="0"/>
                <a:ea typeface="DejaVu Sans"/>
                <a:cs typeface="Calibri Light" panose="020F0302020204030204" pitchFamily="34" charset="0"/>
              </a:rPr>
              <a:t>associated with scarring (fibrosis) of the lungs</a:t>
            </a:r>
            <a:endParaRPr lang="en-GB" b="0" strike="noStrike" spc="-1" dirty="0">
              <a:solidFill>
                <a:schemeClr val="accent2">
                  <a:lumMod val="7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6" name="CustomShape 9"/>
          <p:cNvSpPr/>
          <p:nvPr/>
        </p:nvSpPr>
        <p:spPr>
          <a:xfrm>
            <a:off x="4669155" y="3575103"/>
            <a:ext cx="2864862" cy="1796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720" algn="ctr">
              <a:lnSpc>
                <a:spcPct val="100000"/>
              </a:lnSpc>
              <a:spcAft>
                <a:spcPts val="1200"/>
              </a:spcAft>
              <a:buClr>
                <a:srgbClr val="000000"/>
              </a:buClr>
            </a:pPr>
            <a:r>
              <a:rPr lang="en-GB" b="0" strike="noStrike" spc="-1" dirty="0">
                <a:solidFill>
                  <a:schemeClr val="accent2">
                    <a:lumMod val="75000"/>
                  </a:schemeClr>
                </a:solidFill>
                <a:latin typeface="Calibri Light" panose="020F0302020204030204" pitchFamily="34" charset="0"/>
                <a:ea typeface="DejaVu Sans"/>
                <a:cs typeface="Calibri Light" panose="020F0302020204030204" pitchFamily="34" charset="0"/>
              </a:rPr>
              <a:t>PPFE is a rare </a:t>
            </a:r>
            <a:r>
              <a:rPr lang="en-GB" b="0" strike="noStrike" spc="-1" dirty="0" smtClean="0">
                <a:solidFill>
                  <a:schemeClr val="accent2">
                    <a:lumMod val="75000"/>
                  </a:schemeClr>
                </a:solidFill>
                <a:latin typeface="Calibri Light" panose="020F0302020204030204" pitchFamily="34" charset="0"/>
                <a:ea typeface="DejaVu Sans"/>
                <a:cs typeface="Calibri Light" panose="020F0302020204030204" pitchFamily="34" charset="0"/>
              </a:rPr>
              <a:t>condition,</a:t>
            </a:r>
            <a:br>
              <a:rPr lang="en-GB" b="0" strike="noStrike" spc="-1" dirty="0" smtClean="0">
                <a:solidFill>
                  <a:schemeClr val="accent2">
                    <a:lumMod val="75000"/>
                  </a:schemeClr>
                </a:solidFill>
                <a:latin typeface="Calibri Light" panose="020F0302020204030204" pitchFamily="34" charset="0"/>
                <a:ea typeface="DejaVu Sans"/>
                <a:cs typeface="Calibri Light" panose="020F0302020204030204" pitchFamily="34" charset="0"/>
              </a:rPr>
            </a:br>
            <a:r>
              <a:rPr lang="en-GB" b="0" strike="noStrike" spc="-1" dirty="0" smtClean="0">
                <a:solidFill>
                  <a:schemeClr val="accent2">
                    <a:lumMod val="75000"/>
                  </a:schemeClr>
                </a:solidFill>
                <a:latin typeface="Calibri Light" panose="020F0302020204030204" pitchFamily="34" charset="0"/>
                <a:ea typeface="DejaVu Sans"/>
                <a:cs typeface="Calibri Light" panose="020F0302020204030204" pitchFamily="34" charset="0"/>
              </a:rPr>
              <a:t>with </a:t>
            </a:r>
            <a:r>
              <a:rPr lang="en-GB" b="1" strike="noStrike" spc="-1" dirty="0">
                <a:solidFill>
                  <a:schemeClr val="accent2">
                    <a:lumMod val="75000"/>
                  </a:schemeClr>
                </a:solidFill>
                <a:latin typeface="Calibri"/>
                <a:ea typeface="DejaVu Sans"/>
              </a:rPr>
              <a:t>only around 100 cases identified up until 2017</a:t>
            </a:r>
            <a:endParaRPr lang="en-GB" b="1" strike="noStrike" spc="-1" dirty="0">
              <a:solidFill>
                <a:schemeClr val="accent2">
                  <a:lumMod val="75000"/>
                </a:schemeClr>
              </a:solidFill>
              <a:latin typeface="Arial"/>
            </a:endParaRPr>
          </a:p>
          <a:p>
            <a:pPr marL="720" algn="ctr">
              <a:lnSpc>
                <a:spcPct val="100000"/>
              </a:lnSpc>
              <a:spcAft>
                <a:spcPts val="1200"/>
              </a:spcAft>
              <a:buClr>
                <a:srgbClr val="000000"/>
              </a:buClr>
            </a:pPr>
            <a:r>
              <a:rPr lang="en-GB" b="0" strike="noStrike" spc="-1" dirty="0">
                <a:solidFill>
                  <a:schemeClr val="accent2">
                    <a:lumMod val="75000"/>
                  </a:schemeClr>
                </a:solidFill>
                <a:latin typeface="Calibri Light" panose="020F0302020204030204" pitchFamily="34" charset="0"/>
                <a:ea typeface="DejaVu Sans"/>
                <a:cs typeface="Calibri Light" panose="020F0302020204030204" pitchFamily="34" charset="0"/>
              </a:rPr>
              <a:t>It is, however, being </a:t>
            </a:r>
            <a:r>
              <a:rPr lang="en-GB" b="1" strike="noStrike" spc="-1" dirty="0">
                <a:solidFill>
                  <a:schemeClr val="accent2">
                    <a:lumMod val="75000"/>
                  </a:schemeClr>
                </a:solidFill>
                <a:latin typeface="Calibri"/>
                <a:ea typeface="DejaVu Sans"/>
              </a:rPr>
              <a:t>increasingly recognised</a:t>
            </a:r>
            <a:r>
              <a:rPr lang="en-GB" b="0" strike="noStrike" spc="-1" dirty="0">
                <a:solidFill>
                  <a:schemeClr val="accent2">
                    <a:lumMod val="75000"/>
                  </a:schemeClr>
                </a:solidFill>
                <a:latin typeface="Calibri Light" panose="020F0302020204030204" pitchFamily="34" charset="0"/>
                <a:ea typeface="DejaVu Sans"/>
                <a:cs typeface="Calibri Light" panose="020F0302020204030204" pitchFamily="34" charset="0"/>
              </a:rPr>
              <a:t>, as physicians become more aware of it as an entity</a:t>
            </a:r>
            <a:endParaRPr lang="en-GB" b="0" strike="noStrike" spc="-1" dirty="0">
              <a:solidFill>
                <a:schemeClr val="accent2">
                  <a:lumMod val="7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9" name="CustomShape 12"/>
          <p:cNvSpPr/>
          <p:nvPr/>
        </p:nvSpPr>
        <p:spPr>
          <a:xfrm>
            <a:off x="8413734" y="3575103"/>
            <a:ext cx="2544552" cy="943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720" algn="ctr">
              <a:lnSpc>
                <a:spcPct val="100000"/>
              </a:lnSpc>
              <a:buClr>
                <a:srgbClr val="000000"/>
              </a:buClr>
            </a:pPr>
            <a:r>
              <a:rPr lang="en-GB" b="0" strike="noStrike" spc="-1" dirty="0">
                <a:solidFill>
                  <a:schemeClr val="accent2">
                    <a:lumMod val="75000"/>
                  </a:schemeClr>
                </a:solidFill>
                <a:latin typeface="Calibri Light" panose="020F0302020204030204" pitchFamily="34" charset="0"/>
                <a:ea typeface="DejaVu Sans"/>
                <a:cs typeface="Calibri Light" panose="020F0302020204030204" pitchFamily="34" charset="0"/>
              </a:rPr>
              <a:t>PPFE has </a:t>
            </a:r>
            <a:r>
              <a:rPr lang="en-GB" b="1" strike="noStrike" spc="-1" dirty="0">
                <a:solidFill>
                  <a:schemeClr val="accent2">
                    <a:lumMod val="75000"/>
                  </a:schemeClr>
                </a:solidFill>
                <a:latin typeface="Calibri"/>
                <a:ea typeface="DejaVu Sans"/>
              </a:rPr>
              <a:t>only been recognised as </a:t>
            </a:r>
            <a:r>
              <a:rPr lang="en-GB" b="1" strike="noStrike" spc="-1" dirty="0" smtClean="0">
                <a:solidFill>
                  <a:schemeClr val="accent2">
                    <a:lumMod val="75000"/>
                  </a:schemeClr>
                </a:solidFill>
                <a:latin typeface="Calibri"/>
                <a:ea typeface="DejaVu Sans"/>
              </a:rPr>
              <a:t>a separate condition </a:t>
            </a:r>
            <a:r>
              <a:rPr lang="en-GB" b="0" strike="noStrike" spc="-1" dirty="0" smtClean="0">
                <a:solidFill>
                  <a:schemeClr val="accent2">
                    <a:lumMod val="75000"/>
                  </a:schemeClr>
                </a:solidFill>
                <a:latin typeface="Calibri Light" panose="020F0302020204030204" pitchFamily="34" charset="0"/>
                <a:ea typeface="DejaVu Sans"/>
                <a:cs typeface="Calibri Light" panose="020F0302020204030204" pitchFamily="34" charset="0"/>
              </a:rPr>
              <a:t>(from </a:t>
            </a:r>
            <a:r>
              <a:rPr lang="en-GB" b="0" strike="noStrike" spc="-1" dirty="0">
                <a:solidFill>
                  <a:schemeClr val="accent2">
                    <a:lumMod val="75000"/>
                  </a:schemeClr>
                </a:solidFill>
                <a:latin typeface="Calibri Light" panose="020F0302020204030204" pitchFamily="34" charset="0"/>
                <a:ea typeface="DejaVu Sans"/>
                <a:cs typeface="Calibri Light" panose="020F0302020204030204" pitchFamily="34" charset="0"/>
              </a:rPr>
              <a:t>other types of lung fibrosis) </a:t>
            </a:r>
            <a:r>
              <a:rPr lang="en-GB" b="1" strike="noStrike" spc="-1" dirty="0">
                <a:solidFill>
                  <a:schemeClr val="accent2">
                    <a:lumMod val="75000"/>
                  </a:schemeClr>
                </a:solidFill>
                <a:latin typeface="Calibri"/>
                <a:ea typeface="DejaVu Sans"/>
              </a:rPr>
              <a:t>within the last few years</a:t>
            </a:r>
            <a:endParaRPr lang="en-GB" b="1" strike="noStrike" spc="-1" dirty="0">
              <a:solidFill>
                <a:schemeClr val="accent2">
                  <a:lumMod val="75000"/>
                </a:schemeClr>
              </a:solidFill>
              <a:latin typeface="Arial"/>
            </a:endParaRPr>
          </a:p>
        </p:txBody>
      </p:sp>
      <p:grpSp>
        <p:nvGrpSpPr>
          <p:cNvPr id="75" name="Group 74"/>
          <p:cNvGrpSpPr/>
          <p:nvPr/>
        </p:nvGrpSpPr>
        <p:grpSpPr>
          <a:xfrm>
            <a:off x="1697695" y="1784523"/>
            <a:ext cx="1633234" cy="1633232"/>
            <a:chOff x="1614931" y="1911136"/>
            <a:chExt cx="1798761" cy="1798761"/>
          </a:xfrm>
        </p:grpSpPr>
        <p:sp>
          <p:nvSpPr>
            <p:cNvPr id="6" name="Oval 5"/>
            <p:cNvSpPr/>
            <p:nvPr/>
          </p:nvSpPr>
          <p:spPr>
            <a:xfrm>
              <a:off x="1614931" y="1911136"/>
              <a:ext cx="1798761" cy="1798761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</a:gradFill>
            <a:ln w="31750">
              <a:noFill/>
            </a:ln>
            <a:effectLst>
              <a:outerShdw blurRad="50800" dist="38100" dir="2700000" algn="tl" rotWithShape="0">
                <a:schemeClr val="tx2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21" name="Group 20"/>
            <p:cNvGrpSpPr/>
            <p:nvPr/>
          </p:nvGrpSpPr>
          <p:grpSpPr>
            <a:xfrm flipH="1">
              <a:off x="1974450" y="2220687"/>
              <a:ext cx="1079722" cy="1005490"/>
              <a:chOff x="5459413" y="-1731963"/>
              <a:chExt cx="1270000" cy="1182687"/>
            </a:xfrm>
          </p:grpSpPr>
          <p:sp>
            <p:nvSpPr>
              <p:cNvPr id="22" name="Freeform 5"/>
              <p:cNvSpPr>
                <a:spLocks/>
              </p:cNvSpPr>
              <p:nvPr userDrawn="1"/>
            </p:nvSpPr>
            <p:spPr bwMode="auto">
              <a:xfrm>
                <a:off x="6221413" y="-1444626"/>
                <a:ext cx="508000" cy="895350"/>
              </a:xfrm>
              <a:custGeom>
                <a:avLst/>
                <a:gdLst>
                  <a:gd name="T0" fmla="*/ 1 w 130"/>
                  <a:gd name="T1" fmla="*/ 32 h 228"/>
                  <a:gd name="T2" fmla="*/ 33 w 130"/>
                  <a:gd name="T3" fmla="*/ 0 h 228"/>
                  <a:gd name="T4" fmla="*/ 130 w 130"/>
                  <a:gd name="T5" fmla="*/ 161 h 228"/>
                  <a:gd name="T6" fmla="*/ 65 w 130"/>
                  <a:gd name="T7" fmla="*/ 226 h 228"/>
                  <a:gd name="T8" fmla="*/ 1 w 130"/>
                  <a:gd name="T9" fmla="*/ 161 h 228"/>
                  <a:gd name="T10" fmla="*/ 1 w 130"/>
                  <a:gd name="T11" fmla="*/ 32 h 2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0" h="228">
                    <a:moveTo>
                      <a:pt x="1" y="32"/>
                    </a:moveTo>
                    <a:cubicBezTo>
                      <a:pt x="1" y="32"/>
                      <a:pt x="0" y="0"/>
                      <a:pt x="33" y="0"/>
                    </a:cubicBezTo>
                    <a:cubicBezTo>
                      <a:pt x="67" y="0"/>
                      <a:pt x="130" y="95"/>
                      <a:pt x="130" y="161"/>
                    </a:cubicBezTo>
                    <a:cubicBezTo>
                      <a:pt x="130" y="228"/>
                      <a:pt x="65" y="226"/>
                      <a:pt x="65" y="226"/>
                    </a:cubicBezTo>
                    <a:cubicBezTo>
                      <a:pt x="65" y="226"/>
                      <a:pt x="1" y="227"/>
                      <a:pt x="1" y="161"/>
                    </a:cubicBezTo>
                    <a:lnTo>
                      <a:pt x="1" y="32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" name="Freeform 6"/>
              <p:cNvSpPr>
                <a:spLocks/>
              </p:cNvSpPr>
              <p:nvPr userDrawn="1"/>
            </p:nvSpPr>
            <p:spPr bwMode="auto">
              <a:xfrm>
                <a:off x="5459413" y="-1444626"/>
                <a:ext cx="508000" cy="895350"/>
              </a:xfrm>
              <a:custGeom>
                <a:avLst/>
                <a:gdLst>
                  <a:gd name="T0" fmla="*/ 129 w 130"/>
                  <a:gd name="T1" fmla="*/ 32 h 228"/>
                  <a:gd name="T2" fmla="*/ 97 w 130"/>
                  <a:gd name="T3" fmla="*/ 0 h 228"/>
                  <a:gd name="T4" fmla="*/ 0 w 130"/>
                  <a:gd name="T5" fmla="*/ 161 h 228"/>
                  <a:gd name="T6" fmla="*/ 64 w 130"/>
                  <a:gd name="T7" fmla="*/ 226 h 228"/>
                  <a:gd name="T8" fmla="*/ 129 w 130"/>
                  <a:gd name="T9" fmla="*/ 161 h 228"/>
                  <a:gd name="T10" fmla="*/ 129 w 130"/>
                  <a:gd name="T11" fmla="*/ 32 h 2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0" h="228">
                    <a:moveTo>
                      <a:pt x="129" y="32"/>
                    </a:moveTo>
                    <a:cubicBezTo>
                      <a:pt x="129" y="32"/>
                      <a:pt x="130" y="0"/>
                      <a:pt x="97" y="0"/>
                    </a:cubicBezTo>
                    <a:cubicBezTo>
                      <a:pt x="63" y="0"/>
                      <a:pt x="0" y="95"/>
                      <a:pt x="0" y="161"/>
                    </a:cubicBezTo>
                    <a:cubicBezTo>
                      <a:pt x="0" y="228"/>
                      <a:pt x="64" y="226"/>
                      <a:pt x="64" y="226"/>
                    </a:cubicBezTo>
                    <a:cubicBezTo>
                      <a:pt x="64" y="226"/>
                      <a:pt x="129" y="227"/>
                      <a:pt x="129" y="161"/>
                    </a:cubicBezTo>
                    <a:lnTo>
                      <a:pt x="129" y="32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4" name="Freeform 7"/>
              <p:cNvSpPr>
                <a:spLocks/>
              </p:cNvSpPr>
              <p:nvPr userDrawn="1"/>
            </p:nvSpPr>
            <p:spPr bwMode="auto">
              <a:xfrm>
                <a:off x="5881688" y="-1731963"/>
                <a:ext cx="425450" cy="674688"/>
              </a:xfrm>
              <a:custGeom>
                <a:avLst/>
                <a:gdLst>
                  <a:gd name="T0" fmla="*/ 97 w 109"/>
                  <a:gd name="T1" fmla="*/ 148 h 172"/>
                  <a:gd name="T2" fmla="*/ 66 w 109"/>
                  <a:gd name="T3" fmla="*/ 117 h 172"/>
                  <a:gd name="T4" fmla="*/ 66 w 109"/>
                  <a:gd name="T5" fmla="*/ 12 h 172"/>
                  <a:gd name="T6" fmla="*/ 54 w 109"/>
                  <a:gd name="T7" fmla="*/ 0 h 172"/>
                  <a:gd name="T8" fmla="*/ 43 w 109"/>
                  <a:gd name="T9" fmla="*/ 12 h 172"/>
                  <a:gd name="T10" fmla="*/ 43 w 109"/>
                  <a:gd name="T11" fmla="*/ 117 h 172"/>
                  <a:gd name="T12" fmla="*/ 11 w 109"/>
                  <a:gd name="T13" fmla="*/ 148 h 172"/>
                  <a:gd name="T14" fmla="*/ 0 w 109"/>
                  <a:gd name="T15" fmla="*/ 160 h 172"/>
                  <a:gd name="T16" fmla="*/ 11 w 109"/>
                  <a:gd name="T17" fmla="*/ 172 h 172"/>
                  <a:gd name="T18" fmla="*/ 54 w 109"/>
                  <a:gd name="T19" fmla="*/ 153 h 172"/>
                  <a:gd name="T20" fmla="*/ 97 w 109"/>
                  <a:gd name="T21" fmla="*/ 172 h 172"/>
                  <a:gd name="T22" fmla="*/ 109 w 109"/>
                  <a:gd name="T23" fmla="*/ 160 h 172"/>
                  <a:gd name="T24" fmla="*/ 97 w 109"/>
                  <a:gd name="T25" fmla="*/ 148 h 1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09" h="172">
                    <a:moveTo>
                      <a:pt x="97" y="148"/>
                    </a:moveTo>
                    <a:cubicBezTo>
                      <a:pt x="69" y="148"/>
                      <a:pt x="67" y="122"/>
                      <a:pt x="66" y="117"/>
                    </a:cubicBezTo>
                    <a:cubicBezTo>
                      <a:pt x="66" y="12"/>
                      <a:pt x="66" y="12"/>
                      <a:pt x="66" y="12"/>
                    </a:cubicBezTo>
                    <a:cubicBezTo>
                      <a:pt x="66" y="6"/>
                      <a:pt x="61" y="0"/>
                      <a:pt x="54" y="0"/>
                    </a:cubicBezTo>
                    <a:cubicBezTo>
                      <a:pt x="48" y="0"/>
                      <a:pt x="43" y="6"/>
                      <a:pt x="43" y="12"/>
                    </a:cubicBezTo>
                    <a:cubicBezTo>
                      <a:pt x="43" y="117"/>
                      <a:pt x="43" y="117"/>
                      <a:pt x="43" y="117"/>
                    </a:cubicBezTo>
                    <a:cubicBezTo>
                      <a:pt x="42" y="120"/>
                      <a:pt x="41" y="148"/>
                      <a:pt x="11" y="148"/>
                    </a:cubicBezTo>
                    <a:cubicBezTo>
                      <a:pt x="5" y="148"/>
                      <a:pt x="0" y="154"/>
                      <a:pt x="0" y="160"/>
                    </a:cubicBezTo>
                    <a:cubicBezTo>
                      <a:pt x="0" y="167"/>
                      <a:pt x="5" y="172"/>
                      <a:pt x="11" y="172"/>
                    </a:cubicBezTo>
                    <a:cubicBezTo>
                      <a:pt x="33" y="172"/>
                      <a:pt x="46" y="164"/>
                      <a:pt x="54" y="153"/>
                    </a:cubicBezTo>
                    <a:cubicBezTo>
                      <a:pt x="63" y="164"/>
                      <a:pt x="76" y="172"/>
                      <a:pt x="97" y="172"/>
                    </a:cubicBezTo>
                    <a:cubicBezTo>
                      <a:pt x="104" y="172"/>
                      <a:pt x="109" y="167"/>
                      <a:pt x="109" y="160"/>
                    </a:cubicBezTo>
                    <a:cubicBezTo>
                      <a:pt x="109" y="154"/>
                      <a:pt x="104" y="148"/>
                      <a:pt x="97" y="148"/>
                    </a:cubicBez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5" name="Oval 8"/>
              <p:cNvSpPr>
                <a:spLocks noChangeArrowheads="1"/>
              </p:cNvSpPr>
              <p:nvPr userDrawn="1"/>
            </p:nvSpPr>
            <p:spPr bwMode="auto">
              <a:xfrm>
                <a:off x="5704377" y="-1267404"/>
                <a:ext cx="147639" cy="149224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6" name="Oval 9"/>
              <p:cNvSpPr>
                <a:spLocks noChangeArrowheads="1"/>
              </p:cNvSpPr>
              <p:nvPr userDrawn="1"/>
            </p:nvSpPr>
            <p:spPr bwMode="auto">
              <a:xfrm>
                <a:off x="5613888" y="-1130878"/>
                <a:ext cx="77788" cy="79376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7" name="Oval 10"/>
              <p:cNvSpPr>
                <a:spLocks noChangeArrowheads="1"/>
              </p:cNvSpPr>
              <p:nvPr userDrawn="1"/>
            </p:nvSpPr>
            <p:spPr bwMode="auto">
              <a:xfrm>
                <a:off x="5739300" y="-1075317"/>
                <a:ext cx="77788" cy="77789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8" name="Oval 11"/>
              <p:cNvSpPr>
                <a:spLocks noChangeArrowheads="1"/>
              </p:cNvSpPr>
              <p:nvPr userDrawn="1"/>
            </p:nvSpPr>
            <p:spPr bwMode="auto">
              <a:xfrm>
                <a:off x="5817090" y="-1334079"/>
                <a:ext cx="50801" cy="50799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9" name="Oval 12"/>
              <p:cNvSpPr>
                <a:spLocks noChangeArrowheads="1"/>
              </p:cNvSpPr>
              <p:nvPr userDrawn="1"/>
            </p:nvSpPr>
            <p:spPr bwMode="auto">
              <a:xfrm>
                <a:off x="5653577" y="-1024518"/>
                <a:ext cx="53974" cy="55563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</p:grpSp>
      </p:grpSp>
      <p:sp>
        <p:nvSpPr>
          <p:cNvPr id="19" name="Oval 18"/>
          <p:cNvSpPr/>
          <p:nvPr/>
        </p:nvSpPr>
        <p:spPr>
          <a:xfrm>
            <a:off x="5284970" y="1784523"/>
            <a:ext cx="1633234" cy="1633232"/>
          </a:xfrm>
          <a:prstGeom prst="ellipse">
            <a:avLst/>
          </a:pr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0"/>
          </a:gradFill>
          <a:ln w="31750">
            <a:noFill/>
          </a:ln>
          <a:effectLst>
            <a:outerShdw blurRad="50800" dist="38100" dir="2700000" algn="tl" rotWithShape="0">
              <a:schemeClr val="tx2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77" name="Group 76"/>
          <p:cNvGrpSpPr/>
          <p:nvPr/>
        </p:nvGrpSpPr>
        <p:grpSpPr>
          <a:xfrm>
            <a:off x="8872245" y="1784523"/>
            <a:ext cx="1633234" cy="1633232"/>
            <a:chOff x="8789481" y="1911136"/>
            <a:chExt cx="1798761" cy="1798761"/>
          </a:xfrm>
        </p:grpSpPr>
        <p:sp>
          <p:nvSpPr>
            <p:cNvPr id="20" name="Oval 19"/>
            <p:cNvSpPr/>
            <p:nvPr/>
          </p:nvSpPr>
          <p:spPr>
            <a:xfrm>
              <a:off x="8789481" y="1911136"/>
              <a:ext cx="1798761" cy="1798761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</a:gradFill>
            <a:ln w="31750">
              <a:noFill/>
            </a:ln>
            <a:effectLst>
              <a:outerShdw blurRad="50800" dist="38100" dir="2700000" algn="tl" rotWithShape="0">
                <a:schemeClr val="tx2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71" name="Group 70"/>
            <p:cNvGrpSpPr/>
            <p:nvPr/>
          </p:nvGrpSpPr>
          <p:grpSpPr>
            <a:xfrm>
              <a:off x="9189365" y="2364332"/>
              <a:ext cx="998993" cy="892368"/>
              <a:chOff x="6119813" y="-1012825"/>
              <a:chExt cx="1591468" cy="1421606"/>
            </a:xfrm>
          </p:grpSpPr>
          <p:sp>
            <p:nvSpPr>
              <p:cNvPr id="65" name="Freeform 33"/>
              <p:cNvSpPr>
                <a:spLocks/>
              </p:cNvSpPr>
              <p:nvPr/>
            </p:nvSpPr>
            <p:spPr bwMode="auto">
              <a:xfrm>
                <a:off x="6180931" y="-856457"/>
                <a:ext cx="1530350" cy="1265238"/>
              </a:xfrm>
              <a:custGeom>
                <a:avLst/>
                <a:gdLst>
                  <a:gd name="T0" fmla="*/ 924 w 964"/>
                  <a:gd name="T1" fmla="*/ 0 h 797"/>
                  <a:gd name="T2" fmla="*/ 924 w 964"/>
                  <a:gd name="T3" fmla="*/ 757 h 797"/>
                  <a:gd name="T4" fmla="*/ 0 w 964"/>
                  <a:gd name="T5" fmla="*/ 757 h 797"/>
                  <a:gd name="T6" fmla="*/ 0 w 964"/>
                  <a:gd name="T7" fmla="*/ 797 h 797"/>
                  <a:gd name="T8" fmla="*/ 964 w 964"/>
                  <a:gd name="T9" fmla="*/ 797 h 797"/>
                  <a:gd name="T10" fmla="*/ 964 w 964"/>
                  <a:gd name="T11" fmla="*/ 239 h 797"/>
                  <a:gd name="T12" fmla="*/ 964 w 964"/>
                  <a:gd name="T13" fmla="*/ 0 h 797"/>
                  <a:gd name="T14" fmla="*/ 924 w 964"/>
                  <a:gd name="T15" fmla="*/ 0 h 7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64" h="797">
                    <a:moveTo>
                      <a:pt x="924" y="0"/>
                    </a:moveTo>
                    <a:lnTo>
                      <a:pt x="924" y="757"/>
                    </a:lnTo>
                    <a:lnTo>
                      <a:pt x="0" y="757"/>
                    </a:lnTo>
                    <a:lnTo>
                      <a:pt x="0" y="797"/>
                    </a:lnTo>
                    <a:lnTo>
                      <a:pt x="964" y="797"/>
                    </a:lnTo>
                    <a:lnTo>
                      <a:pt x="964" y="239"/>
                    </a:lnTo>
                    <a:lnTo>
                      <a:pt x="964" y="0"/>
                    </a:lnTo>
                    <a:lnTo>
                      <a:pt x="924" y="0"/>
                    </a:ln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6" name="Rectangle 34"/>
              <p:cNvSpPr>
                <a:spLocks noChangeArrowheads="1"/>
              </p:cNvSpPr>
              <p:nvPr/>
            </p:nvSpPr>
            <p:spPr bwMode="auto">
              <a:xfrm>
                <a:off x="6119813" y="-538163"/>
                <a:ext cx="1528763" cy="88423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7" name="Freeform 35"/>
              <p:cNvSpPr>
                <a:spLocks noEditPoints="1"/>
              </p:cNvSpPr>
              <p:nvPr/>
            </p:nvSpPr>
            <p:spPr bwMode="auto">
              <a:xfrm>
                <a:off x="6119813" y="-919163"/>
                <a:ext cx="1528763" cy="381000"/>
              </a:xfrm>
              <a:custGeom>
                <a:avLst/>
                <a:gdLst>
                  <a:gd name="T0" fmla="*/ 0 w 392"/>
                  <a:gd name="T1" fmla="*/ 0 h 97"/>
                  <a:gd name="T2" fmla="*/ 0 w 392"/>
                  <a:gd name="T3" fmla="*/ 97 h 97"/>
                  <a:gd name="T4" fmla="*/ 392 w 392"/>
                  <a:gd name="T5" fmla="*/ 97 h 97"/>
                  <a:gd name="T6" fmla="*/ 392 w 392"/>
                  <a:gd name="T7" fmla="*/ 0 h 97"/>
                  <a:gd name="T8" fmla="*/ 0 w 392"/>
                  <a:gd name="T9" fmla="*/ 0 h 97"/>
                  <a:gd name="T10" fmla="*/ 70 w 392"/>
                  <a:gd name="T11" fmla="*/ 66 h 97"/>
                  <a:gd name="T12" fmla="*/ 53 w 392"/>
                  <a:gd name="T13" fmla="*/ 49 h 97"/>
                  <a:gd name="T14" fmla="*/ 70 w 392"/>
                  <a:gd name="T15" fmla="*/ 32 h 97"/>
                  <a:gd name="T16" fmla="*/ 87 w 392"/>
                  <a:gd name="T17" fmla="*/ 49 h 97"/>
                  <a:gd name="T18" fmla="*/ 70 w 392"/>
                  <a:gd name="T19" fmla="*/ 66 h 97"/>
                  <a:gd name="T20" fmla="*/ 322 w 392"/>
                  <a:gd name="T21" fmla="*/ 66 h 97"/>
                  <a:gd name="T22" fmla="*/ 305 w 392"/>
                  <a:gd name="T23" fmla="*/ 49 h 97"/>
                  <a:gd name="T24" fmla="*/ 322 w 392"/>
                  <a:gd name="T25" fmla="*/ 32 h 97"/>
                  <a:gd name="T26" fmla="*/ 339 w 392"/>
                  <a:gd name="T27" fmla="*/ 49 h 97"/>
                  <a:gd name="T28" fmla="*/ 322 w 392"/>
                  <a:gd name="T29" fmla="*/ 66 h 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92" h="97">
                    <a:moveTo>
                      <a:pt x="0" y="0"/>
                    </a:moveTo>
                    <a:cubicBezTo>
                      <a:pt x="0" y="97"/>
                      <a:pt x="0" y="97"/>
                      <a:pt x="0" y="97"/>
                    </a:cubicBezTo>
                    <a:cubicBezTo>
                      <a:pt x="392" y="97"/>
                      <a:pt x="392" y="97"/>
                      <a:pt x="392" y="97"/>
                    </a:cubicBezTo>
                    <a:cubicBezTo>
                      <a:pt x="392" y="0"/>
                      <a:pt x="392" y="0"/>
                      <a:pt x="392" y="0"/>
                    </a:cubicBezTo>
                    <a:lnTo>
                      <a:pt x="0" y="0"/>
                    </a:lnTo>
                    <a:close/>
                    <a:moveTo>
                      <a:pt x="70" y="66"/>
                    </a:moveTo>
                    <a:cubicBezTo>
                      <a:pt x="61" y="66"/>
                      <a:pt x="53" y="58"/>
                      <a:pt x="53" y="49"/>
                    </a:cubicBezTo>
                    <a:cubicBezTo>
                      <a:pt x="53" y="39"/>
                      <a:pt x="61" y="32"/>
                      <a:pt x="70" y="32"/>
                    </a:cubicBezTo>
                    <a:cubicBezTo>
                      <a:pt x="79" y="32"/>
                      <a:pt x="87" y="39"/>
                      <a:pt x="87" y="49"/>
                    </a:cubicBezTo>
                    <a:cubicBezTo>
                      <a:pt x="87" y="58"/>
                      <a:pt x="79" y="66"/>
                      <a:pt x="70" y="66"/>
                    </a:cubicBezTo>
                    <a:close/>
                    <a:moveTo>
                      <a:pt x="322" y="66"/>
                    </a:moveTo>
                    <a:cubicBezTo>
                      <a:pt x="313" y="66"/>
                      <a:pt x="305" y="58"/>
                      <a:pt x="305" y="49"/>
                    </a:cubicBezTo>
                    <a:cubicBezTo>
                      <a:pt x="305" y="39"/>
                      <a:pt x="313" y="32"/>
                      <a:pt x="322" y="32"/>
                    </a:cubicBezTo>
                    <a:cubicBezTo>
                      <a:pt x="331" y="32"/>
                      <a:pt x="339" y="39"/>
                      <a:pt x="339" y="49"/>
                    </a:cubicBezTo>
                    <a:cubicBezTo>
                      <a:pt x="339" y="58"/>
                      <a:pt x="331" y="66"/>
                      <a:pt x="322" y="66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8" name="Freeform 36"/>
              <p:cNvSpPr>
                <a:spLocks/>
              </p:cNvSpPr>
              <p:nvPr/>
            </p:nvSpPr>
            <p:spPr bwMode="auto">
              <a:xfrm>
                <a:off x="6345238" y="-1012825"/>
                <a:ext cx="93663" cy="317500"/>
              </a:xfrm>
              <a:custGeom>
                <a:avLst/>
                <a:gdLst>
                  <a:gd name="T0" fmla="*/ 12 w 24"/>
                  <a:gd name="T1" fmla="*/ 81 h 81"/>
                  <a:gd name="T2" fmla="*/ 12 w 24"/>
                  <a:gd name="T3" fmla="*/ 81 h 81"/>
                  <a:gd name="T4" fmla="*/ 0 w 24"/>
                  <a:gd name="T5" fmla="*/ 69 h 81"/>
                  <a:gd name="T6" fmla="*/ 0 w 24"/>
                  <a:gd name="T7" fmla="*/ 12 h 81"/>
                  <a:gd name="T8" fmla="*/ 12 w 24"/>
                  <a:gd name="T9" fmla="*/ 0 h 81"/>
                  <a:gd name="T10" fmla="*/ 12 w 24"/>
                  <a:gd name="T11" fmla="*/ 0 h 81"/>
                  <a:gd name="T12" fmla="*/ 24 w 24"/>
                  <a:gd name="T13" fmla="*/ 12 h 81"/>
                  <a:gd name="T14" fmla="*/ 24 w 24"/>
                  <a:gd name="T15" fmla="*/ 69 h 81"/>
                  <a:gd name="T16" fmla="*/ 12 w 24"/>
                  <a:gd name="T17" fmla="*/ 81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4" h="81">
                    <a:moveTo>
                      <a:pt x="12" y="81"/>
                    </a:moveTo>
                    <a:cubicBezTo>
                      <a:pt x="12" y="81"/>
                      <a:pt x="12" y="81"/>
                      <a:pt x="12" y="81"/>
                    </a:cubicBezTo>
                    <a:cubicBezTo>
                      <a:pt x="5" y="81"/>
                      <a:pt x="0" y="76"/>
                      <a:pt x="0" y="69"/>
                    </a:cubicBezTo>
                    <a:cubicBezTo>
                      <a:pt x="0" y="12"/>
                      <a:pt x="0" y="12"/>
                      <a:pt x="0" y="12"/>
                    </a:cubicBezTo>
                    <a:cubicBezTo>
                      <a:pt x="0" y="6"/>
                      <a:pt x="5" y="0"/>
                      <a:pt x="12" y="0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19" y="0"/>
                      <a:pt x="24" y="6"/>
                      <a:pt x="24" y="12"/>
                    </a:cubicBezTo>
                    <a:cubicBezTo>
                      <a:pt x="24" y="69"/>
                      <a:pt x="24" y="69"/>
                      <a:pt x="24" y="69"/>
                    </a:cubicBezTo>
                    <a:cubicBezTo>
                      <a:pt x="24" y="76"/>
                      <a:pt x="19" y="81"/>
                      <a:pt x="12" y="81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9" name="Freeform 37"/>
              <p:cNvSpPr>
                <a:spLocks/>
              </p:cNvSpPr>
              <p:nvPr/>
            </p:nvSpPr>
            <p:spPr bwMode="auto">
              <a:xfrm>
                <a:off x="7329488" y="-1012825"/>
                <a:ext cx="93663" cy="317500"/>
              </a:xfrm>
              <a:custGeom>
                <a:avLst/>
                <a:gdLst>
                  <a:gd name="T0" fmla="*/ 12 w 24"/>
                  <a:gd name="T1" fmla="*/ 81 h 81"/>
                  <a:gd name="T2" fmla="*/ 12 w 24"/>
                  <a:gd name="T3" fmla="*/ 81 h 81"/>
                  <a:gd name="T4" fmla="*/ 0 w 24"/>
                  <a:gd name="T5" fmla="*/ 69 h 81"/>
                  <a:gd name="T6" fmla="*/ 0 w 24"/>
                  <a:gd name="T7" fmla="*/ 12 h 81"/>
                  <a:gd name="T8" fmla="*/ 12 w 24"/>
                  <a:gd name="T9" fmla="*/ 0 h 81"/>
                  <a:gd name="T10" fmla="*/ 12 w 24"/>
                  <a:gd name="T11" fmla="*/ 0 h 81"/>
                  <a:gd name="T12" fmla="*/ 24 w 24"/>
                  <a:gd name="T13" fmla="*/ 12 h 81"/>
                  <a:gd name="T14" fmla="*/ 24 w 24"/>
                  <a:gd name="T15" fmla="*/ 69 h 81"/>
                  <a:gd name="T16" fmla="*/ 12 w 24"/>
                  <a:gd name="T17" fmla="*/ 81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4" h="81">
                    <a:moveTo>
                      <a:pt x="12" y="81"/>
                    </a:moveTo>
                    <a:cubicBezTo>
                      <a:pt x="12" y="81"/>
                      <a:pt x="12" y="81"/>
                      <a:pt x="12" y="81"/>
                    </a:cubicBezTo>
                    <a:cubicBezTo>
                      <a:pt x="5" y="81"/>
                      <a:pt x="0" y="76"/>
                      <a:pt x="0" y="69"/>
                    </a:cubicBezTo>
                    <a:cubicBezTo>
                      <a:pt x="0" y="12"/>
                      <a:pt x="0" y="12"/>
                      <a:pt x="0" y="12"/>
                    </a:cubicBezTo>
                    <a:cubicBezTo>
                      <a:pt x="0" y="6"/>
                      <a:pt x="5" y="0"/>
                      <a:pt x="12" y="0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19" y="0"/>
                      <a:pt x="24" y="6"/>
                      <a:pt x="24" y="12"/>
                    </a:cubicBezTo>
                    <a:cubicBezTo>
                      <a:pt x="24" y="69"/>
                      <a:pt x="24" y="69"/>
                      <a:pt x="24" y="69"/>
                    </a:cubicBezTo>
                    <a:cubicBezTo>
                      <a:pt x="24" y="76"/>
                      <a:pt x="19" y="81"/>
                      <a:pt x="12" y="81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</p:grpSp>
        <p:grpSp>
          <p:nvGrpSpPr>
            <p:cNvPr id="74" name="Group 73"/>
            <p:cNvGrpSpPr/>
            <p:nvPr/>
          </p:nvGrpSpPr>
          <p:grpSpPr>
            <a:xfrm>
              <a:off x="9490950" y="2732893"/>
              <a:ext cx="395823" cy="405535"/>
              <a:chOff x="11245763" y="1894762"/>
              <a:chExt cx="395823" cy="405535"/>
            </a:xfrm>
          </p:grpSpPr>
          <p:sp>
            <p:nvSpPr>
              <p:cNvPr id="72" name="Freeform 18"/>
              <p:cNvSpPr>
                <a:spLocks/>
              </p:cNvSpPr>
              <p:nvPr/>
            </p:nvSpPr>
            <p:spPr bwMode="auto">
              <a:xfrm>
                <a:off x="11347848" y="1894762"/>
                <a:ext cx="281436" cy="304529"/>
              </a:xfrm>
              <a:custGeom>
                <a:avLst/>
                <a:gdLst>
                  <a:gd name="T0" fmla="*/ 500 w 532"/>
                  <a:gd name="T1" fmla="*/ 25 h 574"/>
                  <a:gd name="T2" fmla="*/ 484 w 532"/>
                  <a:gd name="T3" fmla="*/ 38 h 574"/>
                  <a:gd name="T4" fmla="*/ 469 w 532"/>
                  <a:gd name="T5" fmla="*/ 51 h 574"/>
                  <a:gd name="T6" fmla="*/ 439 w 532"/>
                  <a:gd name="T7" fmla="*/ 78 h 574"/>
                  <a:gd name="T8" fmla="*/ 410 w 532"/>
                  <a:gd name="T9" fmla="*/ 107 h 574"/>
                  <a:gd name="T10" fmla="*/ 302 w 532"/>
                  <a:gd name="T11" fmla="*/ 228 h 574"/>
                  <a:gd name="T12" fmla="*/ 206 w 532"/>
                  <a:gd name="T13" fmla="*/ 361 h 574"/>
                  <a:gd name="T14" fmla="*/ 184 w 532"/>
                  <a:gd name="T15" fmla="*/ 395 h 574"/>
                  <a:gd name="T16" fmla="*/ 163 w 532"/>
                  <a:gd name="T17" fmla="*/ 431 h 574"/>
                  <a:gd name="T18" fmla="*/ 154 w 532"/>
                  <a:gd name="T19" fmla="*/ 446 h 574"/>
                  <a:gd name="T20" fmla="*/ 154 w 532"/>
                  <a:gd name="T21" fmla="*/ 445 h 574"/>
                  <a:gd name="T22" fmla="*/ 107 w 532"/>
                  <a:gd name="T23" fmla="*/ 406 h 574"/>
                  <a:gd name="T24" fmla="*/ 57 w 532"/>
                  <a:gd name="T25" fmla="*/ 372 h 574"/>
                  <a:gd name="T26" fmla="*/ 29 w 532"/>
                  <a:gd name="T27" fmla="*/ 360 h 574"/>
                  <a:gd name="T28" fmla="*/ 0 w 532"/>
                  <a:gd name="T29" fmla="*/ 353 h 574"/>
                  <a:gd name="T30" fmla="*/ 41 w 532"/>
                  <a:gd name="T31" fmla="*/ 391 h 574"/>
                  <a:gd name="T32" fmla="*/ 71 w 532"/>
                  <a:gd name="T33" fmla="*/ 438 h 574"/>
                  <a:gd name="T34" fmla="*/ 96 w 532"/>
                  <a:gd name="T35" fmla="*/ 488 h 574"/>
                  <a:gd name="T36" fmla="*/ 107 w 532"/>
                  <a:gd name="T37" fmla="*/ 513 h 574"/>
                  <a:gd name="T38" fmla="*/ 112 w 532"/>
                  <a:gd name="T39" fmla="*/ 526 h 574"/>
                  <a:gd name="T40" fmla="*/ 116 w 532"/>
                  <a:gd name="T41" fmla="*/ 539 h 574"/>
                  <a:gd name="T42" fmla="*/ 127 w 532"/>
                  <a:gd name="T43" fmla="*/ 557 h 574"/>
                  <a:gd name="T44" fmla="*/ 164 w 532"/>
                  <a:gd name="T45" fmla="*/ 574 h 574"/>
                  <a:gd name="T46" fmla="*/ 210 w 532"/>
                  <a:gd name="T47" fmla="*/ 540 h 574"/>
                  <a:gd name="T48" fmla="*/ 213 w 532"/>
                  <a:gd name="T49" fmla="*/ 531 h 574"/>
                  <a:gd name="T50" fmla="*/ 217 w 532"/>
                  <a:gd name="T51" fmla="*/ 522 h 574"/>
                  <a:gd name="T52" fmla="*/ 223 w 532"/>
                  <a:gd name="T53" fmla="*/ 504 h 574"/>
                  <a:gd name="T54" fmla="*/ 237 w 532"/>
                  <a:gd name="T55" fmla="*/ 468 h 574"/>
                  <a:gd name="T56" fmla="*/ 253 w 532"/>
                  <a:gd name="T57" fmla="*/ 431 h 574"/>
                  <a:gd name="T58" fmla="*/ 269 w 532"/>
                  <a:gd name="T59" fmla="*/ 395 h 574"/>
                  <a:gd name="T60" fmla="*/ 341 w 532"/>
                  <a:gd name="T61" fmla="*/ 255 h 574"/>
                  <a:gd name="T62" fmla="*/ 428 w 532"/>
                  <a:gd name="T63" fmla="*/ 122 h 574"/>
                  <a:gd name="T64" fmla="*/ 452 w 532"/>
                  <a:gd name="T65" fmla="*/ 90 h 574"/>
                  <a:gd name="T66" fmla="*/ 478 w 532"/>
                  <a:gd name="T67" fmla="*/ 60 h 574"/>
                  <a:gd name="T68" fmla="*/ 490 w 532"/>
                  <a:gd name="T69" fmla="*/ 44 h 574"/>
                  <a:gd name="T70" fmla="*/ 504 w 532"/>
                  <a:gd name="T71" fmla="*/ 30 h 574"/>
                  <a:gd name="T72" fmla="*/ 532 w 532"/>
                  <a:gd name="T73" fmla="*/ 0 h 574"/>
                  <a:gd name="T74" fmla="*/ 500 w 532"/>
                  <a:gd name="T75" fmla="*/ 25 h 5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532" h="574">
                    <a:moveTo>
                      <a:pt x="500" y="25"/>
                    </a:moveTo>
                    <a:cubicBezTo>
                      <a:pt x="495" y="30"/>
                      <a:pt x="489" y="34"/>
                      <a:pt x="484" y="38"/>
                    </a:cubicBezTo>
                    <a:cubicBezTo>
                      <a:pt x="469" y="51"/>
                      <a:pt x="469" y="51"/>
                      <a:pt x="469" y="51"/>
                    </a:cubicBezTo>
                    <a:cubicBezTo>
                      <a:pt x="459" y="60"/>
                      <a:pt x="449" y="69"/>
                      <a:pt x="439" y="78"/>
                    </a:cubicBezTo>
                    <a:cubicBezTo>
                      <a:pt x="410" y="107"/>
                      <a:pt x="410" y="107"/>
                      <a:pt x="410" y="107"/>
                    </a:cubicBezTo>
                    <a:cubicBezTo>
                      <a:pt x="372" y="145"/>
                      <a:pt x="335" y="185"/>
                      <a:pt x="302" y="228"/>
                    </a:cubicBezTo>
                    <a:cubicBezTo>
                      <a:pt x="268" y="271"/>
                      <a:pt x="236" y="315"/>
                      <a:pt x="206" y="361"/>
                    </a:cubicBezTo>
                    <a:cubicBezTo>
                      <a:pt x="184" y="395"/>
                      <a:pt x="184" y="395"/>
                      <a:pt x="184" y="395"/>
                    </a:cubicBezTo>
                    <a:cubicBezTo>
                      <a:pt x="177" y="407"/>
                      <a:pt x="170" y="419"/>
                      <a:pt x="163" y="431"/>
                    </a:cubicBezTo>
                    <a:cubicBezTo>
                      <a:pt x="160" y="436"/>
                      <a:pt x="157" y="441"/>
                      <a:pt x="154" y="446"/>
                    </a:cubicBezTo>
                    <a:cubicBezTo>
                      <a:pt x="154" y="446"/>
                      <a:pt x="154" y="446"/>
                      <a:pt x="154" y="445"/>
                    </a:cubicBezTo>
                    <a:cubicBezTo>
                      <a:pt x="139" y="432"/>
                      <a:pt x="123" y="419"/>
                      <a:pt x="107" y="406"/>
                    </a:cubicBezTo>
                    <a:cubicBezTo>
                      <a:pt x="91" y="394"/>
                      <a:pt x="74" y="382"/>
                      <a:pt x="57" y="372"/>
                    </a:cubicBezTo>
                    <a:cubicBezTo>
                      <a:pt x="48" y="368"/>
                      <a:pt x="38" y="363"/>
                      <a:pt x="29" y="360"/>
                    </a:cubicBezTo>
                    <a:cubicBezTo>
                      <a:pt x="19" y="356"/>
                      <a:pt x="10" y="354"/>
                      <a:pt x="0" y="353"/>
                    </a:cubicBezTo>
                    <a:cubicBezTo>
                      <a:pt x="17" y="362"/>
                      <a:pt x="30" y="376"/>
                      <a:pt x="41" y="391"/>
                    </a:cubicBezTo>
                    <a:cubicBezTo>
                      <a:pt x="53" y="405"/>
                      <a:pt x="62" y="421"/>
                      <a:pt x="71" y="438"/>
                    </a:cubicBezTo>
                    <a:cubicBezTo>
                      <a:pt x="80" y="454"/>
                      <a:pt x="88" y="471"/>
                      <a:pt x="96" y="488"/>
                    </a:cubicBezTo>
                    <a:cubicBezTo>
                      <a:pt x="100" y="496"/>
                      <a:pt x="103" y="505"/>
                      <a:pt x="107" y="513"/>
                    </a:cubicBezTo>
                    <a:cubicBezTo>
                      <a:pt x="112" y="526"/>
                      <a:pt x="112" y="526"/>
                      <a:pt x="112" y="526"/>
                    </a:cubicBezTo>
                    <a:cubicBezTo>
                      <a:pt x="113" y="530"/>
                      <a:pt x="115" y="535"/>
                      <a:pt x="116" y="539"/>
                    </a:cubicBezTo>
                    <a:cubicBezTo>
                      <a:pt x="118" y="545"/>
                      <a:pt x="122" y="552"/>
                      <a:pt x="127" y="557"/>
                    </a:cubicBezTo>
                    <a:cubicBezTo>
                      <a:pt x="136" y="568"/>
                      <a:pt x="150" y="574"/>
                      <a:pt x="164" y="574"/>
                    </a:cubicBezTo>
                    <a:cubicBezTo>
                      <a:pt x="185" y="574"/>
                      <a:pt x="204" y="561"/>
                      <a:pt x="210" y="540"/>
                    </a:cubicBezTo>
                    <a:cubicBezTo>
                      <a:pt x="211" y="537"/>
                      <a:pt x="212" y="534"/>
                      <a:pt x="213" y="531"/>
                    </a:cubicBezTo>
                    <a:cubicBezTo>
                      <a:pt x="214" y="528"/>
                      <a:pt x="215" y="525"/>
                      <a:pt x="217" y="522"/>
                    </a:cubicBezTo>
                    <a:cubicBezTo>
                      <a:pt x="219" y="516"/>
                      <a:pt x="221" y="510"/>
                      <a:pt x="223" y="504"/>
                    </a:cubicBezTo>
                    <a:cubicBezTo>
                      <a:pt x="228" y="492"/>
                      <a:pt x="232" y="480"/>
                      <a:pt x="237" y="468"/>
                    </a:cubicBezTo>
                    <a:cubicBezTo>
                      <a:pt x="242" y="455"/>
                      <a:pt x="247" y="443"/>
                      <a:pt x="253" y="431"/>
                    </a:cubicBezTo>
                    <a:cubicBezTo>
                      <a:pt x="269" y="395"/>
                      <a:pt x="269" y="395"/>
                      <a:pt x="269" y="395"/>
                    </a:cubicBezTo>
                    <a:cubicBezTo>
                      <a:pt x="290" y="348"/>
                      <a:pt x="315" y="301"/>
                      <a:pt x="341" y="255"/>
                    </a:cubicBezTo>
                    <a:cubicBezTo>
                      <a:pt x="367" y="209"/>
                      <a:pt x="397" y="165"/>
                      <a:pt x="428" y="122"/>
                    </a:cubicBezTo>
                    <a:cubicBezTo>
                      <a:pt x="452" y="90"/>
                      <a:pt x="452" y="90"/>
                      <a:pt x="452" y="90"/>
                    </a:cubicBezTo>
                    <a:cubicBezTo>
                      <a:pt x="460" y="80"/>
                      <a:pt x="469" y="70"/>
                      <a:pt x="478" y="60"/>
                    </a:cubicBezTo>
                    <a:cubicBezTo>
                      <a:pt x="490" y="44"/>
                      <a:pt x="490" y="44"/>
                      <a:pt x="490" y="44"/>
                    </a:cubicBezTo>
                    <a:cubicBezTo>
                      <a:pt x="495" y="39"/>
                      <a:pt x="500" y="35"/>
                      <a:pt x="504" y="30"/>
                    </a:cubicBezTo>
                    <a:cubicBezTo>
                      <a:pt x="532" y="0"/>
                      <a:pt x="532" y="0"/>
                      <a:pt x="532" y="0"/>
                    </a:cubicBezTo>
                    <a:lnTo>
                      <a:pt x="500" y="25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3" name="Freeform 19"/>
              <p:cNvSpPr>
                <a:spLocks/>
              </p:cNvSpPr>
              <p:nvPr/>
            </p:nvSpPr>
            <p:spPr bwMode="auto">
              <a:xfrm>
                <a:off x="11245763" y="1903179"/>
                <a:ext cx="395823" cy="397118"/>
              </a:xfrm>
              <a:custGeom>
                <a:avLst/>
                <a:gdLst>
                  <a:gd name="T0" fmla="*/ 642 w 748"/>
                  <a:gd name="T1" fmla="*/ 187 h 748"/>
                  <a:gd name="T2" fmla="*/ 701 w 748"/>
                  <a:gd name="T3" fmla="*/ 374 h 748"/>
                  <a:gd name="T4" fmla="*/ 374 w 748"/>
                  <a:gd name="T5" fmla="*/ 701 h 748"/>
                  <a:gd name="T6" fmla="*/ 47 w 748"/>
                  <a:gd name="T7" fmla="*/ 374 h 748"/>
                  <a:gd name="T8" fmla="*/ 374 w 748"/>
                  <a:gd name="T9" fmla="*/ 47 h 748"/>
                  <a:gd name="T10" fmla="*/ 522 w 748"/>
                  <a:gd name="T11" fmla="*/ 83 h 748"/>
                  <a:gd name="T12" fmla="*/ 556 w 748"/>
                  <a:gd name="T13" fmla="*/ 47 h 748"/>
                  <a:gd name="T14" fmla="*/ 374 w 748"/>
                  <a:gd name="T15" fmla="*/ 0 h 748"/>
                  <a:gd name="T16" fmla="*/ 0 w 748"/>
                  <a:gd name="T17" fmla="*/ 374 h 748"/>
                  <a:gd name="T18" fmla="*/ 374 w 748"/>
                  <a:gd name="T19" fmla="*/ 748 h 748"/>
                  <a:gd name="T20" fmla="*/ 748 w 748"/>
                  <a:gd name="T21" fmla="*/ 374 h 748"/>
                  <a:gd name="T22" fmla="*/ 671 w 748"/>
                  <a:gd name="T23" fmla="*/ 147 h 748"/>
                  <a:gd name="T24" fmla="*/ 642 w 748"/>
                  <a:gd name="T25" fmla="*/ 187 h 7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48" h="748">
                    <a:moveTo>
                      <a:pt x="642" y="187"/>
                    </a:moveTo>
                    <a:cubicBezTo>
                      <a:pt x="679" y="240"/>
                      <a:pt x="701" y="305"/>
                      <a:pt x="701" y="374"/>
                    </a:cubicBezTo>
                    <a:cubicBezTo>
                      <a:pt x="701" y="555"/>
                      <a:pt x="555" y="701"/>
                      <a:pt x="374" y="701"/>
                    </a:cubicBezTo>
                    <a:cubicBezTo>
                      <a:pt x="194" y="701"/>
                      <a:pt x="47" y="555"/>
                      <a:pt x="47" y="374"/>
                    </a:cubicBezTo>
                    <a:cubicBezTo>
                      <a:pt x="47" y="194"/>
                      <a:pt x="194" y="47"/>
                      <a:pt x="374" y="47"/>
                    </a:cubicBezTo>
                    <a:cubicBezTo>
                      <a:pt x="427" y="47"/>
                      <a:pt x="477" y="60"/>
                      <a:pt x="522" y="83"/>
                    </a:cubicBezTo>
                    <a:cubicBezTo>
                      <a:pt x="533" y="71"/>
                      <a:pt x="544" y="59"/>
                      <a:pt x="556" y="47"/>
                    </a:cubicBezTo>
                    <a:cubicBezTo>
                      <a:pt x="502" y="17"/>
                      <a:pt x="440" y="0"/>
                      <a:pt x="374" y="0"/>
                    </a:cubicBezTo>
                    <a:cubicBezTo>
                      <a:pt x="168" y="0"/>
                      <a:pt x="0" y="168"/>
                      <a:pt x="0" y="374"/>
                    </a:cubicBezTo>
                    <a:cubicBezTo>
                      <a:pt x="0" y="580"/>
                      <a:pt x="168" y="748"/>
                      <a:pt x="374" y="748"/>
                    </a:cubicBezTo>
                    <a:cubicBezTo>
                      <a:pt x="580" y="748"/>
                      <a:pt x="748" y="580"/>
                      <a:pt x="748" y="374"/>
                    </a:cubicBezTo>
                    <a:cubicBezTo>
                      <a:pt x="748" y="289"/>
                      <a:pt x="719" y="210"/>
                      <a:pt x="671" y="147"/>
                    </a:cubicBezTo>
                    <a:cubicBezTo>
                      <a:pt x="661" y="160"/>
                      <a:pt x="651" y="174"/>
                      <a:pt x="642" y="187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</p:grpSp>
      </p:grpSp>
      <p:grpSp>
        <p:nvGrpSpPr>
          <p:cNvPr id="57" name="Group 56"/>
          <p:cNvGrpSpPr/>
          <p:nvPr/>
        </p:nvGrpSpPr>
        <p:grpSpPr>
          <a:xfrm>
            <a:off x="5550117" y="1976787"/>
            <a:ext cx="1102940" cy="1248704"/>
            <a:chOff x="-5727700" y="-24164"/>
            <a:chExt cx="3897313" cy="4412382"/>
          </a:xfrm>
        </p:grpSpPr>
        <p:sp>
          <p:nvSpPr>
            <p:cNvPr id="7" name="Oval 5"/>
            <p:cNvSpPr>
              <a:spLocks noChangeArrowheads="1"/>
            </p:cNvSpPr>
            <p:nvPr/>
          </p:nvSpPr>
          <p:spPr bwMode="auto">
            <a:xfrm>
              <a:off x="-5180013" y="820667"/>
              <a:ext cx="2801938" cy="2814638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grpSp>
          <p:nvGrpSpPr>
            <p:cNvPr id="56" name="Group 55"/>
            <p:cNvGrpSpPr/>
            <p:nvPr/>
          </p:nvGrpSpPr>
          <p:grpSpPr>
            <a:xfrm>
              <a:off x="-4919663" y="2586405"/>
              <a:ext cx="2281238" cy="1801813"/>
              <a:chOff x="-4919663" y="2836863"/>
              <a:chExt cx="2281238" cy="1801813"/>
            </a:xfrm>
            <a:solidFill>
              <a:schemeClr val="bg1"/>
            </a:solidFill>
          </p:grpSpPr>
          <p:grpSp>
            <p:nvGrpSpPr>
              <p:cNvPr id="45" name="Group 44"/>
              <p:cNvGrpSpPr/>
              <p:nvPr/>
            </p:nvGrpSpPr>
            <p:grpSpPr>
              <a:xfrm>
                <a:off x="-4919663" y="2836863"/>
                <a:ext cx="668338" cy="1801813"/>
                <a:chOff x="-4919663" y="2836863"/>
                <a:chExt cx="668338" cy="1801813"/>
              </a:xfrm>
              <a:grpFill/>
            </p:grpSpPr>
            <p:sp>
              <p:nvSpPr>
                <p:cNvPr id="8" name="Freeform 6"/>
                <p:cNvSpPr>
                  <a:spLocks/>
                </p:cNvSpPr>
                <p:nvPr/>
              </p:nvSpPr>
              <p:spPr bwMode="auto">
                <a:xfrm>
                  <a:off x="-4919663" y="3214688"/>
                  <a:ext cx="668338" cy="1423988"/>
                </a:xfrm>
                <a:custGeom>
                  <a:avLst/>
                  <a:gdLst>
                    <a:gd name="T0" fmla="*/ 40 w 172"/>
                    <a:gd name="T1" fmla="*/ 267 h 365"/>
                    <a:gd name="T2" fmla="*/ 40 w 172"/>
                    <a:gd name="T3" fmla="*/ 205 h 365"/>
                    <a:gd name="T4" fmla="*/ 38 w 172"/>
                    <a:gd name="T5" fmla="*/ 201 h 365"/>
                    <a:gd name="T6" fmla="*/ 12 w 172"/>
                    <a:gd name="T7" fmla="*/ 157 h 365"/>
                    <a:gd name="T8" fmla="*/ 2 w 172"/>
                    <a:gd name="T9" fmla="*/ 47 h 365"/>
                    <a:gd name="T10" fmla="*/ 43 w 172"/>
                    <a:gd name="T11" fmla="*/ 1 h 365"/>
                    <a:gd name="T12" fmla="*/ 129 w 172"/>
                    <a:gd name="T13" fmla="*/ 1 h 365"/>
                    <a:gd name="T14" fmla="*/ 169 w 172"/>
                    <a:gd name="T15" fmla="*/ 47 h 365"/>
                    <a:gd name="T16" fmla="*/ 161 w 172"/>
                    <a:gd name="T17" fmla="*/ 140 h 365"/>
                    <a:gd name="T18" fmla="*/ 159 w 172"/>
                    <a:gd name="T19" fmla="*/ 166 h 365"/>
                    <a:gd name="T20" fmla="*/ 135 w 172"/>
                    <a:gd name="T21" fmla="*/ 200 h 365"/>
                    <a:gd name="T22" fmla="*/ 132 w 172"/>
                    <a:gd name="T23" fmla="*/ 205 h 365"/>
                    <a:gd name="T24" fmla="*/ 132 w 172"/>
                    <a:gd name="T25" fmla="*/ 325 h 365"/>
                    <a:gd name="T26" fmla="*/ 93 w 172"/>
                    <a:gd name="T27" fmla="*/ 364 h 365"/>
                    <a:gd name="T28" fmla="*/ 70 w 172"/>
                    <a:gd name="T29" fmla="*/ 364 h 365"/>
                    <a:gd name="T30" fmla="*/ 40 w 172"/>
                    <a:gd name="T31" fmla="*/ 329 h 365"/>
                    <a:gd name="T32" fmla="*/ 40 w 172"/>
                    <a:gd name="T33" fmla="*/ 267 h 365"/>
                    <a:gd name="T34" fmla="*/ 40 w 172"/>
                    <a:gd name="T35" fmla="*/ 267 h 36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72" h="365">
                      <a:moveTo>
                        <a:pt x="40" y="267"/>
                      </a:moveTo>
                      <a:cubicBezTo>
                        <a:pt x="40" y="246"/>
                        <a:pt x="40" y="226"/>
                        <a:pt x="40" y="205"/>
                      </a:cubicBezTo>
                      <a:cubicBezTo>
                        <a:pt x="40" y="203"/>
                        <a:pt x="39" y="201"/>
                        <a:pt x="38" y="201"/>
                      </a:cubicBezTo>
                      <a:cubicBezTo>
                        <a:pt x="22" y="190"/>
                        <a:pt x="14" y="176"/>
                        <a:pt x="12" y="157"/>
                      </a:cubicBezTo>
                      <a:cubicBezTo>
                        <a:pt x="9" y="120"/>
                        <a:pt x="6" y="84"/>
                        <a:pt x="2" y="47"/>
                      </a:cubicBezTo>
                      <a:cubicBezTo>
                        <a:pt x="0" y="22"/>
                        <a:pt x="18" y="1"/>
                        <a:pt x="43" y="1"/>
                      </a:cubicBezTo>
                      <a:cubicBezTo>
                        <a:pt x="72" y="0"/>
                        <a:pt x="100" y="0"/>
                        <a:pt x="129" y="1"/>
                      </a:cubicBezTo>
                      <a:cubicBezTo>
                        <a:pt x="154" y="1"/>
                        <a:pt x="172" y="22"/>
                        <a:pt x="169" y="47"/>
                      </a:cubicBezTo>
                      <a:cubicBezTo>
                        <a:pt x="167" y="78"/>
                        <a:pt x="164" y="109"/>
                        <a:pt x="161" y="140"/>
                      </a:cubicBezTo>
                      <a:cubicBezTo>
                        <a:pt x="160" y="149"/>
                        <a:pt x="160" y="157"/>
                        <a:pt x="159" y="166"/>
                      </a:cubicBezTo>
                      <a:cubicBezTo>
                        <a:pt x="156" y="181"/>
                        <a:pt x="148" y="192"/>
                        <a:pt x="135" y="200"/>
                      </a:cubicBezTo>
                      <a:cubicBezTo>
                        <a:pt x="133" y="201"/>
                        <a:pt x="132" y="203"/>
                        <a:pt x="132" y="205"/>
                      </a:cubicBezTo>
                      <a:cubicBezTo>
                        <a:pt x="132" y="245"/>
                        <a:pt x="132" y="285"/>
                        <a:pt x="132" y="325"/>
                      </a:cubicBezTo>
                      <a:cubicBezTo>
                        <a:pt x="132" y="349"/>
                        <a:pt x="116" y="364"/>
                        <a:pt x="93" y="364"/>
                      </a:cubicBezTo>
                      <a:cubicBezTo>
                        <a:pt x="85" y="364"/>
                        <a:pt x="77" y="365"/>
                        <a:pt x="70" y="364"/>
                      </a:cubicBezTo>
                      <a:cubicBezTo>
                        <a:pt x="53" y="361"/>
                        <a:pt x="40" y="346"/>
                        <a:pt x="40" y="329"/>
                      </a:cubicBezTo>
                      <a:cubicBezTo>
                        <a:pt x="40" y="309"/>
                        <a:pt x="40" y="288"/>
                        <a:pt x="40" y="267"/>
                      </a:cubicBezTo>
                      <a:cubicBezTo>
                        <a:pt x="40" y="267"/>
                        <a:pt x="40" y="267"/>
                        <a:pt x="40" y="267"/>
                      </a:cubicBezTo>
                      <a:close/>
                    </a:path>
                  </a:pathLst>
                </a:cu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9" name="Freeform 7"/>
                <p:cNvSpPr>
                  <a:spLocks/>
                </p:cNvSpPr>
                <p:nvPr/>
              </p:nvSpPr>
              <p:spPr bwMode="auto">
                <a:xfrm>
                  <a:off x="-4748213" y="2836863"/>
                  <a:ext cx="325438" cy="327025"/>
                </a:xfrm>
                <a:custGeom>
                  <a:avLst/>
                  <a:gdLst>
                    <a:gd name="T0" fmla="*/ 42 w 84"/>
                    <a:gd name="T1" fmla="*/ 84 h 84"/>
                    <a:gd name="T2" fmla="*/ 0 w 84"/>
                    <a:gd name="T3" fmla="*/ 42 h 84"/>
                    <a:gd name="T4" fmla="*/ 42 w 84"/>
                    <a:gd name="T5" fmla="*/ 1 h 84"/>
                    <a:gd name="T6" fmla="*/ 83 w 84"/>
                    <a:gd name="T7" fmla="*/ 42 h 84"/>
                    <a:gd name="T8" fmla="*/ 42 w 84"/>
                    <a:gd name="T9" fmla="*/ 84 h 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4" h="84">
                      <a:moveTo>
                        <a:pt x="42" y="84"/>
                      </a:moveTo>
                      <a:cubicBezTo>
                        <a:pt x="19" y="84"/>
                        <a:pt x="1" y="65"/>
                        <a:pt x="0" y="42"/>
                      </a:cubicBezTo>
                      <a:cubicBezTo>
                        <a:pt x="0" y="19"/>
                        <a:pt x="19" y="0"/>
                        <a:pt x="42" y="1"/>
                      </a:cubicBezTo>
                      <a:cubicBezTo>
                        <a:pt x="65" y="1"/>
                        <a:pt x="84" y="19"/>
                        <a:pt x="83" y="42"/>
                      </a:cubicBezTo>
                      <a:cubicBezTo>
                        <a:pt x="83" y="65"/>
                        <a:pt x="65" y="84"/>
                        <a:pt x="42" y="84"/>
                      </a:cubicBezTo>
                      <a:close/>
                    </a:path>
                  </a:pathLst>
                </a:cu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44" name="Group 43"/>
              <p:cNvGrpSpPr/>
              <p:nvPr/>
            </p:nvGrpSpPr>
            <p:grpSpPr>
              <a:xfrm>
                <a:off x="-3303588" y="2836863"/>
                <a:ext cx="665163" cy="1801813"/>
                <a:chOff x="-3303588" y="2836863"/>
                <a:chExt cx="665163" cy="1801813"/>
              </a:xfrm>
              <a:grpFill/>
            </p:grpSpPr>
            <p:sp>
              <p:nvSpPr>
                <p:cNvPr id="10" name="Freeform 8"/>
                <p:cNvSpPr>
                  <a:spLocks/>
                </p:cNvSpPr>
                <p:nvPr/>
              </p:nvSpPr>
              <p:spPr bwMode="auto">
                <a:xfrm>
                  <a:off x="-3303588" y="3214688"/>
                  <a:ext cx="665163" cy="1423988"/>
                </a:xfrm>
                <a:custGeom>
                  <a:avLst/>
                  <a:gdLst>
                    <a:gd name="T0" fmla="*/ 39 w 171"/>
                    <a:gd name="T1" fmla="*/ 267 h 365"/>
                    <a:gd name="T2" fmla="*/ 39 w 171"/>
                    <a:gd name="T3" fmla="*/ 205 h 365"/>
                    <a:gd name="T4" fmla="*/ 37 w 171"/>
                    <a:gd name="T5" fmla="*/ 201 h 365"/>
                    <a:gd name="T6" fmla="*/ 12 w 171"/>
                    <a:gd name="T7" fmla="*/ 157 h 365"/>
                    <a:gd name="T8" fmla="*/ 2 w 171"/>
                    <a:gd name="T9" fmla="*/ 47 h 365"/>
                    <a:gd name="T10" fmla="*/ 42 w 171"/>
                    <a:gd name="T11" fmla="*/ 1 h 365"/>
                    <a:gd name="T12" fmla="*/ 129 w 171"/>
                    <a:gd name="T13" fmla="*/ 1 h 365"/>
                    <a:gd name="T14" fmla="*/ 169 w 171"/>
                    <a:gd name="T15" fmla="*/ 47 h 365"/>
                    <a:gd name="T16" fmla="*/ 161 w 171"/>
                    <a:gd name="T17" fmla="*/ 140 h 365"/>
                    <a:gd name="T18" fmla="*/ 158 w 171"/>
                    <a:gd name="T19" fmla="*/ 166 h 365"/>
                    <a:gd name="T20" fmla="*/ 134 w 171"/>
                    <a:gd name="T21" fmla="*/ 200 h 365"/>
                    <a:gd name="T22" fmla="*/ 131 w 171"/>
                    <a:gd name="T23" fmla="*/ 205 h 365"/>
                    <a:gd name="T24" fmla="*/ 132 w 171"/>
                    <a:gd name="T25" fmla="*/ 325 h 365"/>
                    <a:gd name="T26" fmla="*/ 92 w 171"/>
                    <a:gd name="T27" fmla="*/ 364 h 365"/>
                    <a:gd name="T28" fmla="*/ 70 w 171"/>
                    <a:gd name="T29" fmla="*/ 364 h 365"/>
                    <a:gd name="T30" fmla="*/ 39 w 171"/>
                    <a:gd name="T31" fmla="*/ 329 h 365"/>
                    <a:gd name="T32" fmla="*/ 39 w 171"/>
                    <a:gd name="T33" fmla="*/ 267 h 365"/>
                    <a:gd name="T34" fmla="*/ 39 w 171"/>
                    <a:gd name="T35" fmla="*/ 267 h 36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71" h="365">
                      <a:moveTo>
                        <a:pt x="39" y="267"/>
                      </a:moveTo>
                      <a:cubicBezTo>
                        <a:pt x="39" y="246"/>
                        <a:pt x="39" y="226"/>
                        <a:pt x="39" y="205"/>
                      </a:cubicBezTo>
                      <a:cubicBezTo>
                        <a:pt x="39" y="203"/>
                        <a:pt x="38" y="201"/>
                        <a:pt x="37" y="201"/>
                      </a:cubicBezTo>
                      <a:cubicBezTo>
                        <a:pt x="21" y="190"/>
                        <a:pt x="13" y="176"/>
                        <a:pt x="12" y="157"/>
                      </a:cubicBezTo>
                      <a:cubicBezTo>
                        <a:pt x="9" y="120"/>
                        <a:pt x="5" y="84"/>
                        <a:pt x="2" y="47"/>
                      </a:cubicBezTo>
                      <a:cubicBezTo>
                        <a:pt x="0" y="22"/>
                        <a:pt x="17" y="1"/>
                        <a:pt x="42" y="1"/>
                      </a:cubicBezTo>
                      <a:cubicBezTo>
                        <a:pt x="71" y="0"/>
                        <a:pt x="100" y="0"/>
                        <a:pt x="129" y="1"/>
                      </a:cubicBezTo>
                      <a:cubicBezTo>
                        <a:pt x="153" y="1"/>
                        <a:pt x="171" y="22"/>
                        <a:pt x="169" y="47"/>
                      </a:cubicBezTo>
                      <a:cubicBezTo>
                        <a:pt x="166" y="78"/>
                        <a:pt x="163" y="109"/>
                        <a:pt x="161" y="140"/>
                      </a:cubicBezTo>
                      <a:cubicBezTo>
                        <a:pt x="160" y="149"/>
                        <a:pt x="159" y="157"/>
                        <a:pt x="158" y="166"/>
                      </a:cubicBezTo>
                      <a:cubicBezTo>
                        <a:pt x="155" y="181"/>
                        <a:pt x="147" y="192"/>
                        <a:pt x="134" y="200"/>
                      </a:cubicBezTo>
                      <a:cubicBezTo>
                        <a:pt x="132" y="201"/>
                        <a:pt x="131" y="203"/>
                        <a:pt x="131" y="205"/>
                      </a:cubicBezTo>
                      <a:cubicBezTo>
                        <a:pt x="132" y="245"/>
                        <a:pt x="132" y="285"/>
                        <a:pt x="132" y="325"/>
                      </a:cubicBezTo>
                      <a:cubicBezTo>
                        <a:pt x="132" y="349"/>
                        <a:pt x="116" y="364"/>
                        <a:pt x="92" y="364"/>
                      </a:cubicBezTo>
                      <a:cubicBezTo>
                        <a:pt x="85" y="364"/>
                        <a:pt x="77" y="365"/>
                        <a:pt x="70" y="364"/>
                      </a:cubicBezTo>
                      <a:cubicBezTo>
                        <a:pt x="53" y="361"/>
                        <a:pt x="40" y="346"/>
                        <a:pt x="39" y="329"/>
                      </a:cubicBezTo>
                      <a:cubicBezTo>
                        <a:pt x="39" y="309"/>
                        <a:pt x="39" y="288"/>
                        <a:pt x="39" y="267"/>
                      </a:cubicBezTo>
                      <a:cubicBezTo>
                        <a:pt x="39" y="267"/>
                        <a:pt x="39" y="267"/>
                        <a:pt x="39" y="267"/>
                      </a:cubicBezTo>
                      <a:close/>
                    </a:path>
                  </a:pathLst>
                </a:cu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11" name="Freeform 9"/>
                <p:cNvSpPr>
                  <a:spLocks/>
                </p:cNvSpPr>
                <p:nvPr/>
              </p:nvSpPr>
              <p:spPr bwMode="auto">
                <a:xfrm>
                  <a:off x="-3132138" y="2836863"/>
                  <a:ext cx="322263" cy="327025"/>
                </a:xfrm>
                <a:custGeom>
                  <a:avLst/>
                  <a:gdLst>
                    <a:gd name="T0" fmla="*/ 41 w 83"/>
                    <a:gd name="T1" fmla="*/ 84 h 84"/>
                    <a:gd name="T2" fmla="*/ 0 w 83"/>
                    <a:gd name="T3" fmla="*/ 42 h 84"/>
                    <a:gd name="T4" fmla="*/ 42 w 83"/>
                    <a:gd name="T5" fmla="*/ 1 h 84"/>
                    <a:gd name="T6" fmla="*/ 83 w 83"/>
                    <a:gd name="T7" fmla="*/ 42 h 84"/>
                    <a:gd name="T8" fmla="*/ 41 w 83"/>
                    <a:gd name="T9" fmla="*/ 84 h 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3" h="84">
                      <a:moveTo>
                        <a:pt x="41" y="84"/>
                      </a:moveTo>
                      <a:cubicBezTo>
                        <a:pt x="18" y="84"/>
                        <a:pt x="0" y="65"/>
                        <a:pt x="0" y="42"/>
                      </a:cubicBezTo>
                      <a:cubicBezTo>
                        <a:pt x="0" y="19"/>
                        <a:pt x="19" y="0"/>
                        <a:pt x="42" y="1"/>
                      </a:cubicBezTo>
                      <a:cubicBezTo>
                        <a:pt x="64" y="1"/>
                        <a:pt x="83" y="19"/>
                        <a:pt x="83" y="42"/>
                      </a:cubicBezTo>
                      <a:cubicBezTo>
                        <a:pt x="83" y="65"/>
                        <a:pt x="65" y="84"/>
                        <a:pt x="41" y="84"/>
                      </a:cubicBezTo>
                      <a:close/>
                    </a:path>
                  </a:pathLst>
                </a:cu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</p:grpSp>
        </p:grpSp>
        <p:grpSp>
          <p:nvGrpSpPr>
            <p:cNvPr id="55" name="Group 54"/>
            <p:cNvGrpSpPr/>
            <p:nvPr/>
          </p:nvGrpSpPr>
          <p:grpSpPr>
            <a:xfrm>
              <a:off x="-4919663" y="-24164"/>
              <a:ext cx="2281238" cy="1798638"/>
              <a:chOff x="-4919663" y="-239713"/>
              <a:chExt cx="2281238" cy="1798638"/>
            </a:xfrm>
            <a:solidFill>
              <a:schemeClr val="bg1"/>
            </a:solidFill>
          </p:grpSpPr>
          <p:grpSp>
            <p:nvGrpSpPr>
              <p:cNvPr id="48" name="Group 47"/>
              <p:cNvGrpSpPr/>
              <p:nvPr/>
            </p:nvGrpSpPr>
            <p:grpSpPr>
              <a:xfrm>
                <a:off x="-4919663" y="-239713"/>
                <a:ext cx="668338" cy="1798638"/>
                <a:chOff x="-4919663" y="-239713"/>
                <a:chExt cx="668338" cy="1798638"/>
              </a:xfrm>
              <a:grpFill/>
            </p:grpSpPr>
            <p:sp>
              <p:nvSpPr>
                <p:cNvPr id="12" name="Freeform 10"/>
                <p:cNvSpPr>
                  <a:spLocks/>
                </p:cNvSpPr>
                <p:nvPr/>
              </p:nvSpPr>
              <p:spPr bwMode="auto">
                <a:xfrm>
                  <a:off x="-4919663" y="134937"/>
                  <a:ext cx="668338" cy="1423988"/>
                </a:xfrm>
                <a:custGeom>
                  <a:avLst/>
                  <a:gdLst>
                    <a:gd name="T0" fmla="*/ 40 w 172"/>
                    <a:gd name="T1" fmla="*/ 267 h 365"/>
                    <a:gd name="T2" fmla="*/ 40 w 172"/>
                    <a:gd name="T3" fmla="*/ 205 h 365"/>
                    <a:gd name="T4" fmla="*/ 38 w 172"/>
                    <a:gd name="T5" fmla="*/ 201 h 365"/>
                    <a:gd name="T6" fmla="*/ 12 w 172"/>
                    <a:gd name="T7" fmla="*/ 157 h 365"/>
                    <a:gd name="T8" fmla="*/ 2 w 172"/>
                    <a:gd name="T9" fmla="*/ 47 h 365"/>
                    <a:gd name="T10" fmla="*/ 43 w 172"/>
                    <a:gd name="T11" fmla="*/ 1 h 365"/>
                    <a:gd name="T12" fmla="*/ 129 w 172"/>
                    <a:gd name="T13" fmla="*/ 1 h 365"/>
                    <a:gd name="T14" fmla="*/ 169 w 172"/>
                    <a:gd name="T15" fmla="*/ 47 h 365"/>
                    <a:gd name="T16" fmla="*/ 161 w 172"/>
                    <a:gd name="T17" fmla="*/ 141 h 365"/>
                    <a:gd name="T18" fmla="*/ 159 w 172"/>
                    <a:gd name="T19" fmla="*/ 166 h 365"/>
                    <a:gd name="T20" fmla="*/ 135 w 172"/>
                    <a:gd name="T21" fmla="*/ 200 h 365"/>
                    <a:gd name="T22" fmla="*/ 132 w 172"/>
                    <a:gd name="T23" fmla="*/ 205 h 365"/>
                    <a:gd name="T24" fmla="*/ 132 w 172"/>
                    <a:gd name="T25" fmla="*/ 325 h 365"/>
                    <a:gd name="T26" fmla="*/ 93 w 172"/>
                    <a:gd name="T27" fmla="*/ 365 h 365"/>
                    <a:gd name="T28" fmla="*/ 70 w 172"/>
                    <a:gd name="T29" fmla="*/ 364 h 365"/>
                    <a:gd name="T30" fmla="*/ 40 w 172"/>
                    <a:gd name="T31" fmla="*/ 329 h 365"/>
                    <a:gd name="T32" fmla="*/ 40 w 172"/>
                    <a:gd name="T33" fmla="*/ 267 h 365"/>
                    <a:gd name="T34" fmla="*/ 40 w 172"/>
                    <a:gd name="T35" fmla="*/ 267 h 36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72" h="365">
                      <a:moveTo>
                        <a:pt x="40" y="267"/>
                      </a:moveTo>
                      <a:cubicBezTo>
                        <a:pt x="40" y="247"/>
                        <a:pt x="40" y="226"/>
                        <a:pt x="40" y="205"/>
                      </a:cubicBezTo>
                      <a:cubicBezTo>
                        <a:pt x="40" y="204"/>
                        <a:pt x="39" y="202"/>
                        <a:pt x="38" y="201"/>
                      </a:cubicBezTo>
                      <a:cubicBezTo>
                        <a:pt x="22" y="191"/>
                        <a:pt x="14" y="176"/>
                        <a:pt x="12" y="157"/>
                      </a:cubicBezTo>
                      <a:cubicBezTo>
                        <a:pt x="9" y="121"/>
                        <a:pt x="6" y="84"/>
                        <a:pt x="2" y="47"/>
                      </a:cubicBezTo>
                      <a:cubicBezTo>
                        <a:pt x="0" y="23"/>
                        <a:pt x="18" y="1"/>
                        <a:pt x="43" y="1"/>
                      </a:cubicBezTo>
                      <a:cubicBezTo>
                        <a:pt x="72" y="0"/>
                        <a:pt x="100" y="0"/>
                        <a:pt x="129" y="1"/>
                      </a:cubicBezTo>
                      <a:cubicBezTo>
                        <a:pt x="154" y="1"/>
                        <a:pt x="172" y="22"/>
                        <a:pt x="169" y="47"/>
                      </a:cubicBezTo>
                      <a:cubicBezTo>
                        <a:pt x="167" y="78"/>
                        <a:pt x="164" y="109"/>
                        <a:pt x="161" y="141"/>
                      </a:cubicBezTo>
                      <a:cubicBezTo>
                        <a:pt x="160" y="149"/>
                        <a:pt x="160" y="158"/>
                        <a:pt x="159" y="166"/>
                      </a:cubicBezTo>
                      <a:cubicBezTo>
                        <a:pt x="156" y="181"/>
                        <a:pt x="148" y="192"/>
                        <a:pt x="135" y="200"/>
                      </a:cubicBezTo>
                      <a:cubicBezTo>
                        <a:pt x="133" y="202"/>
                        <a:pt x="132" y="203"/>
                        <a:pt x="132" y="205"/>
                      </a:cubicBezTo>
                      <a:cubicBezTo>
                        <a:pt x="132" y="245"/>
                        <a:pt x="132" y="285"/>
                        <a:pt x="132" y="325"/>
                      </a:cubicBezTo>
                      <a:cubicBezTo>
                        <a:pt x="132" y="349"/>
                        <a:pt x="116" y="365"/>
                        <a:pt x="93" y="365"/>
                      </a:cubicBezTo>
                      <a:cubicBezTo>
                        <a:pt x="85" y="365"/>
                        <a:pt x="77" y="365"/>
                        <a:pt x="70" y="364"/>
                      </a:cubicBezTo>
                      <a:cubicBezTo>
                        <a:pt x="53" y="361"/>
                        <a:pt x="40" y="346"/>
                        <a:pt x="40" y="329"/>
                      </a:cubicBezTo>
                      <a:cubicBezTo>
                        <a:pt x="40" y="309"/>
                        <a:pt x="40" y="288"/>
                        <a:pt x="40" y="267"/>
                      </a:cubicBezTo>
                      <a:cubicBezTo>
                        <a:pt x="40" y="267"/>
                        <a:pt x="40" y="267"/>
                        <a:pt x="40" y="267"/>
                      </a:cubicBezTo>
                      <a:close/>
                    </a:path>
                  </a:pathLst>
                </a:cu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14" name="Freeform 11"/>
                <p:cNvSpPr>
                  <a:spLocks/>
                </p:cNvSpPr>
                <p:nvPr/>
              </p:nvSpPr>
              <p:spPr bwMode="auto">
                <a:xfrm>
                  <a:off x="-4748213" y="-239713"/>
                  <a:ext cx="325438" cy="323850"/>
                </a:xfrm>
                <a:custGeom>
                  <a:avLst/>
                  <a:gdLst>
                    <a:gd name="T0" fmla="*/ 42 w 84"/>
                    <a:gd name="T1" fmla="*/ 83 h 83"/>
                    <a:gd name="T2" fmla="*/ 0 w 84"/>
                    <a:gd name="T3" fmla="*/ 41 h 83"/>
                    <a:gd name="T4" fmla="*/ 42 w 84"/>
                    <a:gd name="T5" fmla="*/ 0 h 83"/>
                    <a:gd name="T6" fmla="*/ 83 w 84"/>
                    <a:gd name="T7" fmla="*/ 41 h 83"/>
                    <a:gd name="T8" fmla="*/ 42 w 84"/>
                    <a:gd name="T9" fmla="*/ 83 h 8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4" h="83">
                      <a:moveTo>
                        <a:pt x="42" y="83"/>
                      </a:moveTo>
                      <a:cubicBezTo>
                        <a:pt x="19" y="83"/>
                        <a:pt x="1" y="64"/>
                        <a:pt x="0" y="41"/>
                      </a:cubicBezTo>
                      <a:cubicBezTo>
                        <a:pt x="0" y="18"/>
                        <a:pt x="19" y="0"/>
                        <a:pt x="42" y="0"/>
                      </a:cubicBezTo>
                      <a:cubicBezTo>
                        <a:pt x="65" y="0"/>
                        <a:pt x="84" y="18"/>
                        <a:pt x="83" y="41"/>
                      </a:cubicBezTo>
                      <a:cubicBezTo>
                        <a:pt x="83" y="64"/>
                        <a:pt x="65" y="83"/>
                        <a:pt x="42" y="83"/>
                      </a:cubicBezTo>
                      <a:close/>
                    </a:path>
                  </a:pathLst>
                </a:cu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51" name="Group 50"/>
              <p:cNvGrpSpPr/>
              <p:nvPr/>
            </p:nvGrpSpPr>
            <p:grpSpPr>
              <a:xfrm>
                <a:off x="-3303588" y="-239713"/>
                <a:ext cx="665163" cy="1798638"/>
                <a:chOff x="-3303588" y="-239713"/>
                <a:chExt cx="665163" cy="1798638"/>
              </a:xfrm>
              <a:grpFill/>
            </p:grpSpPr>
            <p:sp>
              <p:nvSpPr>
                <p:cNvPr id="15" name="Freeform 12"/>
                <p:cNvSpPr>
                  <a:spLocks/>
                </p:cNvSpPr>
                <p:nvPr/>
              </p:nvSpPr>
              <p:spPr bwMode="auto">
                <a:xfrm>
                  <a:off x="-3303588" y="134937"/>
                  <a:ext cx="665163" cy="1423988"/>
                </a:xfrm>
                <a:custGeom>
                  <a:avLst/>
                  <a:gdLst>
                    <a:gd name="T0" fmla="*/ 39 w 171"/>
                    <a:gd name="T1" fmla="*/ 267 h 365"/>
                    <a:gd name="T2" fmla="*/ 39 w 171"/>
                    <a:gd name="T3" fmla="*/ 205 h 365"/>
                    <a:gd name="T4" fmla="*/ 37 w 171"/>
                    <a:gd name="T5" fmla="*/ 201 h 365"/>
                    <a:gd name="T6" fmla="*/ 12 w 171"/>
                    <a:gd name="T7" fmla="*/ 157 h 365"/>
                    <a:gd name="T8" fmla="*/ 2 w 171"/>
                    <a:gd name="T9" fmla="*/ 47 h 365"/>
                    <a:gd name="T10" fmla="*/ 42 w 171"/>
                    <a:gd name="T11" fmla="*/ 1 h 365"/>
                    <a:gd name="T12" fmla="*/ 129 w 171"/>
                    <a:gd name="T13" fmla="*/ 1 h 365"/>
                    <a:gd name="T14" fmla="*/ 169 w 171"/>
                    <a:gd name="T15" fmla="*/ 47 h 365"/>
                    <a:gd name="T16" fmla="*/ 161 w 171"/>
                    <a:gd name="T17" fmla="*/ 141 h 365"/>
                    <a:gd name="T18" fmla="*/ 158 w 171"/>
                    <a:gd name="T19" fmla="*/ 166 h 365"/>
                    <a:gd name="T20" fmla="*/ 134 w 171"/>
                    <a:gd name="T21" fmla="*/ 200 h 365"/>
                    <a:gd name="T22" fmla="*/ 131 w 171"/>
                    <a:gd name="T23" fmla="*/ 205 h 365"/>
                    <a:gd name="T24" fmla="*/ 132 w 171"/>
                    <a:gd name="T25" fmla="*/ 325 h 365"/>
                    <a:gd name="T26" fmla="*/ 92 w 171"/>
                    <a:gd name="T27" fmla="*/ 365 h 365"/>
                    <a:gd name="T28" fmla="*/ 70 w 171"/>
                    <a:gd name="T29" fmla="*/ 364 h 365"/>
                    <a:gd name="T30" fmla="*/ 39 w 171"/>
                    <a:gd name="T31" fmla="*/ 329 h 365"/>
                    <a:gd name="T32" fmla="*/ 39 w 171"/>
                    <a:gd name="T33" fmla="*/ 267 h 365"/>
                    <a:gd name="T34" fmla="*/ 39 w 171"/>
                    <a:gd name="T35" fmla="*/ 267 h 36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71" h="365">
                      <a:moveTo>
                        <a:pt x="39" y="267"/>
                      </a:moveTo>
                      <a:cubicBezTo>
                        <a:pt x="39" y="247"/>
                        <a:pt x="39" y="226"/>
                        <a:pt x="39" y="205"/>
                      </a:cubicBezTo>
                      <a:cubicBezTo>
                        <a:pt x="39" y="204"/>
                        <a:pt x="38" y="202"/>
                        <a:pt x="37" y="201"/>
                      </a:cubicBezTo>
                      <a:cubicBezTo>
                        <a:pt x="21" y="191"/>
                        <a:pt x="13" y="176"/>
                        <a:pt x="12" y="157"/>
                      </a:cubicBezTo>
                      <a:cubicBezTo>
                        <a:pt x="9" y="121"/>
                        <a:pt x="5" y="84"/>
                        <a:pt x="2" y="47"/>
                      </a:cubicBezTo>
                      <a:cubicBezTo>
                        <a:pt x="0" y="23"/>
                        <a:pt x="17" y="1"/>
                        <a:pt x="42" y="1"/>
                      </a:cubicBezTo>
                      <a:cubicBezTo>
                        <a:pt x="71" y="0"/>
                        <a:pt x="100" y="0"/>
                        <a:pt x="129" y="1"/>
                      </a:cubicBezTo>
                      <a:cubicBezTo>
                        <a:pt x="153" y="1"/>
                        <a:pt x="171" y="22"/>
                        <a:pt x="169" y="47"/>
                      </a:cubicBezTo>
                      <a:cubicBezTo>
                        <a:pt x="166" y="78"/>
                        <a:pt x="163" y="109"/>
                        <a:pt x="161" y="141"/>
                      </a:cubicBezTo>
                      <a:cubicBezTo>
                        <a:pt x="160" y="149"/>
                        <a:pt x="159" y="158"/>
                        <a:pt x="158" y="166"/>
                      </a:cubicBezTo>
                      <a:cubicBezTo>
                        <a:pt x="155" y="181"/>
                        <a:pt x="147" y="192"/>
                        <a:pt x="134" y="200"/>
                      </a:cubicBezTo>
                      <a:cubicBezTo>
                        <a:pt x="132" y="202"/>
                        <a:pt x="131" y="203"/>
                        <a:pt x="131" y="205"/>
                      </a:cubicBezTo>
                      <a:cubicBezTo>
                        <a:pt x="132" y="245"/>
                        <a:pt x="132" y="285"/>
                        <a:pt x="132" y="325"/>
                      </a:cubicBezTo>
                      <a:cubicBezTo>
                        <a:pt x="132" y="349"/>
                        <a:pt x="116" y="365"/>
                        <a:pt x="92" y="365"/>
                      </a:cubicBezTo>
                      <a:cubicBezTo>
                        <a:pt x="85" y="365"/>
                        <a:pt x="77" y="365"/>
                        <a:pt x="70" y="364"/>
                      </a:cubicBezTo>
                      <a:cubicBezTo>
                        <a:pt x="53" y="361"/>
                        <a:pt x="40" y="346"/>
                        <a:pt x="39" y="329"/>
                      </a:cubicBezTo>
                      <a:cubicBezTo>
                        <a:pt x="39" y="309"/>
                        <a:pt x="39" y="288"/>
                        <a:pt x="39" y="267"/>
                      </a:cubicBezTo>
                      <a:cubicBezTo>
                        <a:pt x="39" y="267"/>
                        <a:pt x="39" y="267"/>
                        <a:pt x="39" y="267"/>
                      </a:cubicBezTo>
                      <a:close/>
                    </a:path>
                  </a:pathLst>
                </a:cu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30" name="Freeform 13"/>
                <p:cNvSpPr>
                  <a:spLocks/>
                </p:cNvSpPr>
                <p:nvPr/>
              </p:nvSpPr>
              <p:spPr bwMode="auto">
                <a:xfrm>
                  <a:off x="-3132138" y="-239713"/>
                  <a:ext cx="322263" cy="323850"/>
                </a:xfrm>
                <a:custGeom>
                  <a:avLst/>
                  <a:gdLst>
                    <a:gd name="T0" fmla="*/ 41 w 83"/>
                    <a:gd name="T1" fmla="*/ 83 h 83"/>
                    <a:gd name="T2" fmla="*/ 0 w 83"/>
                    <a:gd name="T3" fmla="*/ 41 h 83"/>
                    <a:gd name="T4" fmla="*/ 42 w 83"/>
                    <a:gd name="T5" fmla="*/ 0 h 83"/>
                    <a:gd name="T6" fmla="*/ 83 w 83"/>
                    <a:gd name="T7" fmla="*/ 41 h 83"/>
                    <a:gd name="T8" fmla="*/ 41 w 83"/>
                    <a:gd name="T9" fmla="*/ 83 h 8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3" h="83">
                      <a:moveTo>
                        <a:pt x="41" y="83"/>
                      </a:moveTo>
                      <a:cubicBezTo>
                        <a:pt x="18" y="83"/>
                        <a:pt x="0" y="64"/>
                        <a:pt x="0" y="41"/>
                      </a:cubicBezTo>
                      <a:cubicBezTo>
                        <a:pt x="0" y="18"/>
                        <a:pt x="19" y="0"/>
                        <a:pt x="42" y="0"/>
                      </a:cubicBezTo>
                      <a:cubicBezTo>
                        <a:pt x="64" y="0"/>
                        <a:pt x="83" y="18"/>
                        <a:pt x="83" y="41"/>
                      </a:cubicBezTo>
                      <a:cubicBezTo>
                        <a:pt x="83" y="64"/>
                        <a:pt x="65" y="83"/>
                        <a:pt x="41" y="83"/>
                      </a:cubicBezTo>
                      <a:close/>
                    </a:path>
                  </a:pathLst>
                </a:cu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</p:grpSp>
        </p:grpSp>
        <p:grpSp>
          <p:nvGrpSpPr>
            <p:cNvPr id="54" name="Group 53"/>
            <p:cNvGrpSpPr/>
            <p:nvPr/>
          </p:nvGrpSpPr>
          <p:grpSpPr>
            <a:xfrm>
              <a:off x="-5727700" y="1279533"/>
              <a:ext cx="3897313" cy="1801813"/>
              <a:chOff x="-5727700" y="1296987"/>
              <a:chExt cx="3897313" cy="1801813"/>
            </a:xfrm>
          </p:grpSpPr>
          <p:grpSp>
            <p:nvGrpSpPr>
              <p:cNvPr id="53" name="Group 52"/>
              <p:cNvGrpSpPr/>
              <p:nvPr/>
            </p:nvGrpSpPr>
            <p:grpSpPr>
              <a:xfrm>
                <a:off x="-4111625" y="1296987"/>
                <a:ext cx="668338" cy="1801813"/>
                <a:chOff x="-4111625" y="1296987"/>
                <a:chExt cx="668338" cy="1801813"/>
              </a:xfrm>
            </p:grpSpPr>
            <p:sp>
              <p:nvSpPr>
                <p:cNvPr id="31" name="Freeform 14"/>
                <p:cNvSpPr>
                  <a:spLocks/>
                </p:cNvSpPr>
                <p:nvPr/>
              </p:nvSpPr>
              <p:spPr bwMode="auto">
                <a:xfrm>
                  <a:off x="-4111625" y="1674812"/>
                  <a:ext cx="668338" cy="1423988"/>
                </a:xfrm>
                <a:custGeom>
                  <a:avLst/>
                  <a:gdLst>
                    <a:gd name="T0" fmla="*/ 40 w 172"/>
                    <a:gd name="T1" fmla="*/ 267 h 365"/>
                    <a:gd name="T2" fmla="*/ 40 w 172"/>
                    <a:gd name="T3" fmla="*/ 205 h 365"/>
                    <a:gd name="T4" fmla="*/ 37 w 172"/>
                    <a:gd name="T5" fmla="*/ 201 h 365"/>
                    <a:gd name="T6" fmla="*/ 12 w 172"/>
                    <a:gd name="T7" fmla="*/ 157 h 365"/>
                    <a:gd name="T8" fmla="*/ 2 w 172"/>
                    <a:gd name="T9" fmla="*/ 47 h 365"/>
                    <a:gd name="T10" fmla="*/ 43 w 172"/>
                    <a:gd name="T11" fmla="*/ 0 h 365"/>
                    <a:gd name="T12" fmla="*/ 129 w 172"/>
                    <a:gd name="T13" fmla="*/ 0 h 365"/>
                    <a:gd name="T14" fmla="*/ 169 w 172"/>
                    <a:gd name="T15" fmla="*/ 47 h 365"/>
                    <a:gd name="T16" fmla="*/ 161 w 172"/>
                    <a:gd name="T17" fmla="*/ 140 h 365"/>
                    <a:gd name="T18" fmla="*/ 158 w 172"/>
                    <a:gd name="T19" fmla="*/ 166 h 365"/>
                    <a:gd name="T20" fmla="*/ 135 w 172"/>
                    <a:gd name="T21" fmla="*/ 200 h 365"/>
                    <a:gd name="T22" fmla="*/ 132 w 172"/>
                    <a:gd name="T23" fmla="*/ 205 h 365"/>
                    <a:gd name="T24" fmla="*/ 132 w 172"/>
                    <a:gd name="T25" fmla="*/ 325 h 365"/>
                    <a:gd name="T26" fmla="*/ 92 w 172"/>
                    <a:gd name="T27" fmla="*/ 364 h 365"/>
                    <a:gd name="T28" fmla="*/ 70 w 172"/>
                    <a:gd name="T29" fmla="*/ 364 h 365"/>
                    <a:gd name="T30" fmla="*/ 40 w 172"/>
                    <a:gd name="T31" fmla="*/ 329 h 365"/>
                    <a:gd name="T32" fmla="*/ 40 w 172"/>
                    <a:gd name="T33" fmla="*/ 267 h 365"/>
                    <a:gd name="T34" fmla="*/ 40 w 172"/>
                    <a:gd name="T35" fmla="*/ 267 h 36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72" h="365">
                      <a:moveTo>
                        <a:pt x="40" y="267"/>
                      </a:moveTo>
                      <a:cubicBezTo>
                        <a:pt x="40" y="246"/>
                        <a:pt x="40" y="226"/>
                        <a:pt x="40" y="205"/>
                      </a:cubicBezTo>
                      <a:cubicBezTo>
                        <a:pt x="39" y="203"/>
                        <a:pt x="39" y="201"/>
                        <a:pt x="37" y="201"/>
                      </a:cubicBezTo>
                      <a:cubicBezTo>
                        <a:pt x="21" y="190"/>
                        <a:pt x="13" y="176"/>
                        <a:pt x="12" y="157"/>
                      </a:cubicBezTo>
                      <a:cubicBezTo>
                        <a:pt x="9" y="120"/>
                        <a:pt x="6" y="84"/>
                        <a:pt x="2" y="47"/>
                      </a:cubicBezTo>
                      <a:cubicBezTo>
                        <a:pt x="0" y="22"/>
                        <a:pt x="18" y="1"/>
                        <a:pt x="43" y="0"/>
                      </a:cubicBezTo>
                      <a:cubicBezTo>
                        <a:pt x="71" y="0"/>
                        <a:pt x="100" y="0"/>
                        <a:pt x="129" y="0"/>
                      </a:cubicBezTo>
                      <a:cubicBezTo>
                        <a:pt x="154" y="1"/>
                        <a:pt x="172" y="22"/>
                        <a:pt x="169" y="47"/>
                      </a:cubicBezTo>
                      <a:cubicBezTo>
                        <a:pt x="166" y="78"/>
                        <a:pt x="164" y="109"/>
                        <a:pt x="161" y="140"/>
                      </a:cubicBezTo>
                      <a:cubicBezTo>
                        <a:pt x="160" y="149"/>
                        <a:pt x="160" y="157"/>
                        <a:pt x="158" y="166"/>
                      </a:cubicBezTo>
                      <a:cubicBezTo>
                        <a:pt x="156" y="181"/>
                        <a:pt x="147" y="192"/>
                        <a:pt x="135" y="200"/>
                      </a:cubicBezTo>
                      <a:cubicBezTo>
                        <a:pt x="132" y="201"/>
                        <a:pt x="132" y="203"/>
                        <a:pt x="132" y="205"/>
                      </a:cubicBezTo>
                      <a:cubicBezTo>
                        <a:pt x="132" y="245"/>
                        <a:pt x="132" y="285"/>
                        <a:pt x="132" y="325"/>
                      </a:cubicBezTo>
                      <a:cubicBezTo>
                        <a:pt x="132" y="349"/>
                        <a:pt x="116" y="364"/>
                        <a:pt x="92" y="364"/>
                      </a:cubicBezTo>
                      <a:cubicBezTo>
                        <a:pt x="85" y="364"/>
                        <a:pt x="77" y="365"/>
                        <a:pt x="70" y="364"/>
                      </a:cubicBezTo>
                      <a:cubicBezTo>
                        <a:pt x="53" y="361"/>
                        <a:pt x="40" y="346"/>
                        <a:pt x="40" y="329"/>
                      </a:cubicBezTo>
                      <a:cubicBezTo>
                        <a:pt x="39" y="308"/>
                        <a:pt x="40" y="288"/>
                        <a:pt x="40" y="267"/>
                      </a:cubicBezTo>
                      <a:cubicBezTo>
                        <a:pt x="40" y="267"/>
                        <a:pt x="40" y="267"/>
                        <a:pt x="40" y="267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32" name="Freeform 15"/>
                <p:cNvSpPr>
                  <a:spLocks/>
                </p:cNvSpPr>
                <p:nvPr/>
              </p:nvSpPr>
              <p:spPr bwMode="auto">
                <a:xfrm>
                  <a:off x="-3940175" y="1296987"/>
                  <a:ext cx="322263" cy="327025"/>
                </a:xfrm>
                <a:custGeom>
                  <a:avLst/>
                  <a:gdLst>
                    <a:gd name="T0" fmla="*/ 42 w 83"/>
                    <a:gd name="T1" fmla="*/ 83 h 84"/>
                    <a:gd name="T2" fmla="*/ 0 w 83"/>
                    <a:gd name="T3" fmla="*/ 42 h 84"/>
                    <a:gd name="T4" fmla="*/ 42 w 83"/>
                    <a:gd name="T5" fmla="*/ 1 h 84"/>
                    <a:gd name="T6" fmla="*/ 83 w 83"/>
                    <a:gd name="T7" fmla="*/ 42 h 84"/>
                    <a:gd name="T8" fmla="*/ 42 w 83"/>
                    <a:gd name="T9" fmla="*/ 83 h 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3" h="84">
                      <a:moveTo>
                        <a:pt x="42" y="83"/>
                      </a:moveTo>
                      <a:cubicBezTo>
                        <a:pt x="19" y="83"/>
                        <a:pt x="0" y="65"/>
                        <a:pt x="0" y="42"/>
                      </a:cubicBezTo>
                      <a:cubicBezTo>
                        <a:pt x="0" y="19"/>
                        <a:pt x="19" y="0"/>
                        <a:pt x="42" y="1"/>
                      </a:cubicBezTo>
                      <a:cubicBezTo>
                        <a:pt x="65" y="1"/>
                        <a:pt x="83" y="19"/>
                        <a:pt x="83" y="42"/>
                      </a:cubicBezTo>
                      <a:cubicBezTo>
                        <a:pt x="83" y="65"/>
                        <a:pt x="65" y="84"/>
                        <a:pt x="42" y="83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43" name="Group 42"/>
              <p:cNvGrpSpPr/>
              <p:nvPr/>
            </p:nvGrpSpPr>
            <p:grpSpPr>
              <a:xfrm>
                <a:off x="-2498725" y="1296987"/>
                <a:ext cx="668338" cy="1801813"/>
                <a:chOff x="-2498725" y="1296987"/>
                <a:chExt cx="668338" cy="1801813"/>
              </a:xfrm>
            </p:grpSpPr>
            <p:sp>
              <p:nvSpPr>
                <p:cNvPr id="38" name="Freeform 16"/>
                <p:cNvSpPr>
                  <a:spLocks/>
                </p:cNvSpPr>
                <p:nvPr/>
              </p:nvSpPr>
              <p:spPr bwMode="auto">
                <a:xfrm>
                  <a:off x="-2498725" y="1674812"/>
                  <a:ext cx="668338" cy="1423988"/>
                </a:xfrm>
                <a:custGeom>
                  <a:avLst/>
                  <a:gdLst>
                    <a:gd name="T0" fmla="*/ 40 w 172"/>
                    <a:gd name="T1" fmla="*/ 267 h 365"/>
                    <a:gd name="T2" fmla="*/ 40 w 172"/>
                    <a:gd name="T3" fmla="*/ 205 h 365"/>
                    <a:gd name="T4" fmla="*/ 38 w 172"/>
                    <a:gd name="T5" fmla="*/ 201 h 365"/>
                    <a:gd name="T6" fmla="*/ 12 w 172"/>
                    <a:gd name="T7" fmla="*/ 157 h 365"/>
                    <a:gd name="T8" fmla="*/ 3 w 172"/>
                    <a:gd name="T9" fmla="*/ 47 h 365"/>
                    <a:gd name="T10" fmla="*/ 43 w 172"/>
                    <a:gd name="T11" fmla="*/ 0 h 365"/>
                    <a:gd name="T12" fmla="*/ 129 w 172"/>
                    <a:gd name="T13" fmla="*/ 0 h 365"/>
                    <a:gd name="T14" fmla="*/ 170 w 172"/>
                    <a:gd name="T15" fmla="*/ 47 h 365"/>
                    <a:gd name="T16" fmla="*/ 161 w 172"/>
                    <a:gd name="T17" fmla="*/ 140 h 365"/>
                    <a:gd name="T18" fmla="*/ 159 w 172"/>
                    <a:gd name="T19" fmla="*/ 166 h 365"/>
                    <a:gd name="T20" fmla="*/ 135 w 172"/>
                    <a:gd name="T21" fmla="*/ 200 h 365"/>
                    <a:gd name="T22" fmla="*/ 132 w 172"/>
                    <a:gd name="T23" fmla="*/ 205 h 365"/>
                    <a:gd name="T24" fmla="*/ 132 w 172"/>
                    <a:gd name="T25" fmla="*/ 325 h 365"/>
                    <a:gd name="T26" fmla="*/ 93 w 172"/>
                    <a:gd name="T27" fmla="*/ 364 h 365"/>
                    <a:gd name="T28" fmla="*/ 70 w 172"/>
                    <a:gd name="T29" fmla="*/ 364 h 365"/>
                    <a:gd name="T30" fmla="*/ 40 w 172"/>
                    <a:gd name="T31" fmla="*/ 329 h 365"/>
                    <a:gd name="T32" fmla="*/ 40 w 172"/>
                    <a:gd name="T33" fmla="*/ 267 h 365"/>
                    <a:gd name="T34" fmla="*/ 40 w 172"/>
                    <a:gd name="T35" fmla="*/ 267 h 36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72" h="365">
                      <a:moveTo>
                        <a:pt x="40" y="267"/>
                      </a:moveTo>
                      <a:cubicBezTo>
                        <a:pt x="40" y="246"/>
                        <a:pt x="40" y="226"/>
                        <a:pt x="40" y="205"/>
                      </a:cubicBezTo>
                      <a:cubicBezTo>
                        <a:pt x="40" y="203"/>
                        <a:pt x="39" y="201"/>
                        <a:pt x="38" y="201"/>
                      </a:cubicBezTo>
                      <a:cubicBezTo>
                        <a:pt x="22" y="190"/>
                        <a:pt x="14" y="176"/>
                        <a:pt x="12" y="157"/>
                      </a:cubicBezTo>
                      <a:cubicBezTo>
                        <a:pt x="9" y="120"/>
                        <a:pt x="6" y="84"/>
                        <a:pt x="3" y="47"/>
                      </a:cubicBezTo>
                      <a:cubicBezTo>
                        <a:pt x="0" y="22"/>
                        <a:pt x="18" y="1"/>
                        <a:pt x="43" y="0"/>
                      </a:cubicBezTo>
                      <a:cubicBezTo>
                        <a:pt x="72" y="0"/>
                        <a:pt x="101" y="0"/>
                        <a:pt x="129" y="0"/>
                      </a:cubicBezTo>
                      <a:cubicBezTo>
                        <a:pt x="154" y="1"/>
                        <a:pt x="172" y="22"/>
                        <a:pt x="170" y="47"/>
                      </a:cubicBezTo>
                      <a:cubicBezTo>
                        <a:pt x="167" y="78"/>
                        <a:pt x="164" y="109"/>
                        <a:pt x="161" y="140"/>
                      </a:cubicBezTo>
                      <a:cubicBezTo>
                        <a:pt x="161" y="149"/>
                        <a:pt x="160" y="157"/>
                        <a:pt x="159" y="166"/>
                      </a:cubicBezTo>
                      <a:cubicBezTo>
                        <a:pt x="156" y="181"/>
                        <a:pt x="148" y="192"/>
                        <a:pt x="135" y="200"/>
                      </a:cubicBezTo>
                      <a:cubicBezTo>
                        <a:pt x="133" y="201"/>
                        <a:pt x="132" y="203"/>
                        <a:pt x="132" y="205"/>
                      </a:cubicBezTo>
                      <a:cubicBezTo>
                        <a:pt x="132" y="245"/>
                        <a:pt x="132" y="285"/>
                        <a:pt x="132" y="325"/>
                      </a:cubicBezTo>
                      <a:cubicBezTo>
                        <a:pt x="132" y="349"/>
                        <a:pt x="117" y="364"/>
                        <a:pt x="93" y="364"/>
                      </a:cubicBezTo>
                      <a:cubicBezTo>
                        <a:pt x="85" y="364"/>
                        <a:pt x="78" y="365"/>
                        <a:pt x="70" y="364"/>
                      </a:cubicBezTo>
                      <a:cubicBezTo>
                        <a:pt x="54" y="361"/>
                        <a:pt x="41" y="346"/>
                        <a:pt x="40" y="329"/>
                      </a:cubicBezTo>
                      <a:cubicBezTo>
                        <a:pt x="40" y="308"/>
                        <a:pt x="40" y="288"/>
                        <a:pt x="40" y="267"/>
                      </a:cubicBezTo>
                      <a:cubicBezTo>
                        <a:pt x="40" y="267"/>
                        <a:pt x="40" y="267"/>
                        <a:pt x="40" y="267"/>
                      </a:cubicBezTo>
                      <a:close/>
                    </a:path>
                  </a:pathLst>
                </a:cu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39" name="Freeform 17"/>
                <p:cNvSpPr>
                  <a:spLocks/>
                </p:cNvSpPr>
                <p:nvPr/>
              </p:nvSpPr>
              <p:spPr bwMode="auto">
                <a:xfrm>
                  <a:off x="-2324100" y="1296987"/>
                  <a:ext cx="323850" cy="327025"/>
                </a:xfrm>
                <a:custGeom>
                  <a:avLst/>
                  <a:gdLst>
                    <a:gd name="T0" fmla="*/ 41 w 83"/>
                    <a:gd name="T1" fmla="*/ 83 h 84"/>
                    <a:gd name="T2" fmla="*/ 0 w 83"/>
                    <a:gd name="T3" fmla="*/ 42 h 84"/>
                    <a:gd name="T4" fmla="*/ 41 w 83"/>
                    <a:gd name="T5" fmla="*/ 1 h 84"/>
                    <a:gd name="T6" fmla="*/ 83 w 83"/>
                    <a:gd name="T7" fmla="*/ 42 h 84"/>
                    <a:gd name="T8" fmla="*/ 41 w 83"/>
                    <a:gd name="T9" fmla="*/ 83 h 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3" h="84">
                      <a:moveTo>
                        <a:pt x="41" y="83"/>
                      </a:moveTo>
                      <a:cubicBezTo>
                        <a:pt x="18" y="83"/>
                        <a:pt x="0" y="65"/>
                        <a:pt x="0" y="42"/>
                      </a:cubicBezTo>
                      <a:cubicBezTo>
                        <a:pt x="0" y="19"/>
                        <a:pt x="18" y="0"/>
                        <a:pt x="41" y="1"/>
                      </a:cubicBezTo>
                      <a:cubicBezTo>
                        <a:pt x="64" y="1"/>
                        <a:pt x="83" y="19"/>
                        <a:pt x="83" y="42"/>
                      </a:cubicBezTo>
                      <a:cubicBezTo>
                        <a:pt x="83" y="65"/>
                        <a:pt x="64" y="84"/>
                        <a:pt x="41" y="83"/>
                      </a:cubicBezTo>
                      <a:close/>
                    </a:path>
                  </a:pathLst>
                </a:cu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47" name="Group 46"/>
              <p:cNvGrpSpPr/>
              <p:nvPr/>
            </p:nvGrpSpPr>
            <p:grpSpPr>
              <a:xfrm>
                <a:off x="-5727700" y="1296987"/>
                <a:ext cx="668338" cy="1801813"/>
                <a:chOff x="-5727700" y="1296987"/>
                <a:chExt cx="668338" cy="1801813"/>
              </a:xfrm>
            </p:grpSpPr>
            <p:sp>
              <p:nvSpPr>
                <p:cNvPr id="40" name="Freeform 18"/>
                <p:cNvSpPr>
                  <a:spLocks/>
                </p:cNvSpPr>
                <p:nvPr/>
              </p:nvSpPr>
              <p:spPr bwMode="auto">
                <a:xfrm>
                  <a:off x="-5727700" y="1674812"/>
                  <a:ext cx="668338" cy="1423988"/>
                </a:xfrm>
                <a:custGeom>
                  <a:avLst/>
                  <a:gdLst>
                    <a:gd name="T0" fmla="*/ 40 w 172"/>
                    <a:gd name="T1" fmla="*/ 267 h 365"/>
                    <a:gd name="T2" fmla="*/ 40 w 172"/>
                    <a:gd name="T3" fmla="*/ 205 h 365"/>
                    <a:gd name="T4" fmla="*/ 38 w 172"/>
                    <a:gd name="T5" fmla="*/ 201 h 365"/>
                    <a:gd name="T6" fmla="*/ 12 w 172"/>
                    <a:gd name="T7" fmla="*/ 157 h 365"/>
                    <a:gd name="T8" fmla="*/ 3 w 172"/>
                    <a:gd name="T9" fmla="*/ 47 h 365"/>
                    <a:gd name="T10" fmla="*/ 43 w 172"/>
                    <a:gd name="T11" fmla="*/ 0 h 365"/>
                    <a:gd name="T12" fmla="*/ 129 w 172"/>
                    <a:gd name="T13" fmla="*/ 0 h 365"/>
                    <a:gd name="T14" fmla="*/ 170 w 172"/>
                    <a:gd name="T15" fmla="*/ 47 h 365"/>
                    <a:gd name="T16" fmla="*/ 161 w 172"/>
                    <a:gd name="T17" fmla="*/ 140 h 365"/>
                    <a:gd name="T18" fmla="*/ 159 w 172"/>
                    <a:gd name="T19" fmla="*/ 166 h 365"/>
                    <a:gd name="T20" fmla="*/ 135 w 172"/>
                    <a:gd name="T21" fmla="*/ 200 h 365"/>
                    <a:gd name="T22" fmla="*/ 132 w 172"/>
                    <a:gd name="T23" fmla="*/ 205 h 365"/>
                    <a:gd name="T24" fmla="*/ 132 w 172"/>
                    <a:gd name="T25" fmla="*/ 325 h 365"/>
                    <a:gd name="T26" fmla="*/ 93 w 172"/>
                    <a:gd name="T27" fmla="*/ 364 h 365"/>
                    <a:gd name="T28" fmla="*/ 70 w 172"/>
                    <a:gd name="T29" fmla="*/ 364 h 365"/>
                    <a:gd name="T30" fmla="*/ 40 w 172"/>
                    <a:gd name="T31" fmla="*/ 329 h 365"/>
                    <a:gd name="T32" fmla="*/ 40 w 172"/>
                    <a:gd name="T33" fmla="*/ 267 h 365"/>
                    <a:gd name="T34" fmla="*/ 40 w 172"/>
                    <a:gd name="T35" fmla="*/ 267 h 36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72" h="365">
                      <a:moveTo>
                        <a:pt x="40" y="267"/>
                      </a:moveTo>
                      <a:cubicBezTo>
                        <a:pt x="40" y="246"/>
                        <a:pt x="40" y="226"/>
                        <a:pt x="40" y="205"/>
                      </a:cubicBezTo>
                      <a:cubicBezTo>
                        <a:pt x="40" y="203"/>
                        <a:pt x="39" y="201"/>
                        <a:pt x="38" y="201"/>
                      </a:cubicBezTo>
                      <a:cubicBezTo>
                        <a:pt x="22" y="190"/>
                        <a:pt x="14" y="176"/>
                        <a:pt x="12" y="157"/>
                      </a:cubicBezTo>
                      <a:cubicBezTo>
                        <a:pt x="10" y="120"/>
                        <a:pt x="6" y="84"/>
                        <a:pt x="3" y="47"/>
                      </a:cubicBezTo>
                      <a:cubicBezTo>
                        <a:pt x="0" y="22"/>
                        <a:pt x="18" y="1"/>
                        <a:pt x="43" y="0"/>
                      </a:cubicBezTo>
                      <a:cubicBezTo>
                        <a:pt x="72" y="0"/>
                        <a:pt x="101" y="0"/>
                        <a:pt x="129" y="0"/>
                      </a:cubicBezTo>
                      <a:cubicBezTo>
                        <a:pt x="154" y="1"/>
                        <a:pt x="172" y="22"/>
                        <a:pt x="170" y="47"/>
                      </a:cubicBezTo>
                      <a:cubicBezTo>
                        <a:pt x="167" y="78"/>
                        <a:pt x="164" y="109"/>
                        <a:pt x="161" y="140"/>
                      </a:cubicBezTo>
                      <a:cubicBezTo>
                        <a:pt x="161" y="149"/>
                        <a:pt x="160" y="157"/>
                        <a:pt x="159" y="166"/>
                      </a:cubicBezTo>
                      <a:cubicBezTo>
                        <a:pt x="156" y="181"/>
                        <a:pt x="148" y="192"/>
                        <a:pt x="135" y="200"/>
                      </a:cubicBezTo>
                      <a:cubicBezTo>
                        <a:pt x="133" y="201"/>
                        <a:pt x="132" y="203"/>
                        <a:pt x="132" y="205"/>
                      </a:cubicBezTo>
                      <a:cubicBezTo>
                        <a:pt x="132" y="245"/>
                        <a:pt x="132" y="285"/>
                        <a:pt x="132" y="325"/>
                      </a:cubicBezTo>
                      <a:cubicBezTo>
                        <a:pt x="132" y="349"/>
                        <a:pt x="117" y="364"/>
                        <a:pt x="93" y="364"/>
                      </a:cubicBezTo>
                      <a:cubicBezTo>
                        <a:pt x="85" y="364"/>
                        <a:pt x="78" y="365"/>
                        <a:pt x="70" y="364"/>
                      </a:cubicBezTo>
                      <a:cubicBezTo>
                        <a:pt x="54" y="361"/>
                        <a:pt x="41" y="346"/>
                        <a:pt x="40" y="329"/>
                      </a:cubicBezTo>
                      <a:cubicBezTo>
                        <a:pt x="40" y="308"/>
                        <a:pt x="40" y="288"/>
                        <a:pt x="40" y="267"/>
                      </a:cubicBezTo>
                      <a:cubicBezTo>
                        <a:pt x="40" y="267"/>
                        <a:pt x="40" y="267"/>
                        <a:pt x="40" y="267"/>
                      </a:cubicBezTo>
                      <a:close/>
                    </a:path>
                  </a:pathLst>
                </a:cu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41" name="Freeform 19"/>
                <p:cNvSpPr>
                  <a:spLocks/>
                </p:cNvSpPr>
                <p:nvPr/>
              </p:nvSpPr>
              <p:spPr bwMode="auto">
                <a:xfrm>
                  <a:off x="-5553075" y="1296987"/>
                  <a:ext cx="322263" cy="327025"/>
                </a:xfrm>
                <a:custGeom>
                  <a:avLst/>
                  <a:gdLst>
                    <a:gd name="T0" fmla="*/ 41 w 83"/>
                    <a:gd name="T1" fmla="*/ 83 h 84"/>
                    <a:gd name="T2" fmla="*/ 0 w 83"/>
                    <a:gd name="T3" fmla="*/ 42 h 84"/>
                    <a:gd name="T4" fmla="*/ 41 w 83"/>
                    <a:gd name="T5" fmla="*/ 1 h 84"/>
                    <a:gd name="T6" fmla="*/ 83 w 83"/>
                    <a:gd name="T7" fmla="*/ 42 h 84"/>
                    <a:gd name="T8" fmla="*/ 41 w 83"/>
                    <a:gd name="T9" fmla="*/ 83 h 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3" h="84">
                      <a:moveTo>
                        <a:pt x="41" y="83"/>
                      </a:moveTo>
                      <a:cubicBezTo>
                        <a:pt x="18" y="83"/>
                        <a:pt x="0" y="65"/>
                        <a:pt x="0" y="42"/>
                      </a:cubicBezTo>
                      <a:cubicBezTo>
                        <a:pt x="0" y="19"/>
                        <a:pt x="19" y="0"/>
                        <a:pt x="41" y="1"/>
                      </a:cubicBezTo>
                      <a:cubicBezTo>
                        <a:pt x="64" y="1"/>
                        <a:pt x="83" y="19"/>
                        <a:pt x="83" y="42"/>
                      </a:cubicBezTo>
                      <a:cubicBezTo>
                        <a:pt x="83" y="65"/>
                        <a:pt x="64" y="84"/>
                        <a:pt x="41" y="83"/>
                      </a:cubicBezTo>
                      <a:close/>
                    </a:path>
                  </a:pathLst>
                </a:cu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</p:grp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Links for more </a:t>
            </a:r>
            <a:r>
              <a:rPr lang="en-GB" dirty="0" smtClean="0"/>
              <a:t>information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1600" i="1" dirty="0">
                <a:solidFill>
                  <a:schemeClr val="accent2">
                    <a:lumMod val="75000"/>
                  </a:schemeClr>
                </a:solidFill>
                <a:hlinkClick r:id="rId2"/>
              </a:rPr>
              <a:t>http://www.rbht.nhs.uk/patients/condition/pleuroparenchymal-fibroelastosis</a:t>
            </a:r>
            <a:r>
              <a:rPr lang="en-GB" sz="1600" i="1" dirty="0" smtClean="0">
                <a:solidFill>
                  <a:schemeClr val="accent2">
                    <a:lumMod val="75000"/>
                  </a:schemeClr>
                </a:solidFill>
                <a:hlinkClick r:id="rId2"/>
              </a:rPr>
              <a:t>/</a:t>
            </a:r>
            <a:endParaRPr lang="en-GB" sz="1600" i="1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1600" i="1" dirty="0">
                <a:solidFill>
                  <a:schemeClr val="accent2">
                    <a:lumMod val="75000"/>
                  </a:schemeClr>
                </a:solidFill>
                <a:hlinkClick r:id="rId3"/>
              </a:rPr>
              <a:t>https://www.blf.org.uk</a:t>
            </a:r>
            <a:r>
              <a:rPr lang="en-GB" sz="1600" i="1" dirty="0" smtClean="0">
                <a:solidFill>
                  <a:schemeClr val="accent2">
                    <a:lumMod val="75000"/>
                  </a:schemeClr>
                </a:solidFill>
                <a:hlinkClick r:id="rId3"/>
              </a:rPr>
              <a:t>/</a:t>
            </a:r>
            <a:endParaRPr lang="en-GB" sz="1600" i="1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1600" i="1" dirty="0">
                <a:solidFill>
                  <a:schemeClr val="accent2">
                    <a:lumMod val="75000"/>
                  </a:schemeClr>
                </a:solidFill>
                <a:hlinkClick r:id="rId4"/>
              </a:rPr>
              <a:t>https://</a:t>
            </a:r>
            <a:r>
              <a:rPr lang="en-GB" sz="1600" i="1" dirty="0" smtClean="0">
                <a:solidFill>
                  <a:schemeClr val="accent2">
                    <a:lumMod val="75000"/>
                  </a:schemeClr>
                </a:solidFill>
                <a:hlinkClick r:id="rId4"/>
              </a:rPr>
              <a:t>radiopaedia.org/articles/pleuroparenchymal-fibroelastosis</a:t>
            </a:r>
            <a:endParaRPr lang="en-GB" sz="1600" i="1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1600" i="1" dirty="0">
                <a:solidFill>
                  <a:schemeClr val="accent2">
                    <a:lumMod val="75000"/>
                  </a:schemeClr>
                </a:solidFill>
                <a:hlinkClick r:id="rId5"/>
              </a:rPr>
              <a:t>https://www.actionpulmonaryfibrosis.org</a:t>
            </a:r>
            <a:r>
              <a:rPr lang="en-GB" sz="1600" i="1" dirty="0" smtClean="0">
                <a:solidFill>
                  <a:schemeClr val="accent2">
                    <a:lumMod val="75000"/>
                  </a:schemeClr>
                </a:solidFill>
                <a:hlinkClick r:id="rId5"/>
              </a:rPr>
              <a:t>/</a:t>
            </a:r>
            <a:r>
              <a:rPr lang="en-GB" sz="1600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sz="1600" dirty="0" smtClean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n-GB" sz="1600" dirty="0">
                <a:solidFill>
                  <a:schemeClr val="accent2">
                    <a:lumMod val="75000"/>
                  </a:schemeClr>
                </a:solidFill>
              </a:rPr>
              <a:t>PF charity</a:t>
            </a:r>
            <a:r>
              <a:rPr lang="en-GB" sz="1600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  <a:endParaRPr lang="en-GB" sz="1600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GB" sz="1600" i="1" dirty="0">
                <a:solidFill>
                  <a:schemeClr val="accent2">
                    <a:lumMod val="75000"/>
                  </a:schemeClr>
                </a:solidFill>
                <a:hlinkClick r:id="rId6"/>
              </a:rPr>
              <a:t>https://www.breathingmatters.co.uk/about</a:t>
            </a:r>
            <a:r>
              <a:rPr lang="en-GB" sz="1600" i="1" dirty="0" smtClean="0">
                <a:solidFill>
                  <a:schemeClr val="accent2">
                    <a:lumMod val="75000"/>
                  </a:schemeClr>
                </a:solidFill>
                <a:hlinkClick r:id="rId6"/>
              </a:rPr>
              <a:t>/</a:t>
            </a:r>
            <a:r>
              <a:rPr lang="en-GB" sz="1600" dirty="0" smtClean="0">
                <a:solidFill>
                  <a:schemeClr val="accent2">
                    <a:lumMod val="75000"/>
                  </a:schemeClr>
                </a:solidFill>
              </a:rPr>
              <a:t> (</a:t>
            </a:r>
            <a:r>
              <a:rPr lang="en-GB" sz="1600" dirty="0">
                <a:solidFill>
                  <a:schemeClr val="accent2">
                    <a:lumMod val="75000"/>
                  </a:schemeClr>
                </a:solidFill>
              </a:rPr>
              <a:t>Fundraising charity for PF and associated diseases</a:t>
            </a:r>
            <a:r>
              <a:rPr lang="en-GB" sz="1600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  <a:endParaRPr lang="en-GB" sz="1600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GB" sz="1600" dirty="0" smtClean="0">
                <a:solidFill>
                  <a:schemeClr val="accent2">
                    <a:lumMod val="75000"/>
                  </a:schemeClr>
                </a:solidFill>
              </a:rPr>
              <a:t>OTHER RESOURCES: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1600" dirty="0" smtClean="0">
                <a:solidFill>
                  <a:schemeClr val="accent2">
                    <a:lumMod val="75000"/>
                  </a:schemeClr>
                </a:solidFill>
              </a:rPr>
              <a:t>There </a:t>
            </a:r>
            <a:r>
              <a:rPr lang="en-GB" sz="1600" dirty="0">
                <a:solidFill>
                  <a:schemeClr val="accent2">
                    <a:lumMod val="75000"/>
                  </a:schemeClr>
                </a:solidFill>
              </a:rPr>
              <a:t>are active patient chat rooms here:</a:t>
            </a:r>
            <a:br>
              <a:rPr lang="en-GB" sz="16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GB" sz="1600" i="1" dirty="0">
                <a:solidFill>
                  <a:schemeClr val="accent2">
                    <a:lumMod val="75000"/>
                  </a:schemeClr>
                </a:solidFill>
                <a:hlinkClick r:id="rId7"/>
              </a:rPr>
              <a:t>https://</a:t>
            </a:r>
            <a:r>
              <a:rPr lang="en-GB" sz="1600" i="1" dirty="0" smtClean="0">
                <a:solidFill>
                  <a:schemeClr val="accent2">
                    <a:lumMod val="75000"/>
                  </a:schemeClr>
                </a:solidFill>
                <a:hlinkClick r:id="rId7"/>
              </a:rPr>
              <a:t>patient.info/forums/discuss/ppfe-558239?order=latest&amp;page=10#topic-replies</a:t>
            </a:r>
            <a:endParaRPr lang="en-GB" sz="1600" i="1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1600" i="1" dirty="0">
                <a:solidFill>
                  <a:schemeClr val="accent2">
                    <a:lumMod val="75000"/>
                  </a:schemeClr>
                </a:solidFill>
                <a:hlinkClick r:id="rId8"/>
              </a:rPr>
              <a:t>https://</a:t>
            </a:r>
            <a:r>
              <a:rPr lang="en-GB" sz="1600" i="1" dirty="0" smtClean="0">
                <a:solidFill>
                  <a:schemeClr val="accent2">
                    <a:lumMod val="75000"/>
                  </a:schemeClr>
                </a:solidFill>
                <a:hlinkClick r:id="rId8"/>
              </a:rPr>
              <a:t>healthunlocked.com/blf/posts/136953591/ppfe</a:t>
            </a:r>
            <a:endParaRPr lang="en-GB" sz="1600" i="1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1600" dirty="0">
                <a:solidFill>
                  <a:schemeClr val="accent2">
                    <a:lumMod val="75000"/>
                  </a:schemeClr>
                </a:solidFill>
              </a:rPr>
              <a:t>Face book support page:</a:t>
            </a:r>
            <a:br>
              <a:rPr lang="en-GB" sz="16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GB" sz="1600" i="1" dirty="0">
                <a:solidFill>
                  <a:schemeClr val="accent2">
                    <a:lumMod val="75000"/>
                  </a:schemeClr>
                </a:solidFill>
                <a:hlinkClick r:id="rId9"/>
              </a:rPr>
              <a:t>https://www.facebook.com/PleuroParenchymalFibroelastosisSupportGroup</a:t>
            </a:r>
            <a:r>
              <a:rPr lang="en-GB" sz="1600" i="1" dirty="0" smtClean="0">
                <a:solidFill>
                  <a:schemeClr val="accent2">
                    <a:lumMod val="75000"/>
                  </a:schemeClr>
                </a:solidFill>
                <a:hlinkClick r:id="rId9"/>
              </a:rPr>
              <a:t>/</a:t>
            </a:r>
            <a:endParaRPr lang="en-GB" sz="1600" i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United States Links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1600" i="1" dirty="0">
                <a:solidFill>
                  <a:schemeClr val="accent1"/>
                </a:solidFill>
                <a:hlinkClick r:id="rId2"/>
              </a:rPr>
              <a:t>http://www.lung.org</a:t>
            </a:r>
            <a:r>
              <a:rPr lang="en-GB" sz="1600" i="1" dirty="0" smtClean="0">
                <a:solidFill>
                  <a:schemeClr val="accent1"/>
                </a:solidFill>
                <a:hlinkClick r:id="rId2"/>
              </a:rPr>
              <a:t>/</a:t>
            </a:r>
            <a:r>
              <a:rPr lang="en-GB" sz="1600" i="1" dirty="0" smtClean="0">
                <a:solidFill>
                  <a:schemeClr val="accent1"/>
                </a:solidFill>
              </a:rPr>
              <a:t> </a:t>
            </a:r>
            <a:endParaRPr lang="en-GB" sz="1600" i="1" dirty="0">
              <a:solidFill>
                <a:schemeClr val="accent1"/>
              </a:solidFill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1600" i="1" dirty="0">
                <a:solidFill>
                  <a:schemeClr val="accent1"/>
                </a:solidFill>
                <a:hlinkClick r:id="rId3"/>
              </a:rPr>
              <a:t>http://www.pulmonaryfibrosistrust.org</a:t>
            </a:r>
            <a:r>
              <a:rPr lang="en-GB" sz="1600" i="1" dirty="0" smtClean="0">
                <a:solidFill>
                  <a:schemeClr val="accent1"/>
                </a:solidFill>
                <a:hlinkClick r:id="rId3"/>
              </a:rPr>
              <a:t>/</a:t>
            </a:r>
            <a:r>
              <a:rPr lang="en-GB" sz="1600" i="1" dirty="0" smtClean="0">
                <a:solidFill>
                  <a:schemeClr val="accent1"/>
                </a:solidFill>
              </a:rPr>
              <a:t> </a:t>
            </a:r>
            <a:endParaRPr lang="en-GB" sz="1600" i="1" dirty="0">
              <a:solidFill>
                <a:schemeClr val="accent1"/>
              </a:solidFill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1600" i="1" dirty="0">
                <a:solidFill>
                  <a:schemeClr val="accent1"/>
                </a:solidFill>
                <a:hlinkClick r:id="rId4"/>
              </a:rPr>
              <a:t>https://www.actionpulmonaryfibrosis.org</a:t>
            </a:r>
            <a:r>
              <a:rPr lang="en-GB" sz="1600" i="1" dirty="0" smtClean="0">
                <a:solidFill>
                  <a:schemeClr val="accent1"/>
                </a:solidFill>
                <a:hlinkClick r:id="rId4"/>
              </a:rPr>
              <a:t>/</a:t>
            </a:r>
            <a:r>
              <a:rPr lang="en-GB" sz="1600" i="1" dirty="0" smtClean="0">
                <a:solidFill>
                  <a:schemeClr val="accent1"/>
                </a:solidFill>
              </a:rPr>
              <a:t> </a:t>
            </a:r>
            <a:endParaRPr lang="en-GB" sz="1600" i="1" dirty="0">
              <a:solidFill>
                <a:schemeClr val="accent1"/>
              </a:solidFill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1600" i="1" dirty="0">
                <a:solidFill>
                  <a:schemeClr val="accent1"/>
                </a:solidFill>
                <a:hlinkClick r:id="rId5"/>
              </a:rPr>
              <a:t>http://www.pulmonaryfibrosis.org</a:t>
            </a:r>
            <a:r>
              <a:rPr lang="en-GB" sz="1600" i="1" dirty="0" smtClean="0">
                <a:solidFill>
                  <a:schemeClr val="accent1"/>
                </a:solidFill>
                <a:hlinkClick r:id="rId5"/>
              </a:rPr>
              <a:t>/</a:t>
            </a:r>
            <a:r>
              <a:rPr lang="en-GB" sz="1600" i="1" dirty="0" smtClean="0">
                <a:solidFill>
                  <a:schemeClr val="accent1"/>
                </a:solidFill>
              </a:rPr>
              <a:t> </a:t>
            </a:r>
            <a:endParaRPr lang="en-GB" sz="1600" i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6048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Clinical publications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7925" y="1718276"/>
            <a:ext cx="10057389" cy="4305334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GB" sz="1800" dirty="0" smtClean="0">
                <a:solidFill>
                  <a:schemeClr val="accent2">
                    <a:lumMod val="75000"/>
                  </a:schemeClr>
                </a:solidFill>
              </a:rPr>
              <a:t>There is an increasing body of scientific literature on PPFE. Many have described series of cases from particular hospitals.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1800" dirty="0" smtClean="0">
                <a:solidFill>
                  <a:schemeClr val="accent2">
                    <a:lumMod val="75000"/>
                  </a:schemeClr>
                </a:solidFill>
              </a:rPr>
              <a:t>Various scientific reviews of the disease with a lot of technical detail for physicians can be found here: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GB" sz="1400" dirty="0" err="1" smtClean="0">
                <a:solidFill>
                  <a:schemeClr val="accent2">
                    <a:lumMod val="75000"/>
                  </a:schemeClr>
                </a:solidFill>
              </a:rPr>
              <a:t>Bonifazi</a:t>
            </a:r>
            <a:r>
              <a:rPr lang="en-GB" sz="1400" dirty="0" smtClean="0">
                <a:solidFill>
                  <a:schemeClr val="accent2">
                    <a:lumMod val="75000"/>
                  </a:schemeClr>
                </a:solidFill>
              </a:rPr>
              <a:t> et al. Idiopathic </a:t>
            </a:r>
            <a:r>
              <a:rPr lang="en-GB" sz="1400" dirty="0" err="1" smtClean="0">
                <a:solidFill>
                  <a:schemeClr val="accent2">
                    <a:lumMod val="75000"/>
                  </a:schemeClr>
                </a:solidFill>
              </a:rPr>
              <a:t>Pleuroparenchymal</a:t>
            </a:r>
            <a:r>
              <a:rPr lang="en-GB" sz="1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accent2">
                    <a:lumMod val="75000"/>
                  </a:schemeClr>
                </a:solidFill>
              </a:rPr>
              <a:t>fibroelastosis</a:t>
            </a:r>
            <a:r>
              <a:rPr lang="en-GB" sz="1400" dirty="0" smtClean="0">
                <a:solidFill>
                  <a:schemeClr val="accent2">
                    <a:lumMod val="75000"/>
                  </a:schemeClr>
                </a:solidFill>
              </a:rPr>
              <a:t>. </a:t>
            </a:r>
            <a:r>
              <a:rPr lang="en-GB" sz="1400" dirty="0" err="1" smtClean="0">
                <a:solidFill>
                  <a:schemeClr val="accent2">
                    <a:lumMod val="75000"/>
                  </a:schemeClr>
                </a:solidFill>
              </a:rPr>
              <a:t>Curr</a:t>
            </a:r>
            <a:r>
              <a:rPr lang="en-GB" sz="1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accent2">
                    <a:lumMod val="75000"/>
                  </a:schemeClr>
                </a:solidFill>
              </a:rPr>
              <a:t>Pulmonol</a:t>
            </a:r>
            <a:r>
              <a:rPr lang="en-GB" sz="1400" dirty="0" smtClean="0">
                <a:solidFill>
                  <a:schemeClr val="accent2">
                    <a:lumMod val="75000"/>
                  </a:schemeClr>
                </a:solidFill>
              </a:rPr>
              <a:t> Rep. 2017;6(1):9-15.</a:t>
            </a:r>
            <a:br>
              <a:rPr lang="en-GB" sz="14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GB" sz="1400" dirty="0" smtClean="0">
                <a:solidFill>
                  <a:schemeClr val="accent2">
                    <a:lumMod val="75000"/>
                  </a:schemeClr>
                </a:solidFill>
                <a:hlinkClick r:id="rId2"/>
              </a:rPr>
              <a:t>https://www.ncbi.nlm.nih.gov/pmc/articles/PMC5346597/</a:t>
            </a:r>
            <a:r>
              <a:rPr lang="en-GB" sz="1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GB" sz="1400" dirty="0" smtClean="0">
                <a:solidFill>
                  <a:schemeClr val="accent2">
                    <a:lumMod val="75000"/>
                  </a:schemeClr>
                </a:solidFill>
              </a:rPr>
              <a:t>English J et al. </a:t>
            </a:r>
            <a:r>
              <a:rPr lang="en-GB" sz="1400" dirty="0" err="1" smtClean="0">
                <a:solidFill>
                  <a:schemeClr val="accent2">
                    <a:lumMod val="75000"/>
                  </a:schemeClr>
                </a:solidFill>
              </a:rPr>
              <a:t>Pleuroparenchymal</a:t>
            </a:r>
            <a:r>
              <a:rPr lang="en-GB" sz="1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accent2">
                    <a:lumMod val="75000"/>
                  </a:schemeClr>
                </a:solidFill>
              </a:rPr>
              <a:t>fibroelastosis</a:t>
            </a:r>
            <a:r>
              <a:rPr lang="en-GB" sz="1400" dirty="0" smtClean="0">
                <a:solidFill>
                  <a:schemeClr val="accent2">
                    <a:lumMod val="75000"/>
                  </a:schemeClr>
                </a:solidFill>
              </a:rPr>
              <a:t>: a rare interstitial lung disease. </a:t>
            </a:r>
            <a:r>
              <a:rPr lang="en-GB" sz="1400" dirty="0" err="1" smtClean="0">
                <a:solidFill>
                  <a:schemeClr val="accent2">
                    <a:lumMod val="75000"/>
                  </a:schemeClr>
                </a:solidFill>
              </a:rPr>
              <a:t>Respirol</a:t>
            </a:r>
            <a:r>
              <a:rPr lang="en-GB" sz="1400" dirty="0" smtClean="0">
                <a:solidFill>
                  <a:schemeClr val="accent2">
                    <a:lumMod val="75000"/>
                  </a:schemeClr>
                </a:solidFill>
              </a:rPr>
              <a:t> Case Rep. 2015 Jun; 3(2): 82–84</a:t>
            </a:r>
            <a:br>
              <a:rPr lang="en-GB" sz="14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GB" sz="1400" dirty="0" smtClean="0">
                <a:solidFill>
                  <a:schemeClr val="accent2">
                    <a:lumMod val="75000"/>
                  </a:schemeClr>
                </a:solidFill>
                <a:hlinkClick r:id="rId3"/>
              </a:rPr>
              <a:t>https://www.ncbi.nlm.nih.gov/pmc/articles/PMC4469148/</a:t>
            </a:r>
            <a:r>
              <a:rPr lang="en-GB" sz="1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GB" sz="1400" dirty="0" smtClean="0">
                <a:solidFill>
                  <a:schemeClr val="accent2">
                    <a:lumMod val="75000"/>
                  </a:schemeClr>
                </a:solidFill>
              </a:rPr>
              <a:t>von der </a:t>
            </a:r>
            <a:r>
              <a:rPr lang="en-GB" sz="1400" dirty="0" err="1" smtClean="0">
                <a:solidFill>
                  <a:schemeClr val="accent2">
                    <a:lumMod val="75000"/>
                  </a:schemeClr>
                </a:solidFill>
              </a:rPr>
              <a:t>Thüsen</a:t>
            </a:r>
            <a:r>
              <a:rPr lang="en-GB" sz="1400" dirty="0" smtClean="0">
                <a:solidFill>
                  <a:schemeClr val="accent2">
                    <a:lumMod val="75000"/>
                  </a:schemeClr>
                </a:solidFill>
              </a:rPr>
              <a:t> J et al. </a:t>
            </a:r>
            <a:r>
              <a:rPr lang="en-GB" sz="1400" dirty="0" err="1" smtClean="0">
                <a:solidFill>
                  <a:schemeClr val="accent2">
                    <a:lumMod val="75000"/>
                  </a:schemeClr>
                </a:solidFill>
              </a:rPr>
              <a:t>Pleuroparenchymal</a:t>
            </a:r>
            <a:r>
              <a:rPr lang="en-GB" sz="1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accent2">
                    <a:lumMod val="75000"/>
                  </a:schemeClr>
                </a:solidFill>
              </a:rPr>
              <a:t>Fibroelastosis</a:t>
            </a:r>
            <a:r>
              <a:rPr lang="en-GB" sz="1400" dirty="0" smtClean="0">
                <a:solidFill>
                  <a:schemeClr val="accent2">
                    <a:lumMod val="75000"/>
                  </a:schemeClr>
                </a:solidFill>
              </a:rPr>
              <a:t>: Its Pathological Characteristics. </a:t>
            </a:r>
            <a:r>
              <a:rPr lang="en-GB" sz="1400" dirty="0" err="1" smtClean="0">
                <a:solidFill>
                  <a:schemeClr val="accent2">
                    <a:lumMod val="75000"/>
                  </a:schemeClr>
                </a:solidFill>
              </a:rPr>
              <a:t>Curr</a:t>
            </a:r>
            <a:r>
              <a:rPr lang="en-GB" sz="1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accent2">
                    <a:lumMod val="75000"/>
                  </a:schemeClr>
                </a:solidFill>
              </a:rPr>
              <a:t>Respir</a:t>
            </a:r>
            <a:r>
              <a:rPr lang="en-GB" sz="1400" dirty="0" smtClean="0">
                <a:solidFill>
                  <a:schemeClr val="accent2">
                    <a:lumMod val="75000"/>
                  </a:schemeClr>
                </a:solidFill>
              </a:rPr>
              <a:t> Med Rev. 2013 Aug; 9(4): 238–247.</a:t>
            </a:r>
            <a:br>
              <a:rPr lang="en-GB" sz="14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GB" sz="1400" dirty="0" smtClean="0">
                <a:solidFill>
                  <a:schemeClr val="accent2">
                    <a:lumMod val="75000"/>
                  </a:schemeClr>
                </a:solidFill>
                <a:hlinkClick r:id="rId4"/>
              </a:rPr>
              <a:t>https://www.ncbi.nlm.nih.gov/pmc/articles/PMC3949414/</a:t>
            </a:r>
            <a:r>
              <a:rPr lang="en-GB" sz="1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  <a:p>
            <a:pPr lvl="1">
              <a:spcBef>
                <a:spcPts val="0"/>
              </a:spcBef>
              <a:spcAft>
                <a:spcPts val="2400"/>
              </a:spcAft>
            </a:pPr>
            <a:r>
              <a:rPr lang="en-GB" sz="1400" dirty="0" smtClean="0">
                <a:solidFill>
                  <a:schemeClr val="accent2">
                    <a:lumMod val="75000"/>
                  </a:schemeClr>
                </a:solidFill>
              </a:rPr>
              <a:t>Watanabe K. </a:t>
            </a:r>
            <a:r>
              <a:rPr lang="en-GB" sz="1400" dirty="0" err="1" smtClean="0">
                <a:solidFill>
                  <a:schemeClr val="accent2">
                    <a:lumMod val="75000"/>
                  </a:schemeClr>
                </a:solidFill>
              </a:rPr>
              <a:t>Pleuroparenchymal</a:t>
            </a:r>
            <a:r>
              <a:rPr lang="en-GB" sz="1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accent2">
                    <a:lumMod val="75000"/>
                  </a:schemeClr>
                </a:solidFill>
              </a:rPr>
              <a:t>Fibroelastosis</a:t>
            </a:r>
            <a:r>
              <a:rPr lang="en-GB" sz="1400" dirty="0" smtClean="0">
                <a:solidFill>
                  <a:schemeClr val="accent2">
                    <a:lumMod val="75000"/>
                  </a:schemeClr>
                </a:solidFill>
              </a:rPr>
              <a:t>: Its Clinical Characteristics. </a:t>
            </a:r>
            <a:r>
              <a:rPr lang="en-GB" sz="1400" dirty="0" err="1" smtClean="0">
                <a:solidFill>
                  <a:schemeClr val="accent2">
                    <a:lumMod val="75000"/>
                  </a:schemeClr>
                </a:solidFill>
              </a:rPr>
              <a:t>Kentaro</a:t>
            </a:r>
            <a:r>
              <a:rPr lang="en-GB" sz="1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accent2">
                    <a:lumMod val="75000"/>
                  </a:schemeClr>
                </a:solidFill>
              </a:rPr>
              <a:t>Curr</a:t>
            </a:r>
            <a:r>
              <a:rPr lang="en-GB" sz="1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accent2">
                    <a:lumMod val="75000"/>
                  </a:schemeClr>
                </a:solidFill>
              </a:rPr>
              <a:t>Respir</a:t>
            </a:r>
            <a:r>
              <a:rPr lang="en-GB" sz="1400" dirty="0" smtClean="0">
                <a:solidFill>
                  <a:schemeClr val="accent2">
                    <a:lumMod val="75000"/>
                  </a:schemeClr>
                </a:solidFill>
              </a:rPr>
              <a:t> Med Rev. 2013 Aug; 9(4): 229–237.</a:t>
            </a:r>
            <a:br>
              <a:rPr lang="en-GB" sz="14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GB" sz="1400" dirty="0" smtClean="0">
                <a:solidFill>
                  <a:schemeClr val="accent2">
                    <a:lumMod val="75000"/>
                  </a:schemeClr>
                </a:solidFill>
                <a:hlinkClick r:id="rId5"/>
              </a:rPr>
              <a:t>https://www.ncbi.nlm.nih.gov/pmc/articles/PMC3933942/</a:t>
            </a:r>
            <a:r>
              <a:rPr lang="en-GB" sz="1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1800" dirty="0" smtClean="0">
                <a:solidFill>
                  <a:schemeClr val="accent2">
                    <a:lumMod val="75000"/>
                  </a:schemeClr>
                </a:solidFill>
              </a:rPr>
              <a:t>A  full list of the scientific literature can be found here:</a:t>
            </a:r>
            <a:br>
              <a:rPr lang="en-GB" sz="18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GB" sz="1800" i="1" dirty="0" smtClean="0">
                <a:solidFill>
                  <a:schemeClr val="accent2">
                    <a:lumMod val="75000"/>
                  </a:schemeClr>
                </a:solidFill>
                <a:hlinkClick r:id="rId6"/>
              </a:rPr>
              <a:t>https://www.ncbi.nlm.nih.gov/pmc/?term=Pleuroparenchymal+fibroelastosis%5Btitle%5D</a:t>
            </a:r>
            <a:r>
              <a:rPr lang="en-GB" sz="1800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en-GB" sz="1800" i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0668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3962400" y="0"/>
            <a:ext cx="8273142" cy="6894286"/>
          </a:xfrm>
          <a:custGeom>
            <a:avLst/>
            <a:gdLst>
              <a:gd name="connsiteX0" fmla="*/ 3730171 w 11858171"/>
              <a:gd name="connsiteY0" fmla="*/ 7053942 h 7068457"/>
              <a:gd name="connsiteX1" fmla="*/ 11858171 w 11858171"/>
              <a:gd name="connsiteY1" fmla="*/ 7053942 h 7068457"/>
              <a:gd name="connsiteX2" fmla="*/ 11858171 w 11858171"/>
              <a:gd name="connsiteY2" fmla="*/ 0 h 7068457"/>
              <a:gd name="connsiteX3" fmla="*/ 7024914 w 11858171"/>
              <a:gd name="connsiteY3" fmla="*/ 0 h 7068457"/>
              <a:gd name="connsiteX4" fmla="*/ 0 w 11858171"/>
              <a:gd name="connsiteY4" fmla="*/ 7024914 h 7068457"/>
              <a:gd name="connsiteX5" fmla="*/ 2801257 w 11858171"/>
              <a:gd name="connsiteY5" fmla="*/ 7068457 h 7068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858171" h="7068457">
                <a:moveTo>
                  <a:pt x="3730171" y="7053942"/>
                </a:moveTo>
                <a:lnTo>
                  <a:pt x="11858171" y="7053942"/>
                </a:lnTo>
                <a:lnTo>
                  <a:pt x="11858171" y="0"/>
                </a:lnTo>
                <a:lnTo>
                  <a:pt x="7024914" y="0"/>
                </a:lnTo>
                <a:lnTo>
                  <a:pt x="0" y="7024914"/>
                </a:lnTo>
                <a:lnTo>
                  <a:pt x="2801257" y="7068457"/>
                </a:lnTo>
              </a:path>
            </a:pathLst>
          </a:custGeom>
          <a:gradFill>
            <a:gsLst>
              <a:gs pos="0">
                <a:schemeClr val="accent2">
                  <a:alpha val="60000"/>
                </a:schemeClr>
              </a:gs>
              <a:gs pos="100000">
                <a:schemeClr val="accent1"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0" y="6210300"/>
            <a:ext cx="12192000" cy="64770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76200" dist="38100" dir="16200000" rotWithShape="0">
              <a:schemeClr val="tx2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CustomShape 4"/>
          <p:cNvSpPr/>
          <p:nvPr/>
        </p:nvSpPr>
        <p:spPr>
          <a:xfrm>
            <a:off x="1560065" y="3326517"/>
            <a:ext cx="3708859" cy="1336526"/>
          </a:xfrm>
          <a:prstGeom prst="rect">
            <a:avLst/>
          </a:prstGeom>
          <a:noFill/>
          <a:ln w="38160">
            <a:noFill/>
            <a:round/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/>
        </p:style>
        <p:txBody>
          <a:bodyPr lIns="0" tIns="52200" rIns="0" bIns="52200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GB" sz="2000" b="0" i="1" strike="noStrike" spc="-1" dirty="0">
                <a:solidFill>
                  <a:schemeClr val="accent2">
                    <a:lumMod val="75000"/>
                  </a:schemeClr>
                </a:solidFill>
                <a:latin typeface="Calibri Light" panose="020F0302020204030204" pitchFamily="34" charset="0"/>
                <a:ea typeface="DejaVu Sans"/>
                <a:cs typeface="Calibri Light" panose="020F0302020204030204" pitchFamily="34" charset="0"/>
              </a:rPr>
              <a:t>The scarring tends to  involve the regions just beneath the lining of the lungs (the pleura) and the parenchyma (the lung itself)</a:t>
            </a:r>
            <a:endParaRPr lang="en-GB" sz="2000" b="0" i="1" strike="noStrike" spc="-1" dirty="0">
              <a:solidFill>
                <a:schemeClr val="accent2">
                  <a:lumMod val="7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56" name="CustomShape 7"/>
          <p:cNvSpPr/>
          <p:nvPr/>
        </p:nvSpPr>
        <p:spPr>
          <a:xfrm>
            <a:off x="1560066" y="2210913"/>
            <a:ext cx="3084506" cy="720973"/>
          </a:xfrm>
          <a:prstGeom prst="rect">
            <a:avLst/>
          </a:prstGeom>
          <a:noFill/>
          <a:ln w="38160">
            <a:noFill/>
            <a:round/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/>
        </p:style>
        <p:txBody>
          <a:bodyPr lIns="0" tIns="52200" rIns="0" bIns="52200" anchor="ctr">
            <a:spAutoFit/>
          </a:bodyPr>
          <a:lstStyle/>
          <a:p>
            <a:pPr>
              <a:lnSpc>
                <a:spcPct val="100000"/>
              </a:lnSpc>
              <a:spcAft>
                <a:spcPts val="601"/>
              </a:spcAft>
            </a:pPr>
            <a:r>
              <a:rPr lang="en-GB" sz="2000" b="0" i="1" strike="noStrike" spc="-1" dirty="0">
                <a:solidFill>
                  <a:schemeClr val="accent2">
                    <a:lumMod val="75000"/>
                  </a:schemeClr>
                </a:solidFill>
                <a:latin typeface="Calibri Light" panose="020F0302020204030204" pitchFamily="34" charset="0"/>
                <a:ea typeface="DejaVu Sans"/>
                <a:cs typeface="Calibri Light" panose="020F0302020204030204" pitchFamily="34" charset="0"/>
              </a:rPr>
              <a:t>PPFE tends to affect the upper lobes of the lungs</a:t>
            </a:r>
            <a:endParaRPr lang="en-GB" sz="2000" b="0" i="1" strike="noStrike" spc="-1" dirty="0">
              <a:solidFill>
                <a:schemeClr val="accent2">
                  <a:lumMod val="7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Characteristics</a:t>
            </a:r>
            <a:endParaRPr lang="en-GB" dirty="0"/>
          </a:p>
        </p:txBody>
      </p:sp>
      <p:grpSp>
        <p:nvGrpSpPr>
          <p:cNvPr id="35" name="Group 34"/>
          <p:cNvGrpSpPr/>
          <p:nvPr/>
        </p:nvGrpSpPr>
        <p:grpSpPr>
          <a:xfrm>
            <a:off x="7285398" y="1124754"/>
            <a:ext cx="4425036" cy="4120806"/>
            <a:chOff x="5459413" y="-1731963"/>
            <a:chExt cx="1270000" cy="1182687"/>
          </a:xfrm>
        </p:grpSpPr>
        <p:sp>
          <p:nvSpPr>
            <p:cNvPr id="36" name="Freeform 5"/>
            <p:cNvSpPr>
              <a:spLocks/>
            </p:cNvSpPr>
            <p:nvPr userDrawn="1"/>
          </p:nvSpPr>
          <p:spPr bwMode="auto">
            <a:xfrm>
              <a:off x="6221413" y="-1444626"/>
              <a:ext cx="508000" cy="895350"/>
            </a:xfrm>
            <a:custGeom>
              <a:avLst/>
              <a:gdLst>
                <a:gd name="T0" fmla="*/ 1 w 130"/>
                <a:gd name="T1" fmla="*/ 32 h 228"/>
                <a:gd name="T2" fmla="*/ 33 w 130"/>
                <a:gd name="T3" fmla="*/ 0 h 228"/>
                <a:gd name="T4" fmla="*/ 130 w 130"/>
                <a:gd name="T5" fmla="*/ 161 h 228"/>
                <a:gd name="T6" fmla="*/ 65 w 130"/>
                <a:gd name="T7" fmla="*/ 226 h 228"/>
                <a:gd name="T8" fmla="*/ 1 w 130"/>
                <a:gd name="T9" fmla="*/ 161 h 228"/>
                <a:gd name="T10" fmla="*/ 1 w 130"/>
                <a:gd name="T11" fmla="*/ 32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228">
                  <a:moveTo>
                    <a:pt x="1" y="32"/>
                  </a:moveTo>
                  <a:cubicBezTo>
                    <a:pt x="1" y="32"/>
                    <a:pt x="0" y="0"/>
                    <a:pt x="33" y="0"/>
                  </a:cubicBezTo>
                  <a:cubicBezTo>
                    <a:pt x="67" y="0"/>
                    <a:pt x="130" y="95"/>
                    <a:pt x="130" y="161"/>
                  </a:cubicBezTo>
                  <a:cubicBezTo>
                    <a:pt x="130" y="228"/>
                    <a:pt x="65" y="226"/>
                    <a:pt x="65" y="226"/>
                  </a:cubicBezTo>
                  <a:cubicBezTo>
                    <a:pt x="65" y="226"/>
                    <a:pt x="1" y="227"/>
                    <a:pt x="1" y="161"/>
                  </a:cubicBezTo>
                  <a:lnTo>
                    <a:pt x="1" y="3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" name="Freeform 6"/>
            <p:cNvSpPr>
              <a:spLocks/>
            </p:cNvSpPr>
            <p:nvPr userDrawn="1"/>
          </p:nvSpPr>
          <p:spPr bwMode="auto">
            <a:xfrm>
              <a:off x="5459413" y="-1444626"/>
              <a:ext cx="508000" cy="895350"/>
            </a:xfrm>
            <a:custGeom>
              <a:avLst/>
              <a:gdLst>
                <a:gd name="T0" fmla="*/ 129 w 130"/>
                <a:gd name="T1" fmla="*/ 32 h 228"/>
                <a:gd name="T2" fmla="*/ 97 w 130"/>
                <a:gd name="T3" fmla="*/ 0 h 228"/>
                <a:gd name="T4" fmla="*/ 0 w 130"/>
                <a:gd name="T5" fmla="*/ 161 h 228"/>
                <a:gd name="T6" fmla="*/ 64 w 130"/>
                <a:gd name="T7" fmla="*/ 226 h 228"/>
                <a:gd name="T8" fmla="*/ 129 w 130"/>
                <a:gd name="T9" fmla="*/ 161 h 228"/>
                <a:gd name="T10" fmla="*/ 129 w 130"/>
                <a:gd name="T11" fmla="*/ 32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228">
                  <a:moveTo>
                    <a:pt x="129" y="32"/>
                  </a:moveTo>
                  <a:cubicBezTo>
                    <a:pt x="129" y="32"/>
                    <a:pt x="130" y="0"/>
                    <a:pt x="97" y="0"/>
                  </a:cubicBezTo>
                  <a:cubicBezTo>
                    <a:pt x="63" y="0"/>
                    <a:pt x="0" y="95"/>
                    <a:pt x="0" y="161"/>
                  </a:cubicBezTo>
                  <a:cubicBezTo>
                    <a:pt x="0" y="228"/>
                    <a:pt x="64" y="226"/>
                    <a:pt x="64" y="226"/>
                  </a:cubicBezTo>
                  <a:cubicBezTo>
                    <a:pt x="64" y="226"/>
                    <a:pt x="129" y="227"/>
                    <a:pt x="129" y="161"/>
                  </a:cubicBezTo>
                  <a:lnTo>
                    <a:pt x="129" y="3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" name="Freeform 7"/>
            <p:cNvSpPr>
              <a:spLocks/>
            </p:cNvSpPr>
            <p:nvPr userDrawn="1"/>
          </p:nvSpPr>
          <p:spPr bwMode="auto">
            <a:xfrm>
              <a:off x="5881688" y="-1731963"/>
              <a:ext cx="425450" cy="674688"/>
            </a:xfrm>
            <a:custGeom>
              <a:avLst/>
              <a:gdLst>
                <a:gd name="T0" fmla="*/ 97 w 109"/>
                <a:gd name="T1" fmla="*/ 148 h 172"/>
                <a:gd name="T2" fmla="*/ 66 w 109"/>
                <a:gd name="T3" fmla="*/ 117 h 172"/>
                <a:gd name="T4" fmla="*/ 66 w 109"/>
                <a:gd name="T5" fmla="*/ 12 h 172"/>
                <a:gd name="T6" fmla="*/ 54 w 109"/>
                <a:gd name="T7" fmla="*/ 0 h 172"/>
                <a:gd name="T8" fmla="*/ 43 w 109"/>
                <a:gd name="T9" fmla="*/ 12 h 172"/>
                <a:gd name="T10" fmla="*/ 43 w 109"/>
                <a:gd name="T11" fmla="*/ 117 h 172"/>
                <a:gd name="T12" fmla="*/ 11 w 109"/>
                <a:gd name="T13" fmla="*/ 148 h 172"/>
                <a:gd name="T14" fmla="*/ 0 w 109"/>
                <a:gd name="T15" fmla="*/ 160 h 172"/>
                <a:gd name="T16" fmla="*/ 11 w 109"/>
                <a:gd name="T17" fmla="*/ 172 h 172"/>
                <a:gd name="T18" fmla="*/ 54 w 109"/>
                <a:gd name="T19" fmla="*/ 153 h 172"/>
                <a:gd name="T20" fmla="*/ 97 w 109"/>
                <a:gd name="T21" fmla="*/ 172 h 172"/>
                <a:gd name="T22" fmla="*/ 109 w 109"/>
                <a:gd name="T23" fmla="*/ 160 h 172"/>
                <a:gd name="T24" fmla="*/ 97 w 109"/>
                <a:gd name="T25" fmla="*/ 148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" h="172">
                  <a:moveTo>
                    <a:pt x="97" y="148"/>
                  </a:moveTo>
                  <a:cubicBezTo>
                    <a:pt x="69" y="148"/>
                    <a:pt x="67" y="122"/>
                    <a:pt x="66" y="117"/>
                  </a:cubicBezTo>
                  <a:cubicBezTo>
                    <a:pt x="66" y="12"/>
                    <a:pt x="66" y="12"/>
                    <a:pt x="66" y="12"/>
                  </a:cubicBezTo>
                  <a:cubicBezTo>
                    <a:pt x="66" y="6"/>
                    <a:pt x="61" y="0"/>
                    <a:pt x="54" y="0"/>
                  </a:cubicBezTo>
                  <a:cubicBezTo>
                    <a:pt x="48" y="0"/>
                    <a:pt x="43" y="6"/>
                    <a:pt x="43" y="12"/>
                  </a:cubicBezTo>
                  <a:cubicBezTo>
                    <a:pt x="43" y="117"/>
                    <a:pt x="43" y="117"/>
                    <a:pt x="43" y="117"/>
                  </a:cubicBezTo>
                  <a:cubicBezTo>
                    <a:pt x="42" y="120"/>
                    <a:pt x="41" y="148"/>
                    <a:pt x="11" y="148"/>
                  </a:cubicBezTo>
                  <a:cubicBezTo>
                    <a:pt x="5" y="148"/>
                    <a:pt x="0" y="154"/>
                    <a:pt x="0" y="160"/>
                  </a:cubicBezTo>
                  <a:cubicBezTo>
                    <a:pt x="0" y="167"/>
                    <a:pt x="5" y="172"/>
                    <a:pt x="11" y="172"/>
                  </a:cubicBezTo>
                  <a:cubicBezTo>
                    <a:pt x="33" y="172"/>
                    <a:pt x="46" y="164"/>
                    <a:pt x="54" y="153"/>
                  </a:cubicBezTo>
                  <a:cubicBezTo>
                    <a:pt x="63" y="164"/>
                    <a:pt x="76" y="172"/>
                    <a:pt x="97" y="172"/>
                  </a:cubicBezTo>
                  <a:cubicBezTo>
                    <a:pt x="104" y="172"/>
                    <a:pt x="109" y="167"/>
                    <a:pt x="109" y="160"/>
                  </a:cubicBezTo>
                  <a:cubicBezTo>
                    <a:pt x="109" y="154"/>
                    <a:pt x="104" y="148"/>
                    <a:pt x="97" y="148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" name="Oval 8"/>
            <p:cNvSpPr>
              <a:spLocks noChangeArrowheads="1"/>
            </p:cNvSpPr>
            <p:nvPr userDrawn="1"/>
          </p:nvSpPr>
          <p:spPr bwMode="auto">
            <a:xfrm>
              <a:off x="5704377" y="-1267404"/>
              <a:ext cx="147639" cy="149224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" name="Oval 9"/>
            <p:cNvSpPr>
              <a:spLocks noChangeArrowheads="1"/>
            </p:cNvSpPr>
            <p:nvPr userDrawn="1"/>
          </p:nvSpPr>
          <p:spPr bwMode="auto">
            <a:xfrm>
              <a:off x="5613888" y="-1130878"/>
              <a:ext cx="77788" cy="79376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" name="Oval 10"/>
            <p:cNvSpPr>
              <a:spLocks noChangeArrowheads="1"/>
            </p:cNvSpPr>
            <p:nvPr userDrawn="1"/>
          </p:nvSpPr>
          <p:spPr bwMode="auto">
            <a:xfrm>
              <a:off x="5739300" y="-1075317"/>
              <a:ext cx="77788" cy="77789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2" name="Oval 11"/>
            <p:cNvSpPr>
              <a:spLocks noChangeArrowheads="1"/>
            </p:cNvSpPr>
            <p:nvPr userDrawn="1"/>
          </p:nvSpPr>
          <p:spPr bwMode="auto">
            <a:xfrm>
              <a:off x="5817090" y="-1334079"/>
              <a:ext cx="50801" cy="50799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3" name="Oval 12"/>
            <p:cNvSpPr>
              <a:spLocks noChangeArrowheads="1"/>
            </p:cNvSpPr>
            <p:nvPr userDrawn="1"/>
          </p:nvSpPr>
          <p:spPr bwMode="auto">
            <a:xfrm>
              <a:off x="5653577" y="-1024518"/>
              <a:ext cx="53974" cy="55563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cxnSp>
        <p:nvCxnSpPr>
          <p:cNvPr id="6" name="Straight Connector 5"/>
          <p:cNvCxnSpPr/>
          <p:nvPr/>
        </p:nvCxnSpPr>
        <p:spPr>
          <a:xfrm flipV="1">
            <a:off x="1560065" y="2989942"/>
            <a:ext cx="6596964" cy="0"/>
          </a:xfrm>
          <a:prstGeom prst="line">
            <a:avLst/>
          </a:prstGeom>
          <a:ln w="25400">
            <a:solidFill>
              <a:schemeClr val="accent1"/>
            </a:solidFill>
            <a:tailEnd type="diamond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1560065" y="4721099"/>
            <a:ext cx="5929306" cy="0"/>
          </a:xfrm>
          <a:prstGeom prst="line">
            <a:avLst/>
          </a:prstGeom>
          <a:ln w="25400">
            <a:solidFill>
              <a:schemeClr val="accent1"/>
            </a:solidFill>
            <a:tailEnd type="diamond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0" name="Group 80"/>
          <p:cNvGrpSpPr/>
          <p:nvPr/>
        </p:nvGrpSpPr>
        <p:grpSpPr>
          <a:xfrm>
            <a:off x="9234720" y="3041319"/>
            <a:ext cx="2022640" cy="2973892"/>
            <a:chOff x="1077162" y="2594321"/>
            <a:chExt cx="2880000" cy="3280879"/>
          </a:xfrm>
        </p:grpSpPr>
        <p:sp>
          <p:nvSpPr>
            <p:cNvPr id="121" name="Rectangle 120"/>
            <p:cNvSpPr/>
            <p:nvPr/>
          </p:nvSpPr>
          <p:spPr>
            <a:xfrm>
              <a:off x="1077162" y="2594321"/>
              <a:ext cx="2880000" cy="3280879"/>
            </a:xfrm>
            <a:prstGeom prst="rect">
              <a:avLst/>
            </a:prstGeom>
            <a:gradFill>
              <a:gsLst>
                <a:gs pos="0">
                  <a:schemeClr val="accent2">
                    <a:alpha val="2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22" name="Straight Connector 121"/>
            <p:cNvCxnSpPr/>
            <p:nvPr/>
          </p:nvCxnSpPr>
          <p:spPr>
            <a:xfrm>
              <a:off x="1077162" y="2594321"/>
              <a:ext cx="28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3" name="Group 80"/>
          <p:cNvGrpSpPr/>
          <p:nvPr/>
        </p:nvGrpSpPr>
        <p:grpSpPr>
          <a:xfrm>
            <a:off x="6472172" y="3041319"/>
            <a:ext cx="2022640" cy="2973892"/>
            <a:chOff x="1077162" y="2594321"/>
            <a:chExt cx="2880000" cy="3280879"/>
          </a:xfrm>
        </p:grpSpPr>
        <p:sp>
          <p:nvSpPr>
            <p:cNvPr id="124" name="Rectangle 123"/>
            <p:cNvSpPr/>
            <p:nvPr/>
          </p:nvSpPr>
          <p:spPr>
            <a:xfrm>
              <a:off x="1077162" y="2594321"/>
              <a:ext cx="2880000" cy="3280879"/>
            </a:xfrm>
            <a:prstGeom prst="rect">
              <a:avLst/>
            </a:prstGeom>
            <a:gradFill>
              <a:gsLst>
                <a:gs pos="0">
                  <a:schemeClr val="accent2">
                    <a:alpha val="2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25" name="Straight Connector 124"/>
            <p:cNvCxnSpPr/>
            <p:nvPr/>
          </p:nvCxnSpPr>
          <p:spPr>
            <a:xfrm>
              <a:off x="1077162" y="2594321"/>
              <a:ext cx="28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6" name="Group 80"/>
          <p:cNvGrpSpPr/>
          <p:nvPr/>
        </p:nvGrpSpPr>
        <p:grpSpPr>
          <a:xfrm>
            <a:off x="3704847" y="3041319"/>
            <a:ext cx="2022640" cy="2973892"/>
            <a:chOff x="1077162" y="2594321"/>
            <a:chExt cx="2880000" cy="3280879"/>
          </a:xfrm>
        </p:grpSpPr>
        <p:sp>
          <p:nvSpPr>
            <p:cNvPr id="127" name="Rectangle 126"/>
            <p:cNvSpPr/>
            <p:nvPr/>
          </p:nvSpPr>
          <p:spPr>
            <a:xfrm>
              <a:off x="1077162" y="2594321"/>
              <a:ext cx="2880000" cy="3280879"/>
            </a:xfrm>
            <a:prstGeom prst="rect">
              <a:avLst/>
            </a:prstGeom>
            <a:gradFill>
              <a:gsLst>
                <a:gs pos="0">
                  <a:schemeClr val="accent2">
                    <a:alpha val="2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28" name="Straight Connector 127"/>
            <p:cNvCxnSpPr/>
            <p:nvPr/>
          </p:nvCxnSpPr>
          <p:spPr>
            <a:xfrm>
              <a:off x="1077162" y="2594321"/>
              <a:ext cx="28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9" name="Group 80"/>
          <p:cNvGrpSpPr/>
          <p:nvPr/>
        </p:nvGrpSpPr>
        <p:grpSpPr>
          <a:xfrm>
            <a:off x="951983" y="3041319"/>
            <a:ext cx="2022640" cy="2973892"/>
            <a:chOff x="1077162" y="2594321"/>
            <a:chExt cx="2880000" cy="3280879"/>
          </a:xfrm>
        </p:grpSpPr>
        <p:sp>
          <p:nvSpPr>
            <p:cNvPr id="130" name="Rectangle 129"/>
            <p:cNvSpPr/>
            <p:nvPr/>
          </p:nvSpPr>
          <p:spPr>
            <a:xfrm>
              <a:off x="1077162" y="2594321"/>
              <a:ext cx="2880000" cy="3280879"/>
            </a:xfrm>
            <a:prstGeom prst="rect">
              <a:avLst/>
            </a:prstGeom>
            <a:gradFill>
              <a:gsLst>
                <a:gs pos="0">
                  <a:schemeClr val="accent2">
                    <a:alpha val="2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31" name="Straight Connector 130"/>
            <p:cNvCxnSpPr/>
            <p:nvPr/>
          </p:nvCxnSpPr>
          <p:spPr>
            <a:xfrm>
              <a:off x="1077162" y="2594321"/>
              <a:ext cx="288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Rectangle 2"/>
          <p:cNvSpPr/>
          <p:nvPr/>
        </p:nvSpPr>
        <p:spPr>
          <a:xfrm>
            <a:off x="0" y="1661200"/>
            <a:ext cx="12192000" cy="412380"/>
          </a:xfrm>
          <a:prstGeom prst="rect">
            <a:avLst/>
          </a:prstGeom>
          <a:gradFill>
            <a:gsLst>
              <a:gs pos="0">
                <a:schemeClr val="accent2">
                  <a:alpha val="70000"/>
                </a:schemeClr>
              </a:gs>
              <a:gs pos="100000">
                <a:schemeClr val="accent1">
                  <a:alpha val="70000"/>
                </a:scheme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spc="600" dirty="0" smtClean="0">
                <a:solidFill>
                  <a:schemeClr val="bg1"/>
                </a:solidFill>
                <a:latin typeface="Calibri"/>
                <a:ea typeface="DejaVu Sans"/>
              </a:rPr>
              <a:t>COMMON SYMPTOMS OF PPFE INCLUDE: </a:t>
            </a:r>
            <a:endParaRPr lang="en-GB" b="1" spc="600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92" name="CustomShape 36"/>
          <p:cNvSpPr/>
          <p:nvPr/>
        </p:nvSpPr>
        <p:spPr>
          <a:xfrm>
            <a:off x="948340" y="3916080"/>
            <a:ext cx="20226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GB" b="1" strike="noStrike" spc="-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Dry cough</a:t>
            </a:r>
            <a:endParaRPr lang="en-GB" b="1" strike="noStrike" spc="-1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3" name="CustomShape 37"/>
          <p:cNvSpPr/>
          <p:nvPr/>
        </p:nvSpPr>
        <p:spPr>
          <a:xfrm>
            <a:off x="3714401" y="3921840"/>
            <a:ext cx="2013086" cy="1918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GB" b="1" strike="noStrike" spc="-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Shortness of breath</a:t>
            </a:r>
            <a:r>
              <a:rPr lang="en-GB" b="0" strike="noStrike" spc="-1" dirty="0">
                <a:solidFill>
                  <a:schemeClr val="accent2">
                    <a:lumMod val="75000"/>
                  </a:schemeClr>
                </a:solidFill>
                <a:latin typeface="Calibri Light" panose="020F0302020204030204" pitchFamily="34" charset="0"/>
                <a:ea typeface="DejaVu Sans"/>
                <a:cs typeface="Calibri Light" panose="020F0302020204030204" pitchFamily="34" charset="0"/>
              </a:rPr>
              <a:t>, particularly when exercising</a:t>
            </a:r>
            <a:endParaRPr lang="en-GB" b="0" strike="noStrike" spc="-1" dirty="0">
              <a:solidFill>
                <a:schemeClr val="accent2">
                  <a:lumMod val="7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94" name="CustomShape 38"/>
          <p:cNvSpPr/>
          <p:nvPr/>
        </p:nvSpPr>
        <p:spPr>
          <a:xfrm>
            <a:off x="6472172" y="3923280"/>
            <a:ext cx="2022640" cy="1918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GB" b="0" strike="noStrike" spc="-1" dirty="0">
                <a:solidFill>
                  <a:schemeClr val="accent2">
                    <a:lumMod val="75000"/>
                  </a:schemeClr>
                </a:solidFill>
                <a:latin typeface="Calibri Light" panose="020F0302020204030204" pitchFamily="34" charset="0"/>
                <a:ea typeface="DejaVu Sans"/>
                <a:cs typeface="Calibri Light" panose="020F0302020204030204" pitchFamily="34" charset="0"/>
              </a:rPr>
              <a:t>Some people report a </a:t>
            </a:r>
            <a:r>
              <a:rPr lang="en-GB" b="1" strike="noStrike" spc="-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dull pain around the lungs </a:t>
            </a:r>
            <a:endParaRPr lang="en-GB" b="1" strike="noStrike" spc="-1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7" name="CustomShape 41"/>
          <p:cNvSpPr/>
          <p:nvPr/>
        </p:nvSpPr>
        <p:spPr>
          <a:xfrm>
            <a:off x="9234720" y="3924720"/>
            <a:ext cx="2022640" cy="2284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GB" b="0" strike="noStrike" spc="-1" dirty="0">
                <a:solidFill>
                  <a:schemeClr val="accent2">
                    <a:lumMod val="75000"/>
                  </a:schemeClr>
                </a:solidFill>
                <a:latin typeface="Calibri Light" panose="020F0302020204030204" pitchFamily="34" charset="0"/>
                <a:ea typeface="DejaVu Sans"/>
                <a:cs typeface="Calibri Light" panose="020F0302020204030204" pitchFamily="34" charset="0"/>
              </a:rPr>
              <a:t>Some people can have </a:t>
            </a:r>
            <a:r>
              <a:rPr lang="en-GB" b="1" strike="noStrike" spc="-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episodes of pneumothorax </a:t>
            </a:r>
            <a:r>
              <a:rPr lang="en-GB" b="0" strike="noStrike" spc="-1" dirty="0">
                <a:solidFill>
                  <a:schemeClr val="accent2">
                    <a:lumMod val="75000"/>
                  </a:schemeClr>
                </a:solidFill>
                <a:latin typeface="Calibri Light" panose="020F0302020204030204" pitchFamily="34" charset="0"/>
                <a:ea typeface="DejaVu Sans"/>
                <a:cs typeface="Calibri Light" panose="020F0302020204030204" pitchFamily="34" charset="0"/>
              </a:rPr>
              <a:t>(caused by air entering into the chest cavity and collapsing the lung)</a:t>
            </a:r>
            <a:endParaRPr lang="en-GB" b="0" strike="noStrike" spc="-1" dirty="0">
              <a:solidFill>
                <a:schemeClr val="accent2">
                  <a:lumMod val="7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Symptoms 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6726044" y="2280245"/>
            <a:ext cx="1518072" cy="1518070"/>
            <a:chOff x="6900800" y="2280245"/>
            <a:chExt cx="1518072" cy="1518070"/>
          </a:xfrm>
        </p:grpSpPr>
        <p:grpSp>
          <p:nvGrpSpPr>
            <p:cNvPr id="98" name="Group 74"/>
            <p:cNvGrpSpPr/>
            <p:nvPr/>
          </p:nvGrpSpPr>
          <p:grpSpPr>
            <a:xfrm>
              <a:off x="6900800" y="2280245"/>
              <a:ext cx="1518072" cy="1518070"/>
              <a:chOff x="1614931" y="1911136"/>
              <a:chExt cx="1798761" cy="1798761"/>
            </a:xfrm>
          </p:grpSpPr>
          <p:sp>
            <p:nvSpPr>
              <p:cNvPr id="99" name="Oval 98"/>
              <p:cNvSpPr/>
              <p:nvPr/>
            </p:nvSpPr>
            <p:spPr>
              <a:xfrm>
                <a:off x="1614931" y="1911136"/>
                <a:ext cx="1798761" cy="1798761"/>
              </a:xfrm>
              <a:prstGeom prst="ellipse">
                <a:avLst/>
              </a:prstGeom>
              <a:gradFill>
                <a:gsLst>
                  <a:gs pos="0">
                    <a:schemeClr val="accent1"/>
                  </a:gs>
                  <a:gs pos="100000">
                    <a:schemeClr val="accent2"/>
                  </a:gs>
                </a:gsLst>
                <a:lin ang="5400000" scaled="0"/>
              </a:gradFill>
              <a:ln w="31750">
                <a:noFill/>
              </a:ln>
              <a:effectLst>
                <a:outerShdw blurRad="50800" dist="38100" dir="2700000" algn="tl" rotWithShape="0">
                  <a:schemeClr val="tx2">
                    <a:alpha val="4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100" name="Group 99"/>
              <p:cNvGrpSpPr/>
              <p:nvPr/>
            </p:nvGrpSpPr>
            <p:grpSpPr>
              <a:xfrm flipH="1">
                <a:off x="1974450" y="2220687"/>
                <a:ext cx="1079722" cy="1005490"/>
                <a:chOff x="5459413" y="-1731963"/>
                <a:chExt cx="1270000" cy="1182687"/>
              </a:xfrm>
            </p:grpSpPr>
            <p:sp>
              <p:nvSpPr>
                <p:cNvPr id="101" name="Freeform 5"/>
                <p:cNvSpPr>
                  <a:spLocks/>
                </p:cNvSpPr>
                <p:nvPr userDrawn="1"/>
              </p:nvSpPr>
              <p:spPr bwMode="auto">
                <a:xfrm>
                  <a:off x="6221413" y="-1444626"/>
                  <a:ext cx="508000" cy="895350"/>
                </a:xfrm>
                <a:custGeom>
                  <a:avLst/>
                  <a:gdLst>
                    <a:gd name="T0" fmla="*/ 1 w 130"/>
                    <a:gd name="T1" fmla="*/ 32 h 228"/>
                    <a:gd name="T2" fmla="*/ 33 w 130"/>
                    <a:gd name="T3" fmla="*/ 0 h 228"/>
                    <a:gd name="T4" fmla="*/ 130 w 130"/>
                    <a:gd name="T5" fmla="*/ 161 h 228"/>
                    <a:gd name="T6" fmla="*/ 65 w 130"/>
                    <a:gd name="T7" fmla="*/ 226 h 228"/>
                    <a:gd name="T8" fmla="*/ 1 w 130"/>
                    <a:gd name="T9" fmla="*/ 161 h 228"/>
                    <a:gd name="T10" fmla="*/ 1 w 130"/>
                    <a:gd name="T11" fmla="*/ 32 h 2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30" h="228">
                      <a:moveTo>
                        <a:pt x="1" y="32"/>
                      </a:moveTo>
                      <a:cubicBezTo>
                        <a:pt x="1" y="32"/>
                        <a:pt x="0" y="0"/>
                        <a:pt x="33" y="0"/>
                      </a:cubicBezTo>
                      <a:cubicBezTo>
                        <a:pt x="67" y="0"/>
                        <a:pt x="130" y="95"/>
                        <a:pt x="130" y="161"/>
                      </a:cubicBezTo>
                      <a:cubicBezTo>
                        <a:pt x="130" y="228"/>
                        <a:pt x="65" y="226"/>
                        <a:pt x="65" y="226"/>
                      </a:cubicBezTo>
                      <a:cubicBezTo>
                        <a:pt x="65" y="226"/>
                        <a:pt x="1" y="227"/>
                        <a:pt x="1" y="161"/>
                      </a:cubicBezTo>
                      <a:lnTo>
                        <a:pt x="1" y="32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102" name="Freeform 6"/>
                <p:cNvSpPr>
                  <a:spLocks/>
                </p:cNvSpPr>
                <p:nvPr userDrawn="1"/>
              </p:nvSpPr>
              <p:spPr bwMode="auto">
                <a:xfrm>
                  <a:off x="5459413" y="-1444626"/>
                  <a:ext cx="508000" cy="895350"/>
                </a:xfrm>
                <a:custGeom>
                  <a:avLst/>
                  <a:gdLst>
                    <a:gd name="T0" fmla="*/ 129 w 130"/>
                    <a:gd name="T1" fmla="*/ 32 h 228"/>
                    <a:gd name="T2" fmla="*/ 97 w 130"/>
                    <a:gd name="T3" fmla="*/ 0 h 228"/>
                    <a:gd name="T4" fmla="*/ 0 w 130"/>
                    <a:gd name="T5" fmla="*/ 161 h 228"/>
                    <a:gd name="T6" fmla="*/ 64 w 130"/>
                    <a:gd name="T7" fmla="*/ 226 h 228"/>
                    <a:gd name="T8" fmla="*/ 129 w 130"/>
                    <a:gd name="T9" fmla="*/ 161 h 228"/>
                    <a:gd name="T10" fmla="*/ 129 w 130"/>
                    <a:gd name="T11" fmla="*/ 32 h 2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30" h="228">
                      <a:moveTo>
                        <a:pt x="129" y="32"/>
                      </a:moveTo>
                      <a:cubicBezTo>
                        <a:pt x="129" y="32"/>
                        <a:pt x="130" y="0"/>
                        <a:pt x="97" y="0"/>
                      </a:cubicBezTo>
                      <a:cubicBezTo>
                        <a:pt x="63" y="0"/>
                        <a:pt x="0" y="95"/>
                        <a:pt x="0" y="161"/>
                      </a:cubicBezTo>
                      <a:cubicBezTo>
                        <a:pt x="0" y="228"/>
                        <a:pt x="64" y="226"/>
                        <a:pt x="64" y="226"/>
                      </a:cubicBezTo>
                      <a:cubicBezTo>
                        <a:pt x="64" y="226"/>
                        <a:pt x="129" y="227"/>
                        <a:pt x="129" y="161"/>
                      </a:cubicBezTo>
                      <a:lnTo>
                        <a:pt x="129" y="32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103" name="Freeform 7"/>
                <p:cNvSpPr>
                  <a:spLocks/>
                </p:cNvSpPr>
                <p:nvPr userDrawn="1"/>
              </p:nvSpPr>
              <p:spPr bwMode="auto">
                <a:xfrm>
                  <a:off x="5881688" y="-1731963"/>
                  <a:ext cx="425450" cy="674688"/>
                </a:xfrm>
                <a:custGeom>
                  <a:avLst/>
                  <a:gdLst>
                    <a:gd name="T0" fmla="*/ 97 w 109"/>
                    <a:gd name="T1" fmla="*/ 148 h 172"/>
                    <a:gd name="T2" fmla="*/ 66 w 109"/>
                    <a:gd name="T3" fmla="*/ 117 h 172"/>
                    <a:gd name="T4" fmla="*/ 66 w 109"/>
                    <a:gd name="T5" fmla="*/ 12 h 172"/>
                    <a:gd name="T6" fmla="*/ 54 w 109"/>
                    <a:gd name="T7" fmla="*/ 0 h 172"/>
                    <a:gd name="T8" fmla="*/ 43 w 109"/>
                    <a:gd name="T9" fmla="*/ 12 h 172"/>
                    <a:gd name="T10" fmla="*/ 43 w 109"/>
                    <a:gd name="T11" fmla="*/ 117 h 172"/>
                    <a:gd name="T12" fmla="*/ 11 w 109"/>
                    <a:gd name="T13" fmla="*/ 148 h 172"/>
                    <a:gd name="T14" fmla="*/ 0 w 109"/>
                    <a:gd name="T15" fmla="*/ 160 h 172"/>
                    <a:gd name="T16" fmla="*/ 11 w 109"/>
                    <a:gd name="T17" fmla="*/ 172 h 172"/>
                    <a:gd name="T18" fmla="*/ 54 w 109"/>
                    <a:gd name="T19" fmla="*/ 153 h 172"/>
                    <a:gd name="T20" fmla="*/ 97 w 109"/>
                    <a:gd name="T21" fmla="*/ 172 h 172"/>
                    <a:gd name="T22" fmla="*/ 109 w 109"/>
                    <a:gd name="T23" fmla="*/ 160 h 172"/>
                    <a:gd name="T24" fmla="*/ 97 w 109"/>
                    <a:gd name="T25" fmla="*/ 148 h 1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09" h="172">
                      <a:moveTo>
                        <a:pt x="97" y="148"/>
                      </a:moveTo>
                      <a:cubicBezTo>
                        <a:pt x="69" y="148"/>
                        <a:pt x="67" y="122"/>
                        <a:pt x="66" y="117"/>
                      </a:cubicBezTo>
                      <a:cubicBezTo>
                        <a:pt x="66" y="12"/>
                        <a:pt x="66" y="12"/>
                        <a:pt x="66" y="12"/>
                      </a:cubicBezTo>
                      <a:cubicBezTo>
                        <a:pt x="66" y="6"/>
                        <a:pt x="61" y="0"/>
                        <a:pt x="54" y="0"/>
                      </a:cubicBezTo>
                      <a:cubicBezTo>
                        <a:pt x="48" y="0"/>
                        <a:pt x="43" y="6"/>
                        <a:pt x="43" y="12"/>
                      </a:cubicBezTo>
                      <a:cubicBezTo>
                        <a:pt x="43" y="117"/>
                        <a:pt x="43" y="117"/>
                        <a:pt x="43" y="117"/>
                      </a:cubicBezTo>
                      <a:cubicBezTo>
                        <a:pt x="42" y="120"/>
                        <a:pt x="41" y="148"/>
                        <a:pt x="11" y="148"/>
                      </a:cubicBezTo>
                      <a:cubicBezTo>
                        <a:pt x="5" y="148"/>
                        <a:pt x="0" y="154"/>
                        <a:pt x="0" y="160"/>
                      </a:cubicBezTo>
                      <a:cubicBezTo>
                        <a:pt x="0" y="167"/>
                        <a:pt x="5" y="172"/>
                        <a:pt x="11" y="172"/>
                      </a:cubicBezTo>
                      <a:cubicBezTo>
                        <a:pt x="33" y="172"/>
                        <a:pt x="46" y="164"/>
                        <a:pt x="54" y="153"/>
                      </a:cubicBezTo>
                      <a:cubicBezTo>
                        <a:pt x="63" y="164"/>
                        <a:pt x="76" y="172"/>
                        <a:pt x="97" y="172"/>
                      </a:cubicBezTo>
                      <a:cubicBezTo>
                        <a:pt x="104" y="172"/>
                        <a:pt x="109" y="167"/>
                        <a:pt x="109" y="160"/>
                      </a:cubicBezTo>
                      <a:cubicBezTo>
                        <a:pt x="109" y="154"/>
                        <a:pt x="104" y="148"/>
                        <a:pt x="97" y="148"/>
                      </a:cubicBezTo>
                      <a:close/>
                    </a:path>
                  </a:pathLst>
                </a:cu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</p:grpSp>
        </p:grpSp>
        <p:sp>
          <p:nvSpPr>
            <p:cNvPr id="8" name="Freeform 5"/>
            <p:cNvSpPr>
              <a:spLocks/>
            </p:cNvSpPr>
            <p:nvPr/>
          </p:nvSpPr>
          <p:spPr bwMode="auto">
            <a:xfrm>
              <a:off x="7144046" y="2477967"/>
              <a:ext cx="1028404" cy="969732"/>
            </a:xfrm>
            <a:custGeom>
              <a:avLst/>
              <a:gdLst>
                <a:gd name="T0" fmla="*/ 268 w 392"/>
                <a:gd name="T1" fmla="*/ 80 h 368"/>
                <a:gd name="T2" fmla="*/ 229 w 392"/>
                <a:gd name="T3" fmla="*/ 96 h 368"/>
                <a:gd name="T4" fmla="*/ 228 w 392"/>
                <a:gd name="T5" fmla="*/ 96 h 368"/>
                <a:gd name="T6" fmla="*/ 228 w 392"/>
                <a:gd name="T7" fmla="*/ 33 h 368"/>
                <a:gd name="T8" fmla="*/ 196 w 392"/>
                <a:gd name="T9" fmla="*/ 0 h 368"/>
                <a:gd name="T10" fmla="*/ 163 w 392"/>
                <a:gd name="T11" fmla="*/ 33 h 368"/>
                <a:gd name="T12" fmla="*/ 163 w 392"/>
                <a:gd name="T13" fmla="*/ 93 h 368"/>
                <a:gd name="T14" fmla="*/ 127 w 392"/>
                <a:gd name="T15" fmla="*/ 80 h 368"/>
                <a:gd name="T16" fmla="*/ 0 w 392"/>
                <a:gd name="T17" fmla="*/ 277 h 368"/>
                <a:gd name="T18" fmla="*/ 25 w 392"/>
                <a:gd name="T19" fmla="*/ 343 h 368"/>
                <a:gd name="T20" fmla="*/ 91 w 392"/>
                <a:gd name="T21" fmla="*/ 368 h 368"/>
                <a:gd name="T22" fmla="*/ 92 w 392"/>
                <a:gd name="T23" fmla="*/ 368 h 368"/>
                <a:gd name="T24" fmla="*/ 157 w 392"/>
                <a:gd name="T25" fmla="*/ 342 h 368"/>
                <a:gd name="T26" fmla="*/ 182 w 392"/>
                <a:gd name="T27" fmla="*/ 277 h 368"/>
                <a:gd name="T28" fmla="*/ 182 w 392"/>
                <a:gd name="T29" fmla="*/ 221 h 368"/>
                <a:gd name="T30" fmla="*/ 196 w 392"/>
                <a:gd name="T31" fmla="*/ 214 h 368"/>
                <a:gd name="T32" fmla="*/ 214 w 392"/>
                <a:gd name="T33" fmla="*/ 223 h 368"/>
                <a:gd name="T34" fmla="*/ 214 w 392"/>
                <a:gd name="T35" fmla="*/ 277 h 368"/>
                <a:gd name="T36" fmla="*/ 238 w 392"/>
                <a:gd name="T37" fmla="*/ 343 h 368"/>
                <a:gd name="T38" fmla="*/ 303 w 392"/>
                <a:gd name="T39" fmla="*/ 368 h 368"/>
                <a:gd name="T40" fmla="*/ 303 w 392"/>
                <a:gd name="T41" fmla="*/ 368 h 368"/>
                <a:gd name="T42" fmla="*/ 366 w 392"/>
                <a:gd name="T43" fmla="*/ 344 h 368"/>
                <a:gd name="T44" fmla="*/ 392 w 392"/>
                <a:gd name="T45" fmla="*/ 277 h 368"/>
                <a:gd name="T46" fmla="*/ 268 w 392"/>
                <a:gd name="T47" fmla="*/ 8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92" h="368">
                  <a:moveTo>
                    <a:pt x="268" y="80"/>
                  </a:moveTo>
                  <a:cubicBezTo>
                    <a:pt x="248" y="80"/>
                    <a:pt x="236" y="89"/>
                    <a:pt x="229" y="96"/>
                  </a:cubicBezTo>
                  <a:cubicBezTo>
                    <a:pt x="229" y="96"/>
                    <a:pt x="228" y="96"/>
                    <a:pt x="228" y="96"/>
                  </a:cubicBezTo>
                  <a:cubicBezTo>
                    <a:pt x="228" y="33"/>
                    <a:pt x="228" y="33"/>
                    <a:pt x="228" y="33"/>
                  </a:cubicBezTo>
                  <a:cubicBezTo>
                    <a:pt x="228" y="15"/>
                    <a:pt x="214" y="0"/>
                    <a:pt x="196" y="0"/>
                  </a:cubicBezTo>
                  <a:cubicBezTo>
                    <a:pt x="178" y="0"/>
                    <a:pt x="163" y="14"/>
                    <a:pt x="163" y="33"/>
                  </a:cubicBezTo>
                  <a:cubicBezTo>
                    <a:pt x="163" y="93"/>
                    <a:pt x="163" y="93"/>
                    <a:pt x="163" y="93"/>
                  </a:cubicBezTo>
                  <a:cubicBezTo>
                    <a:pt x="156" y="87"/>
                    <a:pt x="144" y="80"/>
                    <a:pt x="127" y="80"/>
                  </a:cubicBezTo>
                  <a:cubicBezTo>
                    <a:pt x="71" y="80"/>
                    <a:pt x="0" y="202"/>
                    <a:pt x="0" y="277"/>
                  </a:cubicBezTo>
                  <a:cubicBezTo>
                    <a:pt x="0" y="305"/>
                    <a:pt x="9" y="327"/>
                    <a:pt x="25" y="343"/>
                  </a:cubicBezTo>
                  <a:cubicBezTo>
                    <a:pt x="50" y="367"/>
                    <a:pt x="82" y="368"/>
                    <a:pt x="91" y="368"/>
                  </a:cubicBezTo>
                  <a:cubicBezTo>
                    <a:pt x="91" y="368"/>
                    <a:pt x="91" y="368"/>
                    <a:pt x="92" y="368"/>
                  </a:cubicBezTo>
                  <a:cubicBezTo>
                    <a:pt x="98" y="368"/>
                    <a:pt x="132" y="367"/>
                    <a:pt x="157" y="342"/>
                  </a:cubicBezTo>
                  <a:cubicBezTo>
                    <a:pt x="173" y="326"/>
                    <a:pt x="182" y="304"/>
                    <a:pt x="182" y="277"/>
                  </a:cubicBezTo>
                  <a:cubicBezTo>
                    <a:pt x="182" y="221"/>
                    <a:pt x="182" y="221"/>
                    <a:pt x="182" y="221"/>
                  </a:cubicBezTo>
                  <a:cubicBezTo>
                    <a:pt x="187" y="219"/>
                    <a:pt x="192" y="217"/>
                    <a:pt x="196" y="214"/>
                  </a:cubicBezTo>
                  <a:cubicBezTo>
                    <a:pt x="201" y="218"/>
                    <a:pt x="207" y="220"/>
                    <a:pt x="214" y="223"/>
                  </a:cubicBezTo>
                  <a:cubicBezTo>
                    <a:pt x="214" y="277"/>
                    <a:pt x="214" y="277"/>
                    <a:pt x="214" y="277"/>
                  </a:cubicBezTo>
                  <a:cubicBezTo>
                    <a:pt x="214" y="304"/>
                    <a:pt x="222" y="326"/>
                    <a:pt x="238" y="343"/>
                  </a:cubicBezTo>
                  <a:cubicBezTo>
                    <a:pt x="263" y="367"/>
                    <a:pt x="297" y="368"/>
                    <a:pt x="303" y="368"/>
                  </a:cubicBezTo>
                  <a:cubicBezTo>
                    <a:pt x="303" y="368"/>
                    <a:pt x="303" y="368"/>
                    <a:pt x="303" y="368"/>
                  </a:cubicBezTo>
                  <a:cubicBezTo>
                    <a:pt x="309" y="368"/>
                    <a:pt x="342" y="368"/>
                    <a:pt x="366" y="344"/>
                  </a:cubicBezTo>
                  <a:cubicBezTo>
                    <a:pt x="383" y="328"/>
                    <a:pt x="392" y="305"/>
                    <a:pt x="392" y="277"/>
                  </a:cubicBezTo>
                  <a:cubicBezTo>
                    <a:pt x="392" y="202"/>
                    <a:pt x="322" y="80"/>
                    <a:pt x="268" y="80"/>
                  </a:cubicBezTo>
                  <a:close/>
                </a:path>
              </a:pathLst>
            </a:custGeom>
            <a:noFill/>
            <a:ln w="22225" cap="rnd">
              <a:solidFill>
                <a:schemeClr val="accent2">
                  <a:lumMod val="75000"/>
                </a:schemeClr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9487004" y="2280245"/>
            <a:ext cx="1518072" cy="1518070"/>
            <a:chOff x="9385404" y="2280245"/>
            <a:chExt cx="1518072" cy="1518070"/>
          </a:xfrm>
        </p:grpSpPr>
        <p:grpSp>
          <p:nvGrpSpPr>
            <p:cNvPr id="46" name="Group 74"/>
            <p:cNvGrpSpPr/>
            <p:nvPr/>
          </p:nvGrpSpPr>
          <p:grpSpPr>
            <a:xfrm>
              <a:off x="9385404" y="2280245"/>
              <a:ext cx="1518072" cy="1518070"/>
              <a:chOff x="1614931" y="1911136"/>
              <a:chExt cx="1798761" cy="1798761"/>
            </a:xfrm>
          </p:grpSpPr>
          <p:sp>
            <p:nvSpPr>
              <p:cNvPr id="47" name="Oval 46"/>
              <p:cNvSpPr/>
              <p:nvPr/>
            </p:nvSpPr>
            <p:spPr>
              <a:xfrm>
                <a:off x="1614931" y="1911136"/>
                <a:ext cx="1798761" cy="1798761"/>
              </a:xfrm>
              <a:prstGeom prst="ellipse">
                <a:avLst/>
              </a:prstGeom>
              <a:gradFill>
                <a:gsLst>
                  <a:gs pos="0">
                    <a:schemeClr val="accent1"/>
                  </a:gs>
                  <a:gs pos="100000">
                    <a:schemeClr val="accent2"/>
                  </a:gs>
                </a:gsLst>
                <a:lin ang="5400000" scaled="0"/>
              </a:gradFill>
              <a:ln w="31750">
                <a:noFill/>
              </a:ln>
              <a:effectLst>
                <a:outerShdw blurRad="50800" dist="38100" dir="2700000" algn="tl" rotWithShape="0">
                  <a:schemeClr val="tx2">
                    <a:alpha val="4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48" name="Group 47"/>
              <p:cNvGrpSpPr/>
              <p:nvPr/>
            </p:nvGrpSpPr>
            <p:grpSpPr>
              <a:xfrm flipH="1">
                <a:off x="1974450" y="2220687"/>
                <a:ext cx="1079722" cy="1005490"/>
                <a:chOff x="5459413" y="-1731963"/>
                <a:chExt cx="1270000" cy="1182687"/>
              </a:xfrm>
            </p:grpSpPr>
            <p:sp>
              <p:nvSpPr>
                <p:cNvPr id="49" name="Freeform 5"/>
                <p:cNvSpPr>
                  <a:spLocks/>
                </p:cNvSpPr>
                <p:nvPr userDrawn="1"/>
              </p:nvSpPr>
              <p:spPr bwMode="auto">
                <a:xfrm>
                  <a:off x="6221413" y="-1444626"/>
                  <a:ext cx="508000" cy="895350"/>
                </a:xfrm>
                <a:custGeom>
                  <a:avLst/>
                  <a:gdLst>
                    <a:gd name="T0" fmla="*/ 1 w 130"/>
                    <a:gd name="T1" fmla="*/ 32 h 228"/>
                    <a:gd name="T2" fmla="*/ 33 w 130"/>
                    <a:gd name="T3" fmla="*/ 0 h 228"/>
                    <a:gd name="T4" fmla="*/ 130 w 130"/>
                    <a:gd name="T5" fmla="*/ 161 h 228"/>
                    <a:gd name="T6" fmla="*/ 65 w 130"/>
                    <a:gd name="T7" fmla="*/ 226 h 228"/>
                    <a:gd name="T8" fmla="*/ 1 w 130"/>
                    <a:gd name="T9" fmla="*/ 161 h 228"/>
                    <a:gd name="T10" fmla="*/ 1 w 130"/>
                    <a:gd name="T11" fmla="*/ 32 h 2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30" h="228">
                      <a:moveTo>
                        <a:pt x="1" y="32"/>
                      </a:moveTo>
                      <a:cubicBezTo>
                        <a:pt x="1" y="32"/>
                        <a:pt x="0" y="0"/>
                        <a:pt x="33" y="0"/>
                      </a:cubicBezTo>
                      <a:cubicBezTo>
                        <a:pt x="67" y="0"/>
                        <a:pt x="130" y="95"/>
                        <a:pt x="130" y="161"/>
                      </a:cubicBezTo>
                      <a:cubicBezTo>
                        <a:pt x="130" y="228"/>
                        <a:pt x="65" y="226"/>
                        <a:pt x="65" y="226"/>
                      </a:cubicBezTo>
                      <a:cubicBezTo>
                        <a:pt x="65" y="226"/>
                        <a:pt x="1" y="227"/>
                        <a:pt x="1" y="161"/>
                      </a:cubicBezTo>
                      <a:lnTo>
                        <a:pt x="1" y="32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50" name="Freeform 6"/>
                <p:cNvSpPr>
                  <a:spLocks/>
                </p:cNvSpPr>
                <p:nvPr userDrawn="1"/>
              </p:nvSpPr>
              <p:spPr bwMode="auto">
                <a:xfrm>
                  <a:off x="5459413" y="-1444626"/>
                  <a:ext cx="508000" cy="895350"/>
                </a:xfrm>
                <a:custGeom>
                  <a:avLst/>
                  <a:gdLst>
                    <a:gd name="T0" fmla="*/ 129 w 130"/>
                    <a:gd name="T1" fmla="*/ 32 h 228"/>
                    <a:gd name="T2" fmla="*/ 97 w 130"/>
                    <a:gd name="T3" fmla="*/ 0 h 228"/>
                    <a:gd name="T4" fmla="*/ 0 w 130"/>
                    <a:gd name="T5" fmla="*/ 161 h 228"/>
                    <a:gd name="T6" fmla="*/ 64 w 130"/>
                    <a:gd name="T7" fmla="*/ 226 h 228"/>
                    <a:gd name="T8" fmla="*/ 129 w 130"/>
                    <a:gd name="T9" fmla="*/ 161 h 228"/>
                    <a:gd name="T10" fmla="*/ 129 w 130"/>
                    <a:gd name="T11" fmla="*/ 32 h 2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30" h="228">
                      <a:moveTo>
                        <a:pt x="129" y="32"/>
                      </a:moveTo>
                      <a:cubicBezTo>
                        <a:pt x="129" y="32"/>
                        <a:pt x="130" y="0"/>
                        <a:pt x="97" y="0"/>
                      </a:cubicBezTo>
                      <a:cubicBezTo>
                        <a:pt x="63" y="0"/>
                        <a:pt x="0" y="95"/>
                        <a:pt x="0" y="161"/>
                      </a:cubicBezTo>
                      <a:cubicBezTo>
                        <a:pt x="0" y="228"/>
                        <a:pt x="64" y="226"/>
                        <a:pt x="64" y="226"/>
                      </a:cubicBezTo>
                      <a:cubicBezTo>
                        <a:pt x="64" y="226"/>
                        <a:pt x="129" y="227"/>
                        <a:pt x="129" y="161"/>
                      </a:cubicBezTo>
                      <a:lnTo>
                        <a:pt x="129" y="32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51" name="Freeform 7"/>
                <p:cNvSpPr>
                  <a:spLocks/>
                </p:cNvSpPr>
                <p:nvPr userDrawn="1"/>
              </p:nvSpPr>
              <p:spPr bwMode="auto">
                <a:xfrm>
                  <a:off x="5881688" y="-1731963"/>
                  <a:ext cx="425450" cy="674688"/>
                </a:xfrm>
                <a:custGeom>
                  <a:avLst/>
                  <a:gdLst>
                    <a:gd name="T0" fmla="*/ 97 w 109"/>
                    <a:gd name="T1" fmla="*/ 148 h 172"/>
                    <a:gd name="T2" fmla="*/ 66 w 109"/>
                    <a:gd name="T3" fmla="*/ 117 h 172"/>
                    <a:gd name="T4" fmla="*/ 66 w 109"/>
                    <a:gd name="T5" fmla="*/ 12 h 172"/>
                    <a:gd name="T6" fmla="*/ 54 w 109"/>
                    <a:gd name="T7" fmla="*/ 0 h 172"/>
                    <a:gd name="T8" fmla="*/ 43 w 109"/>
                    <a:gd name="T9" fmla="*/ 12 h 172"/>
                    <a:gd name="T10" fmla="*/ 43 w 109"/>
                    <a:gd name="T11" fmla="*/ 117 h 172"/>
                    <a:gd name="T12" fmla="*/ 11 w 109"/>
                    <a:gd name="T13" fmla="*/ 148 h 172"/>
                    <a:gd name="T14" fmla="*/ 0 w 109"/>
                    <a:gd name="T15" fmla="*/ 160 h 172"/>
                    <a:gd name="T16" fmla="*/ 11 w 109"/>
                    <a:gd name="T17" fmla="*/ 172 h 172"/>
                    <a:gd name="T18" fmla="*/ 54 w 109"/>
                    <a:gd name="T19" fmla="*/ 153 h 172"/>
                    <a:gd name="T20" fmla="*/ 97 w 109"/>
                    <a:gd name="T21" fmla="*/ 172 h 172"/>
                    <a:gd name="T22" fmla="*/ 109 w 109"/>
                    <a:gd name="T23" fmla="*/ 160 h 172"/>
                    <a:gd name="T24" fmla="*/ 97 w 109"/>
                    <a:gd name="T25" fmla="*/ 148 h 1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09" h="172">
                      <a:moveTo>
                        <a:pt x="97" y="148"/>
                      </a:moveTo>
                      <a:cubicBezTo>
                        <a:pt x="69" y="148"/>
                        <a:pt x="67" y="122"/>
                        <a:pt x="66" y="117"/>
                      </a:cubicBezTo>
                      <a:cubicBezTo>
                        <a:pt x="66" y="12"/>
                        <a:pt x="66" y="12"/>
                        <a:pt x="66" y="12"/>
                      </a:cubicBezTo>
                      <a:cubicBezTo>
                        <a:pt x="66" y="6"/>
                        <a:pt x="61" y="0"/>
                        <a:pt x="54" y="0"/>
                      </a:cubicBezTo>
                      <a:cubicBezTo>
                        <a:pt x="48" y="0"/>
                        <a:pt x="43" y="6"/>
                        <a:pt x="43" y="12"/>
                      </a:cubicBezTo>
                      <a:cubicBezTo>
                        <a:pt x="43" y="117"/>
                        <a:pt x="43" y="117"/>
                        <a:pt x="43" y="117"/>
                      </a:cubicBezTo>
                      <a:cubicBezTo>
                        <a:pt x="42" y="120"/>
                        <a:pt x="41" y="148"/>
                        <a:pt x="11" y="148"/>
                      </a:cubicBezTo>
                      <a:cubicBezTo>
                        <a:pt x="5" y="148"/>
                        <a:pt x="0" y="154"/>
                        <a:pt x="0" y="160"/>
                      </a:cubicBezTo>
                      <a:cubicBezTo>
                        <a:pt x="0" y="167"/>
                        <a:pt x="5" y="172"/>
                        <a:pt x="11" y="172"/>
                      </a:cubicBezTo>
                      <a:cubicBezTo>
                        <a:pt x="33" y="172"/>
                        <a:pt x="46" y="164"/>
                        <a:pt x="54" y="153"/>
                      </a:cubicBezTo>
                      <a:cubicBezTo>
                        <a:pt x="63" y="164"/>
                        <a:pt x="76" y="172"/>
                        <a:pt x="97" y="172"/>
                      </a:cubicBezTo>
                      <a:cubicBezTo>
                        <a:pt x="104" y="172"/>
                        <a:pt x="109" y="167"/>
                        <a:pt x="109" y="160"/>
                      </a:cubicBezTo>
                      <a:cubicBezTo>
                        <a:pt x="109" y="154"/>
                        <a:pt x="104" y="148"/>
                        <a:pt x="97" y="148"/>
                      </a:cubicBezTo>
                      <a:close/>
                    </a:path>
                  </a:pathLst>
                </a:cu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</p:grpSp>
        </p:grpSp>
        <p:grpSp>
          <p:nvGrpSpPr>
            <p:cNvPr id="18" name="Group 17"/>
            <p:cNvGrpSpPr/>
            <p:nvPr/>
          </p:nvGrpSpPr>
          <p:grpSpPr>
            <a:xfrm>
              <a:off x="9544848" y="2924970"/>
              <a:ext cx="430315" cy="294227"/>
              <a:chOff x="10336458" y="526319"/>
              <a:chExt cx="1287324" cy="880206"/>
            </a:xfrm>
          </p:grpSpPr>
          <p:sp>
            <p:nvSpPr>
              <p:cNvPr id="12" name="Line 9"/>
              <p:cNvSpPr>
                <a:spLocks noChangeShapeType="1"/>
              </p:cNvSpPr>
              <p:nvPr/>
            </p:nvSpPr>
            <p:spPr bwMode="auto">
              <a:xfrm>
                <a:off x="10336458" y="1019174"/>
                <a:ext cx="770489" cy="0"/>
              </a:xfrm>
              <a:prstGeom prst="line">
                <a:avLst/>
              </a:prstGeom>
              <a:noFill/>
              <a:ln w="19050" cap="rnd">
                <a:solidFill>
                  <a:schemeClr val="accent2">
                    <a:lumMod val="75000"/>
                  </a:schemeClr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" name="Freeform 10"/>
              <p:cNvSpPr>
                <a:spLocks/>
              </p:cNvSpPr>
              <p:nvPr/>
            </p:nvSpPr>
            <p:spPr bwMode="auto">
              <a:xfrm>
                <a:off x="10528793" y="867797"/>
                <a:ext cx="750394" cy="136772"/>
              </a:xfrm>
              <a:custGeom>
                <a:avLst/>
                <a:gdLst>
                  <a:gd name="T0" fmla="*/ 297 w 297"/>
                  <a:gd name="T1" fmla="*/ 283 w 297"/>
                  <a:gd name="T2" fmla="*/ 0 w 297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297">
                    <a:moveTo>
                      <a:pt x="297" y="0"/>
                    </a:moveTo>
                    <a:lnTo>
                      <a:pt x="283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 cap="rnd">
                <a:solidFill>
                  <a:schemeClr val="accent2">
                    <a:lumMod val="75000"/>
                  </a:schemeClr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" name="Freeform 11"/>
              <p:cNvSpPr>
                <a:spLocks/>
              </p:cNvSpPr>
              <p:nvPr/>
            </p:nvSpPr>
            <p:spPr bwMode="auto">
              <a:xfrm>
                <a:off x="11107737" y="526319"/>
                <a:ext cx="341313" cy="342899"/>
              </a:xfrm>
              <a:custGeom>
                <a:avLst/>
                <a:gdLst>
                  <a:gd name="T0" fmla="*/ 0 w 195"/>
                  <a:gd name="T1" fmla="*/ 97 h 195"/>
                  <a:gd name="T2" fmla="*/ 98 w 195"/>
                  <a:gd name="T3" fmla="*/ 0 h 195"/>
                  <a:gd name="T4" fmla="*/ 195 w 195"/>
                  <a:gd name="T5" fmla="*/ 97 h 195"/>
                  <a:gd name="T6" fmla="*/ 190 w 195"/>
                  <a:gd name="T7" fmla="*/ 128 h 195"/>
                  <a:gd name="T8" fmla="*/ 155 w 195"/>
                  <a:gd name="T9" fmla="*/ 176 h 195"/>
                  <a:gd name="T10" fmla="*/ 98 w 195"/>
                  <a:gd name="T11" fmla="*/ 195 h 1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5" h="195">
                    <a:moveTo>
                      <a:pt x="0" y="97"/>
                    </a:moveTo>
                    <a:cubicBezTo>
                      <a:pt x="0" y="44"/>
                      <a:pt x="44" y="0"/>
                      <a:pt x="98" y="0"/>
                    </a:cubicBezTo>
                    <a:cubicBezTo>
                      <a:pt x="152" y="0"/>
                      <a:pt x="195" y="44"/>
                      <a:pt x="195" y="97"/>
                    </a:cubicBezTo>
                    <a:cubicBezTo>
                      <a:pt x="195" y="108"/>
                      <a:pt x="194" y="119"/>
                      <a:pt x="190" y="128"/>
                    </a:cubicBezTo>
                    <a:cubicBezTo>
                      <a:pt x="184" y="148"/>
                      <a:pt x="172" y="164"/>
                      <a:pt x="155" y="176"/>
                    </a:cubicBezTo>
                    <a:cubicBezTo>
                      <a:pt x="139" y="188"/>
                      <a:pt x="119" y="195"/>
                      <a:pt x="98" y="195"/>
                    </a:cubicBezTo>
                  </a:path>
                </a:pathLst>
              </a:custGeom>
              <a:noFill/>
              <a:ln w="19050" cap="rnd">
                <a:solidFill>
                  <a:schemeClr val="accent2">
                    <a:lumMod val="75000"/>
                  </a:schemeClr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" name="Line 12"/>
              <p:cNvSpPr>
                <a:spLocks noChangeShapeType="1"/>
              </p:cNvSpPr>
              <p:nvPr/>
            </p:nvSpPr>
            <p:spPr bwMode="auto">
              <a:xfrm>
                <a:off x="11218970" y="1147762"/>
                <a:ext cx="277814" cy="0"/>
              </a:xfrm>
              <a:prstGeom prst="line">
                <a:avLst/>
              </a:prstGeom>
              <a:noFill/>
              <a:ln w="19050" cap="rnd">
                <a:solidFill>
                  <a:schemeClr val="accent2">
                    <a:lumMod val="75000"/>
                  </a:schemeClr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6" name="Line 13"/>
              <p:cNvSpPr>
                <a:spLocks noChangeShapeType="1"/>
              </p:cNvSpPr>
              <p:nvPr/>
            </p:nvSpPr>
            <p:spPr bwMode="auto">
              <a:xfrm>
                <a:off x="10528793" y="1147762"/>
                <a:ext cx="475758" cy="0"/>
              </a:xfrm>
              <a:prstGeom prst="line">
                <a:avLst/>
              </a:prstGeom>
              <a:noFill/>
              <a:ln w="19050" cap="rnd">
                <a:solidFill>
                  <a:schemeClr val="accent2">
                    <a:lumMod val="75000"/>
                  </a:schemeClr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7" name="Freeform 14"/>
              <p:cNvSpPr>
                <a:spLocks/>
              </p:cNvSpPr>
              <p:nvPr/>
            </p:nvSpPr>
            <p:spPr bwMode="auto">
              <a:xfrm>
                <a:off x="11368193" y="1147762"/>
                <a:ext cx="255589" cy="258763"/>
              </a:xfrm>
              <a:custGeom>
                <a:avLst/>
                <a:gdLst>
                  <a:gd name="T0" fmla="*/ 73 w 146"/>
                  <a:gd name="T1" fmla="*/ 0 h 147"/>
                  <a:gd name="T2" fmla="*/ 146 w 146"/>
                  <a:gd name="T3" fmla="*/ 74 h 147"/>
                  <a:gd name="T4" fmla="*/ 73 w 146"/>
                  <a:gd name="T5" fmla="*/ 147 h 147"/>
                  <a:gd name="T6" fmla="*/ 0 w 146"/>
                  <a:gd name="T7" fmla="*/ 74 h 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6" h="147">
                    <a:moveTo>
                      <a:pt x="73" y="0"/>
                    </a:moveTo>
                    <a:cubicBezTo>
                      <a:pt x="114" y="0"/>
                      <a:pt x="146" y="33"/>
                      <a:pt x="146" y="74"/>
                    </a:cubicBezTo>
                    <a:cubicBezTo>
                      <a:pt x="146" y="114"/>
                      <a:pt x="114" y="147"/>
                      <a:pt x="73" y="147"/>
                    </a:cubicBezTo>
                    <a:cubicBezTo>
                      <a:pt x="33" y="147"/>
                      <a:pt x="0" y="114"/>
                      <a:pt x="0" y="74"/>
                    </a:cubicBezTo>
                  </a:path>
                </a:pathLst>
              </a:custGeom>
              <a:noFill/>
              <a:ln w="19050" cap="rnd">
                <a:solidFill>
                  <a:schemeClr val="accent2">
                    <a:lumMod val="75000"/>
                  </a:schemeClr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</p:grpSp>
      </p:grpSp>
      <p:sp>
        <p:nvSpPr>
          <p:cNvPr id="114" name="Oval 113"/>
          <p:cNvSpPr/>
          <p:nvPr/>
        </p:nvSpPr>
        <p:spPr>
          <a:xfrm>
            <a:off x="3965084" y="2280245"/>
            <a:ext cx="1518072" cy="1518070"/>
          </a:xfrm>
          <a:prstGeom prst="ellipse">
            <a:avLst/>
          </a:pr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0"/>
          </a:gradFill>
          <a:ln w="31750">
            <a:noFill/>
          </a:ln>
          <a:effectLst>
            <a:outerShdw blurRad="50800" dist="38100" dir="2700000" algn="tl" rotWithShape="0">
              <a:schemeClr val="tx2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9" name="Oval 118"/>
          <p:cNvSpPr/>
          <p:nvPr/>
        </p:nvSpPr>
        <p:spPr>
          <a:xfrm>
            <a:off x="1204124" y="2280245"/>
            <a:ext cx="1518072" cy="1518070"/>
          </a:xfrm>
          <a:prstGeom prst="ellipse">
            <a:avLst/>
          </a:pr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0"/>
          </a:gradFill>
          <a:ln w="31750">
            <a:noFill/>
          </a:ln>
          <a:effectLst>
            <a:outerShdw blurRad="50800" dist="38100" dir="2700000" algn="tl" rotWithShape="0">
              <a:schemeClr val="tx2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9" name="Group 38"/>
          <p:cNvGrpSpPr/>
          <p:nvPr/>
        </p:nvGrpSpPr>
        <p:grpSpPr>
          <a:xfrm>
            <a:off x="4478120" y="2489812"/>
            <a:ext cx="631274" cy="1098936"/>
            <a:chOff x="7142163" y="544513"/>
            <a:chExt cx="1341438" cy="2335212"/>
          </a:xfrm>
        </p:grpSpPr>
        <p:sp>
          <p:nvSpPr>
            <p:cNvPr id="34" name="Freeform 26"/>
            <p:cNvSpPr>
              <a:spLocks/>
            </p:cNvSpPr>
            <p:nvPr/>
          </p:nvSpPr>
          <p:spPr bwMode="auto">
            <a:xfrm>
              <a:off x="7396163" y="614363"/>
              <a:ext cx="523875" cy="523875"/>
            </a:xfrm>
            <a:custGeom>
              <a:avLst/>
              <a:gdLst>
                <a:gd name="T0" fmla="*/ 66 w 134"/>
                <a:gd name="T1" fmla="*/ 134 h 134"/>
                <a:gd name="T2" fmla="*/ 134 w 134"/>
                <a:gd name="T3" fmla="*/ 67 h 134"/>
                <a:gd name="T4" fmla="*/ 67 w 134"/>
                <a:gd name="T5" fmla="*/ 0 h 134"/>
                <a:gd name="T6" fmla="*/ 0 w 134"/>
                <a:gd name="T7" fmla="*/ 67 h 134"/>
                <a:gd name="T8" fmla="*/ 66 w 134"/>
                <a:gd name="T9" fmla="*/ 13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4" h="134">
                  <a:moveTo>
                    <a:pt x="66" y="134"/>
                  </a:moveTo>
                  <a:cubicBezTo>
                    <a:pt x="103" y="134"/>
                    <a:pt x="134" y="103"/>
                    <a:pt x="134" y="67"/>
                  </a:cubicBezTo>
                  <a:cubicBezTo>
                    <a:pt x="134" y="30"/>
                    <a:pt x="104" y="0"/>
                    <a:pt x="67" y="0"/>
                  </a:cubicBezTo>
                  <a:cubicBezTo>
                    <a:pt x="30" y="0"/>
                    <a:pt x="0" y="30"/>
                    <a:pt x="0" y="67"/>
                  </a:cubicBezTo>
                  <a:cubicBezTo>
                    <a:pt x="0" y="104"/>
                    <a:pt x="30" y="134"/>
                    <a:pt x="66" y="13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5" name="Freeform 27"/>
            <p:cNvSpPr>
              <a:spLocks/>
            </p:cNvSpPr>
            <p:nvPr/>
          </p:nvSpPr>
          <p:spPr bwMode="auto">
            <a:xfrm>
              <a:off x="7345363" y="1587500"/>
              <a:ext cx="617538" cy="1292225"/>
            </a:xfrm>
            <a:custGeom>
              <a:avLst/>
              <a:gdLst>
                <a:gd name="T0" fmla="*/ 158 w 158"/>
                <a:gd name="T1" fmla="*/ 138 h 331"/>
                <a:gd name="T2" fmla="*/ 158 w 158"/>
                <a:gd name="T3" fmla="*/ 138 h 331"/>
                <a:gd name="T4" fmla="*/ 158 w 158"/>
                <a:gd name="T5" fmla="*/ 91 h 331"/>
                <a:gd name="T6" fmla="*/ 158 w 158"/>
                <a:gd name="T7" fmla="*/ 51 h 331"/>
                <a:gd name="T8" fmla="*/ 158 w 158"/>
                <a:gd name="T9" fmla="*/ 41 h 331"/>
                <a:gd name="T10" fmla="*/ 158 w 158"/>
                <a:gd name="T11" fmla="*/ 18 h 331"/>
                <a:gd name="T12" fmla="*/ 141 w 158"/>
                <a:gd name="T13" fmla="*/ 20 h 331"/>
                <a:gd name="T14" fmla="*/ 133 w 158"/>
                <a:gd name="T15" fmla="*/ 19 h 331"/>
                <a:gd name="T16" fmla="*/ 90 w 158"/>
                <a:gd name="T17" fmla="*/ 0 h 331"/>
                <a:gd name="T18" fmla="*/ 20 w 158"/>
                <a:gd name="T19" fmla="*/ 27 h 331"/>
                <a:gd name="T20" fmla="*/ 18 w 158"/>
                <a:gd name="T21" fmla="*/ 27 h 331"/>
                <a:gd name="T22" fmla="*/ 0 w 158"/>
                <a:gd name="T23" fmla="*/ 25 h 331"/>
                <a:gd name="T24" fmla="*/ 0 w 158"/>
                <a:gd name="T25" fmla="*/ 41 h 331"/>
                <a:gd name="T26" fmla="*/ 0 w 158"/>
                <a:gd name="T27" fmla="*/ 91 h 331"/>
                <a:gd name="T28" fmla="*/ 0 w 158"/>
                <a:gd name="T29" fmla="*/ 91 h 331"/>
                <a:gd name="T30" fmla="*/ 0 w 158"/>
                <a:gd name="T31" fmla="*/ 96 h 331"/>
                <a:gd name="T32" fmla="*/ 1 w 158"/>
                <a:gd name="T33" fmla="*/ 297 h 331"/>
                <a:gd name="T34" fmla="*/ 15 w 158"/>
                <a:gd name="T35" fmla="*/ 323 h 331"/>
                <a:gd name="T36" fmla="*/ 48 w 158"/>
                <a:gd name="T37" fmla="*/ 325 h 331"/>
                <a:gd name="T38" fmla="*/ 65 w 158"/>
                <a:gd name="T39" fmla="*/ 296 h 331"/>
                <a:gd name="T40" fmla="*/ 65 w 158"/>
                <a:gd name="T41" fmla="*/ 110 h 331"/>
                <a:gd name="T42" fmla="*/ 93 w 158"/>
                <a:gd name="T43" fmla="*/ 110 h 331"/>
                <a:gd name="T44" fmla="*/ 93 w 158"/>
                <a:gd name="T45" fmla="*/ 294 h 331"/>
                <a:gd name="T46" fmla="*/ 126 w 158"/>
                <a:gd name="T47" fmla="*/ 329 h 331"/>
                <a:gd name="T48" fmla="*/ 126 w 158"/>
                <a:gd name="T49" fmla="*/ 329 h 331"/>
                <a:gd name="T50" fmla="*/ 148 w 158"/>
                <a:gd name="T51" fmla="*/ 319 h 331"/>
                <a:gd name="T52" fmla="*/ 158 w 158"/>
                <a:gd name="T53" fmla="*/ 294 h 331"/>
                <a:gd name="T54" fmla="*/ 158 w 158"/>
                <a:gd name="T55" fmla="*/ 138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58" h="331">
                  <a:moveTo>
                    <a:pt x="158" y="138"/>
                  </a:moveTo>
                  <a:cubicBezTo>
                    <a:pt x="158" y="138"/>
                    <a:pt x="158" y="138"/>
                    <a:pt x="158" y="138"/>
                  </a:cubicBezTo>
                  <a:cubicBezTo>
                    <a:pt x="158" y="91"/>
                    <a:pt x="158" y="91"/>
                    <a:pt x="158" y="91"/>
                  </a:cubicBezTo>
                  <a:cubicBezTo>
                    <a:pt x="158" y="51"/>
                    <a:pt x="158" y="51"/>
                    <a:pt x="158" y="51"/>
                  </a:cubicBezTo>
                  <a:cubicBezTo>
                    <a:pt x="158" y="41"/>
                    <a:pt x="158" y="41"/>
                    <a:pt x="158" y="41"/>
                  </a:cubicBezTo>
                  <a:cubicBezTo>
                    <a:pt x="158" y="18"/>
                    <a:pt x="158" y="18"/>
                    <a:pt x="158" y="18"/>
                  </a:cubicBezTo>
                  <a:cubicBezTo>
                    <a:pt x="152" y="19"/>
                    <a:pt x="146" y="20"/>
                    <a:pt x="141" y="20"/>
                  </a:cubicBezTo>
                  <a:cubicBezTo>
                    <a:pt x="138" y="20"/>
                    <a:pt x="135" y="20"/>
                    <a:pt x="133" y="19"/>
                  </a:cubicBezTo>
                  <a:cubicBezTo>
                    <a:pt x="116" y="17"/>
                    <a:pt x="101" y="9"/>
                    <a:pt x="90" y="0"/>
                  </a:cubicBezTo>
                  <a:cubicBezTo>
                    <a:pt x="70" y="14"/>
                    <a:pt x="45" y="26"/>
                    <a:pt x="20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2" y="27"/>
                    <a:pt x="6" y="26"/>
                    <a:pt x="0" y="25"/>
                  </a:cubicBezTo>
                  <a:cubicBezTo>
                    <a:pt x="0" y="41"/>
                    <a:pt x="0" y="41"/>
                    <a:pt x="0" y="4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163"/>
                    <a:pt x="0" y="230"/>
                    <a:pt x="1" y="297"/>
                  </a:cubicBezTo>
                  <a:cubicBezTo>
                    <a:pt x="1" y="308"/>
                    <a:pt x="5" y="317"/>
                    <a:pt x="15" y="323"/>
                  </a:cubicBezTo>
                  <a:cubicBezTo>
                    <a:pt x="25" y="330"/>
                    <a:pt x="37" y="331"/>
                    <a:pt x="48" y="325"/>
                  </a:cubicBezTo>
                  <a:cubicBezTo>
                    <a:pt x="60" y="319"/>
                    <a:pt x="65" y="309"/>
                    <a:pt x="65" y="296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93" y="110"/>
                    <a:pt x="93" y="110"/>
                    <a:pt x="93" y="110"/>
                  </a:cubicBezTo>
                  <a:cubicBezTo>
                    <a:pt x="93" y="294"/>
                    <a:pt x="93" y="294"/>
                    <a:pt x="93" y="294"/>
                  </a:cubicBezTo>
                  <a:cubicBezTo>
                    <a:pt x="93" y="314"/>
                    <a:pt x="107" y="328"/>
                    <a:pt x="126" y="329"/>
                  </a:cubicBezTo>
                  <a:cubicBezTo>
                    <a:pt x="126" y="329"/>
                    <a:pt x="126" y="329"/>
                    <a:pt x="126" y="329"/>
                  </a:cubicBezTo>
                  <a:cubicBezTo>
                    <a:pt x="134" y="329"/>
                    <a:pt x="142" y="325"/>
                    <a:pt x="148" y="319"/>
                  </a:cubicBezTo>
                  <a:cubicBezTo>
                    <a:pt x="155" y="312"/>
                    <a:pt x="158" y="303"/>
                    <a:pt x="158" y="294"/>
                  </a:cubicBezTo>
                  <a:cubicBezTo>
                    <a:pt x="158" y="242"/>
                    <a:pt x="158" y="189"/>
                    <a:pt x="158" y="13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6" name="Freeform 28"/>
            <p:cNvSpPr>
              <a:spLocks/>
            </p:cNvSpPr>
            <p:nvPr/>
          </p:nvSpPr>
          <p:spPr bwMode="auto">
            <a:xfrm>
              <a:off x="7142163" y="1063625"/>
              <a:ext cx="1023938" cy="590550"/>
            </a:xfrm>
            <a:custGeom>
              <a:avLst/>
              <a:gdLst>
                <a:gd name="T0" fmla="*/ 219 w 262"/>
                <a:gd name="T1" fmla="*/ 4 h 151"/>
                <a:gd name="T2" fmla="*/ 200 w 262"/>
                <a:gd name="T3" fmla="*/ 0 h 151"/>
                <a:gd name="T4" fmla="*/ 131 w 262"/>
                <a:gd name="T5" fmla="*/ 27 h 151"/>
                <a:gd name="T6" fmla="*/ 64 w 262"/>
                <a:gd name="T7" fmla="*/ 0 h 151"/>
                <a:gd name="T8" fmla="*/ 58 w 262"/>
                <a:gd name="T9" fmla="*/ 0 h 151"/>
                <a:gd name="T10" fmla="*/ 1 w 262"/>
                <a:gd name="T11" fmla="*/ 80 h 151"/>
                <a:gd name="T12" fmla="*/ 52 w 262"/>
                <a:gd name="T13" fmla="*/ 149 h 151"/>
                <a:gd name="T14" fmla="*/ 52 w 262"/>
                <a:gd name="T15" fmla="*/ 149 h 151"/>
                <a:gd name="T16" fmla="*/ 62 w 262"/>
                <a:gd name="T17" fmla="*/ 151 h 151"/>
                <a:gd name="T18" fmla="*/ 72 w 262"/>
                <a:gd name="T19" fmla="*/ 151 h 151"/>
                <a:gd name="T20" fmla="*/ 171 w 262"/>
                <a:gd name="T21" fmla="*/ 62 h 151"/>
                <a:gd name="T22" fmla="*/ 137 w 262"/>
                <a:gd name="T23" fmla="*/ 63 h 151"/>
                <a:gd name="T24" fmla="*/ 70 w 262"/>
                <a:gd name="T25" fmla="*/ 103 h 151"/>
                <a:gd name="T26" fmla="*/ 54 w 262"/>
                <a:gd name="T27" fmla="*/ 95 h 151"/>
                <a:gd name="T28" fmla="*/ 52 w 262"/>
                <a:gd name="T29" fmla="*/ 92 h 151"/>
                <a:gd name="T30" fmla="*/ 52 w 262"/>
                <a:gd name="T31" fmla="*/ 70 h 151"/>
                <a:gd name="T32" fmla="*/ 55 w 262"/>
                <a:gd name="T33" fmla="*/ 64 h 151"/>
                <a:gd name="T34" fmla="*/ 59 w 262"/>
                <a:gd name="T35" fmla="*/ 59 h 151"/>
                <a:gd name="T36" fmla="*/ 63 w 262"/>
                <a:gd name="T37" fmla="*/ 53 h 151"/>
                <a:gd name="T38" fmla="*/ 67 w 262"/>
                <a:gd name="T39" fmla="*/ 49 h 151"/>
                <a:gd name="T40" fmla="*/ 70 w 262"/>
                <a:gd name="T41" fmla="*/ 45 h 151"/>
                <a:gd name="T42" fmla="*/ 74 w 262"/>
                <a:gd name="T43" fmla="*/ 42 h 151"/>
                <a:gd name="T44" fmla="*/ 80 w 262"/>
                <a:gd name="T45" fmla="*/ 49 h 151"/>
                <a:gd name="T46" fmla="*/ 64 w 262"/>
                <a:gd name="T47" fmla="*/ 91 h 151"/>
                <a:gd name="T48" fmla="*/ 130 w 262"/>
                <a:gd name="T49" fmla="*/ 56 h 151"/>
                <a:gd name="T50" fmla="*/ 178 w 262"/>
                <a:gd name="T51" fmla="*/ 55 h 151"/>
                <a:gd name="T52" fmla="*/ 188 w 262"/>
                <a:gd name="T53" fmla="*/ 84 h 151"/>
                <a:gd name="T54" fmla="*/ 199 w 262"/>
                <a:gd name="T55" fmla="*/ 82 h 151"/>
                <a:gd name="T56" fmla="*/ 186 w 262"/>
                <a:gd name="T57" fmla="*/ 51 h 151"/>
                <a:gd name="T58" fmla="*/ 191 w 262"/>
                <a:gd name="T59" fmla="*/ 43 h 151"/>
                <a:gd name="T60" fmla="*/ 196 w 262"/>
                <a:gd name="T61" fmla="*/ 47 h 151"/>
                <a:gd name="T62" fmla="*/ 206 w 262"/>
                <a:gd name="T63" fmla="*/ 58 h 151"/>
                <a:gd name="T64" fmla="*/ 213 w 262"/>
                <a:gd name="T65" fmla="*/ 74 h 151"/>
                <a:gd name="T66" fmla="*/ 193 w 262"/>
                <a:gd name="T67" fmla="*/ 96 h 151"/>
                <a:gd name="T68" fmla="*/ 185 w 262"/>
                <a:gd name="T69" fmla="*/ 94 h 151"/>
                <a:gd name="T70" fmla="*/ 150 w 262"/>
                <a:gd name="T71" fmla="*/ 128 h 151"/>
                <a:gd name="T72" fmla="*/ 186 w 262"/>
                <a:gd name="T73" fmla="*/ 144 h 151"/>
                <a:gd name="T74" fmla="*/ 239 w 262"/>
                <a:gd name="T75" fmla="*/ 124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62" h="151">
                  <a:moveTo>
                    <a:pt x="261" y="70"/>
                  </a:moveTo>
                  <a:cubicBezTo>
                    <a:pt x="259" y="33"/>
                    <a:pt x="223" y="7"/>
                    <a:pt x="219" y="4"/>
                  </a:cubicBezTo>
                  <a:cubicBezTo>
                    <a:pt x="215" y="1"/>
                    <a:pt x="210" y="0"/>
                    <a:pt x="205" y="0"/>
                  </a:cubicBezTo>
                  <a:cubicBezTo>
                    <a:pt x="203" y="0"/>
                    <a:pt x="201" y="0"/>
                    <a:pt x="200" y="0"/>
                  </a:cubicBezTo>
                  <a:cubicBezTo>
                    <a:pt x="193" y="0"/>
                    <a:pt x="187" y="3"/>
                    <a:pt x="183" y="7"/>
                  </a:cubicBezTo>
                  <a:cubicBezTo>
                    <a:pt x="169" y="19"/>
                    <a:pt x="150" y="27"/>
                    <a:pt x="131" y="27"/>
                  </a:cubicBezTo>
                  <a:cubicBezTo>
                    <a:pt x="113" y="27"/>
                    <a:pt x="95" y="20"/>
                    <a:pt x="81" y="7"/>
                  </a:cubicBezTo>
                  <a:cubicBezTo>
                    <a:pt x="76" y="3"/>
                    <a:pt x="70" y="0"/>
                    <a:pt x="64" y="0"/>
                  </a:cubicBezTo>
                  <a:cubicBezTo>
                    <a:pt x="64" y="0"/>
                    <a:pt x="64" y="0"/>
                    <a:pt x="64" y="0"/>
                  </a:cubicBezTo>
                  <a:cubicBezTo>
                    <a:pt x="62" y="0"/>
                    <a:pt x="60" y="0"/>
                    <a:pt x="58" y="0"/>
                  </a:cubicBezTo>
                  <a:cubicBezTo>
                    <a:pt x="53" y="0"/>
                    <a:pt x="47" y="1"/>
                    <a:pt x="43" y="5"/>
                  </a:cubicBezTo>
                  <a:cubicBezTo>
                    <a:pt x="39" y="9"/>
                    <a:pt x="3" y="40"/>
                    <a:pt x="1" y="80"/>
                  </a:cubicBezTo>
                  <a:cubicBezTo>
                    <a:pt x="0" y="99"/>
                    <a:pt x="8" y="117"/>
                    <a:pt x="23" y="132"/>
                  </a:cubicBezTo>
                  <a:cubicBezTo>
                    <a:pt x="32" y="140"/>
                    <a:pt x="42" y="146"/>
                    <a:pt x="52" y="149"/>
                  </a:cubicBezTo>
                  <a:cubicBezTo>
                    <a:pt x="52" y="149"/>
                    <a:pt x="52" y="149"/>
                    <a:pt x="52" y="149"/>
                  </a:cubicBezTo>
                  <a:cubicBezTo>
                    <a:pt x="52" y="149"/>
                    <a:pt x="52" y="149"/>
                    <a:pt x="52" y="149"/>
                  </a:cubicBezTo>
                  <a:cubicBezTo>
                    <a:pt x="55" y="150"/>
                    <a:pt x="58" y="150"/>
                    <a:pt x="60" y="150"/>
                  </a:cubicBezTo>
                  <a:cubicBezTo>
                    <a:pt x="61" y="151"/>
                    <a:pt x="61" y="151"/>
                    <a:pt x="62" y="151"/>
                  </a:cubicBezTo>
                  <a:cubicBezTo>
                    <a:pt x="64" y="151"/>
                    <a:pt x="67" y="151"/>
                    <a:pt x="70" y="151"/>
                  </a:cubicBezTo>
                  <a:cubicBezTo>
                    <a:pt x="71" y="151"/>
                    <a:pt x="71" y="151"/>
                    <a:pt x="72" y="151"/>
                  </a:cubicBezTo>
                  <a:cubicBezTo>
                    <a:pt x="120" y="150"/>
                    <a:pt x="167" y="101"/>
                    <a:pt x="172" y="96"/>
                  </a:cubicBezTo>
                  <a:cubicBezTo>
                    <a:pt x="181" y="86"/>
                    <a:pt x="181" y="71"/>
                    <a:pt x="171" y="62"/>
                  </a:cubicBezTo>
                  <a:cubicBezTo>
                    <a:pt x="167" y="57"/>
                    <a:pt x="161" y="55"/>
                    <a:pt x="155" y="55"/>
                  </a:cubicBezTo>
                  <a:cubicBezTo>
                    <a:pt x="148" y="55"/>
                    <a:pt x="142" y="58"/>
                    <a:pt x="137" y="63"/>
                  </a:cubicBezTo>
                  <a:cubicBezTo>
                    <a:pt x="125" y="76"/>
                    <a:pt x="93" y="102"/>
                    <a:pt x="71" y="103"/>
                  </a:cubicBezTo>
                  <a:cubicBezTo>
                    <a:pt x="70" y="103"/>
                    <a:pt x="70" y="103"/>
                    <a:pt x="70" y="103"/>
                  </a:cubicBezTo>
                  <a:cubicBezTo>
                    <a:pt x="65" y="103"/>
                    <a:pt x="61" y="101"/>
                    <a:pt x="57" y="98"/>
                  </a:cubicBezTo>
                  <a:cubicBezTo>
                    <a:pt x="56" y="97"/>
                    <a:pt x="55" y="96"/>
                    <a:pt x="54" y="95"/>
                  </a:cubicBezTo>
                  <a:cubicBezTo>
                    <a:pt x="54" y="95"/>
                    <a:pt x="54" y="95"/>
                    <a:pt x="54" y="95"/>
                  </a:cubicBezTo>
                  <a:cubicBezTo>
                    <a:pt x="54" y="94"/>
                    <a:pt x="53" y="93"/>
                    <a:pt x="52" y="92"/>
                  </a:cubicBezTo>
                  <a:cubicBezTo>
                    <a:pt x="50" y="88"/>
                    <a:pt x="49" y="84"/>
                    <a:pt x="49" y="82"/>
                  </a:cubicBezTo>
                  <a:cubicBezTo>
                    <a:pt x="49" y="78"/>
                    <a:pt x="51" y="74"/>
                    <a:pt x="52" y="70"/>
                  </a:cubicBezTo>
                  <a:cubicBezTo>
                    <a:pt x="53" y="69"/>
                    <a:pt x="53" y="69"/>
                    <a:pt x="53" y="69"/>
                  </a:cubicBezTo>
                  <a:cubicBezTo>
                    <a:pt x="54" y="67"/>
                    <a:pt x="54" y="66"/>
                    <a:pt x="55" y="64"/>
                  </a:cubicBezTo>
                  <a:cubicBezTo>
                    <a:pt x="56" y="64"/>
                    <a:pt x="56" y="63"/>
                    <a:pt x="56" y="62"/>
                  </a:cubicBezTo>
                  <a:cubicBezTo>
                    <a:pt x="57" y="61"/>
                    <a:pt x="58" y="60"/>
                    <a:pt x="59" y="59"/>
                  </a:cubicBezTo>
                  <a:cubicBezTo>
                    <a:pt x="59" y="58"/>
                    <a:pt x="60" y="58"/>
                    <a:pt x="60" y="57"/>
                  </a:cubicBezTo>
                  <a:cubicBezTo>
                    <a:pt x="61" y="56"/>
                    <a:pt x="62" y="54"/>
                    <a:pt x="63" y="53"/>
                  </a:cubicBezTo>
                  <a:cubicBezTo>
                    <a:pt x="63" y="53"/>
                    <a:pt x="64" y="53"/>
                    <a:pt x="64" y="52"/>
                  </a:cubicBezTo>
                  <a:cubicBezTo>
                    <a:pt x="65" y="51"/>
                    <a:pt x="66" y="50"/>
                    <a:pt x="67" y="49"/>
                  </a:cubicBezTo>
                  <a:cubicBezTo>
                    <a:pt x="67" y="48"/>
                    <a:pt x="68" y="48"/>
                    <a:pt x="68" y="48"/>
                  </a:cubicBezTo>
                  <a:cubicBezTo>
                    <a:pt x="69" y="47"/>
                    <a:pt x="70" y="46"/>
                    <a:pt x="70" y="45"/>
                  </a:cubicBezTo>
                  <a:cubicBezTo>
                    <a:pt x="71" y="45"/>
                    <a:pt x="71" y="45"/>
                    <a:pt x="71" y="44"/>
                  </a:cubicBezTo>
                  <a:cubicBezTo>
                    <a:pt x="72" y="44"/>
                    <a:pt x="73" y="43"/>
                    <a:pt x="74" y="42"/>
                  </a:cubicBezTo>
                  <a:cubicBezTo>
                    <a:pt x="74" y="42"/>
                    <a:pt x="78" y="40"/>
                    <a:pt x="81" y="42"/>
                  </a:cubicBezTo>
                  <a:cubicBezTo>
                    <a:pt x="85" y="46"/>
                    <a:pt x="80" y="49"/>
                    <a:pt x="80" y="49"/>
                  </a:cubicBezTo>
                  <a:cubicBezTo>
                    <a:pt x="73" y="56"/>
                    <a:pt x="59" y="71"/>
                    <a:pt x="59" y="82"/>
                  </a:cubicBezTo>
                  <a:cubicBezTo>
                    <a:pt x="59" y="83"/>
                    <a:pt x="59" y="86"/>
                    <a:pt x="64" y="91"/>
                  </a:cubicBezTo>
                  <a:cubicBezTo>
                    <a:pt x="66" y="93"/>
                    <a:pt x="67" y="93"/>
                    <a:pt x="70" y="93"/>
                  </a:cubicBezTo>
                  <a:cubicBezTo>
                    <a:pt x="87" y="93"/>
                    <a:pt x="116" y="72"/>
                    <a:pt x="130" y="56"/>
                  </a:cubicBezTo>
                  <a:cubicBezTo>
                    <a:pt x="137" y="49"/>
                    <a:pt x="146" y="46"/>
                    <a:pt x="155" y="46"/>
                  </a:cubicBezTo>
                  <a:cubicBezTo>
                    <a:pt x="163" y="46"/>
                    <a:pt x="172" y="49"/>
                    <a:pt x="178" y="55"/>
                  </a:cubicBezTo>
                  <a:cubicBezTo>
                    <a:pt x="185" y="61"/>
                    <a:pt x="188" y="69"/>
                    <a:pt x="189" y="78"/>
                  </a:cubicBezTo>
                  <a:cubicBezTo>
                    <a:pt x="189" y="80"/>
                    <a:pt x="188" y="82"/>
                    <a:pt x="188" y="84"/>
                  </a:cubicBezTo>
                  <a:cubicBezTo>
                    <a:pt x="190" y="85"/>
                    <a:pt x="192" y="86"/>
                    <a:pt x="193" y="86"/>
                  </a:cubicBezTo>
                  <a:cubicBezTo>
                    <a:pt x="193" y="86"/>
                    <a:pt x="195" y="86"/>
                    <a:pt x="199" y="82"/>
                  </a:cubicBezTo>
                  <a:cubicBezTo>
                    <a:pt x="201" y="81"/>
                    <a:pt x="204" y="77"/>
                    <a:pt x="204" y="75"/>
                  </a:cubicBezTo>
                  <a:cubicBezTo>
                    <a:pt x="203" y="68"/>
                    <a:pt x="193" y="56"/>
                    <a:pt x="186" y="51"/>
                  </a:cubicBezTo>
                  <a:cubicBezTo>
                    <a:pt x="186" y="51"/>
                    <a:pt x="182" y="47"/>
                    <a:pt x="185" y="43"/>
                  </a:cubicBezTo>
                  <a:cubicBezTo>
                    <a:pt x="188" y="41"/>
                    <a:pt x="191" y="43"/>
                    <a:pt x="191" y="43"/>
                  </a:cubicBezTo>
                  <a:cubicBezTo>
                    <a:pt x="192" y="44"/>
                    <a:pt x="194" y="45"/>
                    <a:pt x="195" y="46"/>
                  </a:cubicBezTo>
                  <a:cubicBezTo>
                    <a:pt x="195" y="47"/>
                    <a:pt x="196" y="47"/>
                    <a:pt x="196" y="47"/>
                  </a:cubicBezTo>
                  <a:cubicBezTo>
                    <a:pt x="199" y="50"/>
                    <a:pt x="202" y="53"/>
                    <a:pt x="205" y="57"/>
                  </a:cubicBezTo>
                  <a:cubicBezTo>
                    <a:pt x="206" y="57"/>
                    <a:pt x="206" y="58"/>
                    <a:pt x="206" y="58"/>
                  </a:cubicBezTo>
                  <a:cubicBezTo>
                    <a:pt x="207" y="60"/>
                    <a:pt x="209" y="62"/>
                    <a:pt x="210" y="64"/>
                  </a:cubicBezTo>
                  <a:cubicBezTo>
                    <a:pt x="212" y="67"/>
                    <a:pt x="213" y="71"/>
                    <a:pt x="213" y="74"/>
                  </a:cubicBezTo>
                  <a:cubicBezTo>
                    <a:pt x="213" y="76"/>
                    <a:pt x="214" y="81"/>
                    <a:pt x="206" y="89"/>
                  </a:cubicBezTo>
                  <a:cubicBezTo>
                    <a:pt x="200" y="95"/>
                    <a:pt x="195" y="96"/>
                    <a:pt x="193" y="96"/>
                  </a:cubicBezTo>
                  <a:cubicBezTo>
                    <a:pt x="192" y="96"/>
                    <a:pt x="192" y="96"/>
                    <a:pt x="192" y="96"/>
                  </a:cubicBezTo>
                  <a:cubicBezTo>
                    <a:pt x="189" y="96"/>
                    <a:pt x="187" y="95"/>
                    <a:pt x="185" y="94"/>
                  </a:cubicBezTo>
                  <a:cubicBezTo>
                    <a:pt x="184" y="97"/>
                    <a:pt x="182" y="100"/>
                    <a:pt x="179" y="103"/>
                  </a:cubicBezTo>
                  <a:cubicBezTo>
                    <a:pt x="177" y="105"/>
                    <a:pt x="166" y="116"/>
                    <a:pt x="150" y="128"/>
                  </a:cubicBezTo>
                  <a:cubicBezTo>
                    <a:pt x="150" y="128"/>
                    <a:pt x="150" y="128"/>
                    <a:pt x="150" y="128"/>
                  </a:cubicBezTo>
                  <a:cubicBezTo>
                    <a:pt x="160" y="136"/>
                    <a:pt x="172" y="142"/>
                    <a:pt x="186" y="144"/>
                  </a:cubicBezTo>
                  <a:cubicBezTo>
                    <a:pt x="188" y="144"/>
                    <a:pt x="190" y="144"/>
                    <a:pt x="193" y="144"/>
                  </a:cubicBezTo>
                  <a:cubicBezTo>
                    <a:pt x="206" y="144"/>
                    <a:pt x="223" y="140"/>
                    <a:pt x="239" y="124"/>
                  </a:cubicBezTo>
                  <a:cubicBezTo>
                    <a:pt x="259" y="104"/>
                    <a:pt x="262" y="84"/>
                    <a:pt x="261" y="7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" name="Freeform 29"/>
            <p:cNvSpPr>
              <a:spLocks/>
            </p:cNvSpPr>
            <p:nvPr/>
          </p:nvSpPr>
          <p:spPr bwMode="auto">
            <a:xfrm>
              <a:off x="7989888" y="544513"/>
              <a:ext cx="269875" cy="433387"/>
            </a:xfrm>
            <a:custGeom>
              <a:avLst/>
              <a:gdLst>
                <a:gd name="T0" fmla="*/ 0 w 170"/>
                <a:gd name="T1" fmla="*/ 273 h 273"/>
                <a:gd name="T2" fmla="*/ 42 w 170"/>
                <a:gd name="T3" fmla="*/ 133 h 273"/>
                <a:gd name="T4" fmla="*/ 69 w 170"/>
                <a:gd name="T5" fmla="*/ 162 h 273"/>
                <a:gd name="T6" fmla="*/ 124 w 170"/>
                <a:gd name="T7" fmla="*/ 0 h 273"/>
                <a:gd name="T8" fmla="*/ 170 w 170"/>
                <a:gd name="T9" fmla="*/ 49 h 273"/>
                <a:gd name="T10" fmla="*/ 96 w 170"/>
                <a:gd name="T11" fmla="*/ 234 h 273"/>
                <a:gd name="T12" fmla="*/ 59 w 170"/>
                <a:gd name="T13" fmla="*/ 197 h 273"/>
                <a:gd name="T14" fmla="*/ 0 w 170"/>
                <a:gd name="T15" fmla="*/ 273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0" h="273">
                  <a:moveTo>
                    <a:pt x="0" y="273"/>
                  </a:moveTo>
                  <a:lnTo>
                    <a:pt x="42" y="133"/>
                  </a:lnTo>
                  <a:lnTo>
                    <a:pt x="69" y="162"/>
                  </a:lnTo>
                  <a:lnTo>
                    <a:pt x="124" y="0"/>
                  </a:lnTo>
                  <a:lnTo>
                    <a:pt x="170" y="49"/>
                  </a:lnTo>
                  <a:lnTo>
                    <a:pt x="96" y="234"/>
                  </a:lnTo>
                  <a:lnTo>
                    <a:pt x="59" y="197"/>
                  </a:lnTo>
                  <a:lnTo>
                    <a:pt x="0" y="273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" name="Freeform 30"/>
            <p:cNvSpPr>
              <a:spLocks/>
            </p:cNvSpPr>
            <p:nvPr/>
          </p:nvSpPr>
          <p:spPr bwMode="auto">
            <a:xfrm>
              <a:off x="8037513" y="873125"/>
              <a:ext cx="446088" cy="230187"/>
            </a:xfrm>
            <a:custGeom>
              <a:avLst/>
              <a:gdLst>
                <a:gd name="T0" fmla="*/ 0 w 281"/>
                <a:gd name="T1" fmla="*/ 103 h 145"/>
                <a:gd name="T2" fmla="*/ 128 w 281"/>
                <a:gd name="T3" fmla="*/ 37 h 145"/>
                <a:gd name="T4" fmla="*/ 126 w 281"/>
                <a:gd name="T5" fmla="*/ 76 h 145"/>
                <a:gd name="T6" fmla="*/ 281 w 281"/>
                <a:gd name="T7" fmla="*/ 0 h 145"/>
                <a:gd name="T8" fmla="*/ 278 w 281"/>
                <a:gd name="T9" fmla="*/ 69 h 145"/>
                <a:gd name="T10" fmla="*/ 94 w 281"/>
                <a:gd name="T11" fmla="*/ 145 h 145"/>
                <a:gd name="T12" fmla="*/ 94 w 281"/>
                <a:gd name="T13" fmla="*/ 96 h 145"/>
                <a:gd name="T14" fmla="*/ 0 w 281"/>
                <a:gd name="T15" fmla="*/ 103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1" h="145">
                  <a:moveTo>
                    <a:pt x="0" y="103"/>
                  </a:moveTo>
                  <a:lnTo>
                    <a:pt x="128" y="37"/>
                  </a:lnTo>
                  <a:lnTo>
                    <a:pt x="126" y="76"/>
                  </a:lnTo>
                  <a:lnTo>
                    <a:pt x="281" y="0"/>
                  </a:lnTo>
                  <a:lnTo>
                    <a:pt x="278" y="69"/>
                  </a:lnTo>
                  <a:lnTo>
                    <a:pt x="94" y="145"/>
                  </a:lnTo>
                  <a:lnTo>
                    <a:pt x="94" y="96"/>
                  </a:lnTo>
                  <a:lnTo>
                    <a:pt x="0" y="103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141" name="Group 140"/>
          <p:cNvGrpSpPr/>
          <p:nvPr/>
        </p:nvGrpSpPr>
        <p:grpSpPr>
          <a:xfrm>
            <a:off x="1394216" y="2619375"/>
            <a:ext cx="1188182" cy="930920"/>
            <a:chOff x="1440451" y="2644775"/>
            <a:chExt cx="1123344" cy="880120"/>
          </a:xfrm>
        </p:grpSpPr>
        <p:grpSp>
          <p:nvGrpSpPr>
            <p:cNvPr id="140" name="Group 139"/>
            <p:cNvGrpSpPr/>
            <p:nvPr/>
          </p:nvGrpSpPr>
          <p:grpSpPr>
            <a:xfrm>
              <a:off x="1440451" y="2644775"/>
              <a:ext cx="722286" cy="880120"/>
              <a:chOff x="1387103" y="2579769"/>
              <a:chExt cx="828981" cy="1010132"/>
            </a:xfrm>
          </p:grpSpPr>
          <p:sp>
            <p:nvSpPr>
              <p:cNvPr id="43" name="Freeform 34"/>
              <p:cNvSpPr>
                <a:spLocks/>
              </p:cNvSpPr>
              <p:nvPr/>
            </p:nvSpPr>
            <p:spPr bwMode="auto">
              <a:xfrm>
                <a:off x="1605291" y="3254537"/>
                <a:ext cx="453886" cy="335364"/>
              </a:xfrm>
              <a:custGeom>
                <a:avLst/>
                <a:gdLst>
                  <a:gd name="T0" fmla="*/ 260 w 275"/>
                  <a:gd name="T1" fmla="*/ 144 h 202"/>
                  <a:gd name="T2" fmla="*/ 110 w 275"/>
                  <a:gd name="T3" fmla="*/ 178 h 202"/>
                  <a:gd name="T4" fmla="*/ 15 w 275"/>
                  <a:gd name="T5" fmla="*/ 58 h 202"/>
                  <a:gd name="T6" fmla="*/ 165 w 275"/>
                  <a:gd name="T7" fmla="*/ 24 h 202"/>
                  <a:gd name="T8" fmla="*/ 260 w 275"/>
                  <a:gd name="T9" fmla="*/ 144 h 2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5" h="202">
                    <a:moveTo>
                      <a:pt x="260" y="144"/>
                    </a:moveTo>
                    <a:cubicBezTo>
                      <a:pt x="245" y="187"/>
                      <a:pt x="178" y="202"/>
                      <a:pt x="110" y="178"/>
                    </a:cubicBezTo>
                    <a:cubicBezTo>
                      <a:pt x="42" y="154"/>
                      <a:pt x="0" y="100"/>
                      <a:pt x="15" y="58"/>
                    </a:cubicBezTo>
                    <a:cubicBezTo>
                      <a:pt x="30" y="15"/>
                      <a:pt x="97" y="0"/>
                      <a:pt x="165" y="24"/>
                    </a:cubicBezTo>
                    <a:cubicBezTo>
                      <a:pt x="232" y="48"/>
                      <a:pt x="275" y="102"/>
                      <a:pt x="260" y="144"/>
                    </a:cubicBez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4" name="Freeform 35"/>
              <p:cNvSpPr>
                <a:spLocks/>
              </p:cNvSpPr>
              <p:nvPr/>
            </p:nvSpPr>
            <p:spPr bwMode="auto">
              <a:xfrm>
                <a:off x="1387103" y="2579769"/>
                <a:ext cx="828981" cy="948850"/>
              </a:xfrm>
              <a:custGeom>
                <a:avLst/>
                <a:gdLst>
                  <a:gd name="T0" fmla="*/ 349 w 502"/>
                  <a:gd name="T1" fmla="*/ 540 h 572"/>
                  <a:gd name="T2" fmla="*/ 363 w 502"/>
                  <a:gd name="T3" fmla="*/ 509 h 572"/>
                  <a:gd name="T4" fmla="*/ 367 w 502"/>
                  <a:gd name="T5" fmla="*/ 421 h 572"/>
                  <a:gd name="T6" fmla="*/ 378 w 502"/>
                  <a:gd name="T7" fmla="*/ 410 h 572"/>
                  <a:gd name="T8" fmla="*/ 426 w 502"/>
                  <a:gd name="T9" fmla="*/ 409 h 572"/>
                  <a:gd name="T10" fmla="*/ 470 w 502"/>
                  <a:gd name="T11" fmla="*/ 396 h 572"/>
                  <a:gd name="T12" fmla="*/ 469 w 502"/>
                  <a:gd name="T13" fmla="*/ 366 h 572"/>
                  <a:gd name="T14" fmla="*/ 477 w 502"/>
                  <a:gd name="T15" fmla="*/ 354 h 572"/>
                  <a:gd name="T16" fmla="*/ 478 w 502"/>
                  <a:gd name="T17" fmla="*/ 341 h 572"/>
                  <a:gd name="T18" fmla="*/ 463 w 502"/>
                  <a:gd name="T19" fmla="*/ 334 h 572"/>
                  <a:gd name="T20" fmla="*/ 463 w 502"/>
                  <a:gd name="T21" fmla="*/ 334 h 572"/>
                  <a:gd name="T22" fmla="*/ 462 w 502"/>
                  <a:gd name="T23" fmla="*/ 321 h 572"/>
                  <a:gd name="T24" fmla="*/ 489 w 502"/>
                  <a:gd name="T25" fmla="*/ 298 h 572"/>
                  <a:gd name="T26" fmla="*/ 485 w 502"/>
                  <a:gd name="T27" fmla="*/ 289 h 572"/>
                  <a:gd name="T28" fmla="*/ 478 w 502"/>
                  <a:gd name="T29" fmla="*/ 273 h 572"/>
                  <a:gd name="T30" fmla="*/ 480 w 502"/>
                  <a:gd name="T31" fmla="*/ 271 h 572"/>
                  <a:gd name="T32" fmla="*/ 500 w 502"/>
                  <a:gd name="T33" fmla="*/ 252 h 572"/>
                  <a:gd name="T34" fmla="*/ 495 w 502"/>
                  <a:gd name="T35" fmla="*/ 238 h 572"/>
                  <a:gd name="T36" fmla="*/ 475 w 502"/>
                  <a:gd name="T37" fmla="*/ 226 h 572"/>
                  <a:gd name="T38" fmla="*/ 441 w 502"/>
                  <a:gd name="T39" fmla="*/ 191 h 572"/>
                  <a:gd name="T40" fmla="*/ 433 w 502"/>
                  <a:gd name="T41" fmla="*/ 159 h 572"/>
                  <a:gd name="T42" fmla="*/ 433 w 502"/>
                  <a:gd name="T43" fmla="*/ 159 h 572"/>
                  <a:gd name="T44" fmla="*/ 386 w 502"/>
                  <a:gd name="T45" fmla="*/ 24 h 572"/>
                  <a:gd name="T46" fmla="*/ 261 w 502"/>
                  <a:gd name="T47" fmla="*/ 38 h 572"/>
                  <a:gd name="T48" fmla="*/ 175 w 502"/>
                  <a:gd name="T49" fmla="*/ 61 h 572"/>
                  <a:gd name="T50" fmla="*/ 172 w 502"/>
                  <a:gd name="T51" fmla="*/ 60 h 572"/>
                  <a:gd name="T52" fmla="*/ 146 w 502"/>
                  <a:gd name="T53" fmla="*/ 26 h 572"/>
                  <a:gd name="T54" fmla="*/ 29 w 502"/>
                  <a:gd name="T55" fmla="*/ 50 h 572"/>
                  <a:gd name="T56" fmla="*/ 43 w 502"/>
                  <a:gd name="T57" fmla="*/ 169 h 572"/>
                  <a:gd name="T58" fmla="*/ 87 w 502"/>
                  <a:gd name="T59" fmla="*/ 184 h 572"/>
                  <a:gd name="T60" fmla="*/ 89 w 502"/>
                  <a:gd name="T61" fmla="*/ 186 h 572"/>
                  <a:gd name="T62" fmla="*/ 87 w 502"/>
                  <a:gd name="T63" fmla="*/ 212 h 572"/>
                  <a:gd name="T64" fmla="*/ 88 w 502"/>
                  <a:gd name="T65" fmla="*/ 227 h 572"/>
                  <a:gd name="T66" fmla="*/ 87 w 502"/>
                  <a:gd name="T67" fmla="*/ 227 h 572"/>
                  <a:gd name="T68" fmla="*/ 88 w 502"/>
                  <a:gd name="T69" fmla="*/ 228 h 572"/>
                  <a:gd name="T70" fmla="*/ 92 w 502"/>
                  <a:gd name="T71" fmla="*/ 256 h 572"/>
                  <a:gd name="T72" fmla="*/ 167 w 502"/>
                  <a:gd name="T73" fmla="*/ 365 h 572"/>
                  <a:gd name="T74" fmla="*/ 185 w 502"/>
                  <a:gd name="T75" fmla="*/ 466 h 572"/>
                  <a:gd name="T76" fmla="*/ 190 w 502"/>
                  <a:gd name="T77" fmla="*/ 490 h 572"/>
                  <a:gd name="T78" fmla="*/ 349 w 502"/>
                  <a:gd name="T79" fmla="*/ 540 h 5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502" h="572">
                    <a:moveTo>
                      <a:pt x="349" y="540"/>
                    </a:moveTo>
                    <a:cubicBezTo>
                      <a:pt x="361" y="535"/>
                      <a:pt x="367" y="522"/>
                      <a:pt x="363" y="509"/>
                    </a:cubicBezTo>
                    <a:cubicBezTo>
                      <a:pt x="350" y="476"/>
                      <a:pt x="360" y="431"/>
                      <a:pt x="367" y="421"/>
                    </a:cubicBezTo>
                    <a:cubicBezTo>
                      <a:pt x="371" y="416"/>
                      <a:pt x="375" y="412"/>
                      <a:pt x="378" y="410"/>
                    </a:cubicBezTo>
                    <a:cubicBezTo>
                      <a:pt x="389" y="404"/>
                      <a:pt x="407" y="407"/>
                      <a:pt x="426" y="409"/>
                    </a:cubicBezTo>
                    <a:cubicBezTo>
                      <a:pt x="446" y="412"/>
                      <a:pt x="465" y="407"/>
                      <a:pt x="470" y="396"/>
                    </a:cubicBezTo>
                    <a:cubicBezTo>
                      <a:pt x="476" y="385"/>
                      <a:pt x="470" y="374"/>
                      <a:pt x="469" y="366"/>
                    </a:cubicBezTo>
                    <a:cubicBezTo>
                      <a:pt x="469" y="362"/>
                      <a:pt x="473" y="357"/>
                      <a:pt x="477" y="354"/>
                    </a:cubicBezTo>
                    <a:cubicBezTo>
                      <a:pt x="481" y="351"/>
                      <a:pt x="482" y="344"/>
                      <a:pt x="478" y="341"/>
                    </a:cubicBezTo>
                    <a:cubicBezTo>
                      <a:pt x="475" y="338"/>
                      <a:pt x="470" y="336"/>
                      <a:pt x="463" y="334"/>
                    </a:cubicBezTo>
                    <a:cubicBezTo>
                      <a:pt x="463" y="334"/>
                      <a:pt x="463" y="334"/>
                      <a:pt x="463" y="334"/>
                    </a:cubicBezTo>
                    <a:cubicBezTo>
                      <a:pt x="456" y="333"/>
                      <a:pt x="455" y="323"/>
                      <a:pt x="462" y="321"/>
                    </a:cubicBezTo>
                    <a:cubicBezTo>
                      <a:pt x="481" y="314"/>
                      <a:pt x="487" y="305"/>
                      <a:pt x="489" y="298"/>
                    </a:cubicBezTo>
                    <a:cubicBezTo>
                      <a:pt x="490" y="295"/>
                      <a:pt x="488" y="291"/>
                      <a:pt x="485" y="289"/>
                    </a:cubicBezTo>
                    <a:cubicBezTo>
                      <a:pt x="479" y="285"/>
                      <a:pt x="478" y="276"/>
                      <a:pt x="478" y="273"/>
                    </a:cubicBezTo>
                    <a:cubicBezTo>
                      <a:pt x="478" y="272"/>
                      <a:pt x="479" y="271"/>
                      <a:pt x="480" y="271"/>
                    </a:cubicBezTo>
                    <a:cubicBezTo>
                      <a:pt x="489" y="268"/>
                      <a:pt x="497" y="260"/>
                      <a:pt x="500" y="252"/>
                    </a:cubicBezTo>
                    <a:cubicBezTo>
                      <a:pt x="502" y="246"/>
                      <a:pt x="500" y="240"/>
                      <a:pt x="495" y="238"/>
                    </a:cubicBezTo>
                    <a:cubicBezTo>
                      <a:pt x="489" y="235"/>
                      <a:pt x="481" y="231"/>
                      <a:pt x="475" y="226"/>
                    </a:cubicBezTo>
                    <a:cubicBezTo>
                      <a:pt x="464" y="218"/>
                      <a:pt x="452" y="205"/>
                      <a:pt x="441" y="191"/>
                    </a:cubicBezTo>
                    <a:cubicBezTo>
                      <a:pt x="437" y="184"/>
                      <a:pt x="436" y="173"/>
                      <a:pt x="433" y="159"/>
                    </a:cubicBezTo>
                    <a:cubicBezTo>
                      <a:pt x="433" y="159"/>
                      <a:pt x="433" y="159"/>
                      <a:pt x="433" y="159"/>
                    </a:cubicBezTo>
                    <a:cubicBezTo>
                      <a:pt x="477" y="84"/>
                      <a:pt x="441" y="34"/>
                      <a:pt x="386" y="24"/>
                    </a:cubicBezTo>
                    <a:cubicBezTo>
                      <a:pt x="331" y="15"/>
                      <a:pt x="300" y="38"/>
                      <a:pt x="261" y="38"/>
                    </a:cubicBezTo>
                    <a:cubicBezTo>
                      <a:pt x="230" y="38"/>
                      <a:pt x="201" y="46"/>
                      <a:pt x="175" y="61"/>
                    </a:cubicBezTo>
                    <a:cubicBezTo>
                      <a:pt x="174" y="61"/>
                      <a:pt x="173" y="61"/>
                      <a:pt x="172" y="60"/>
                    </a:cubicBezTo>
                    <a:cubicBezTo>
                      <a:pt x="167" y="47"/>
                      <a:pt x="158" y="35"/>
                      <a:pt x="146" y="26"/>
                    </a:cubicBezTo>
                    <a:cubicBezTo>
                      <a:pt x="110" y="0"/>
                      <a:pt x="57" y="11"/>
                      <a:pt x="29" y="50"/>
                    </a:cubicBezTo>
                    <a:cubicBezTo>
                      <a:pt x="0" y="90"/>
                      <a:pt x="7" y="143"/>
                      <a:pt x="43" y="169"/>
                    </a:cubicBezTo>
                    <a:cubicBezTo>
                      <a:pt x="56" y="179"/>
                      <a:pt x="72" y="184"/>
                      <a:pt x="87" y="184"/>
                    </a:cubicBezTo>
                    <a:cubicBezTo>
                      <a:pt x="88" y="184"/>
                      <a:pt x="89" y="185"/>
                      <a:pt x="89" y="186"/>
                    </a:cubicBezTo>
                    <a:cubicBezTo>
                      <a:pt x="88" y="195"/>
                      <a:pt x="87" y="203"/>
                      <a:pt x="87" y="212"/>
                    </a:cubicBezTo>
                    <a:cubicBezTo>
                      <a:pt x="87" y="217"/>
                      <a:pt x="87" y="222"/>
                      <a:pt x="88" y="227"/>
                    </a:cubicBezTo>
                    <a:cubicBezTo>
                      <a:pt x="87" y="227"/>
                      <a:pt x="87" y="227"/>
                      <a:pt x="87" y="227"/>
                    </a:cubicBezTo>
                    <a:cubicBezTo>
                      <a:pt x="88" y="227"/>
                      <a:pt x="88" y="228"/>
                      <a:pt x="88" y="228"/>
                    </a:cubicBezTo>
                    <a:cubicBezTo>
                      <a:pt x="88" y="238"/>
                      <a:pt x="90" y="247"/>
                      <a:pt x="92" y="256"/>
                    </a:cubicBezTo>
                    <a:cubicBezTo>
                      <a:pt x="107" y="319"/>
                      <a:pt x="140" y="343"/>
                      <a:pt x="167" y="365"/>
                    </a:cubicBezTo>
                    <a:cubicBezTo>
                      <a:pt x="195" y="388"/>
                      <a:pt x="199" y="416"/>
                      <a:pt x="185" y="466"/>
                    </a:cubicBezTo>
                    <a:cubicBezTo>
                      <a:pt x="183" y="475"/>
                      <a:pt x="185" y="483"/>
                      <a:pt x="190" y="490"/>
                    </a:cubicBezTo>
                    <a:cubicBezTo>
                      <a:pt x="211" y="516"/>
                      <a:pt x="268" y="572"/>
                      <a:pt x="349" y="54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</p:grpSp>
        <p:grpSp>
          <p:nvGrpSpPr>
            <p:cNvPr id="139" name="Group 138"/>
            <p:cNvGrpSpPr/>
            <p:nvPr/>
          </p:nvGrpSpPr>
          <p:grpSpPr>
            <a:xfrm rot="21115550">
              <a:off x="2167786" y="2901788"/>
              <a:ext cx="396009" cy="315671"/>
              <a:chOff x="2242348" y="2979782"/>
              <a:chExt cx="328629" cy="261960"/>
            </a:xfrm>
            <a:solidFill>
              <a:schemeClr val="accent2">
                <a:lumMod val="75000"/>
              </a:schemeClr>
            </a:solidFill>
          </p:grpSpPr>
          <p:sp>
            <p:nvSpPr>
              <p:cNvPr id="132" name="Freeform 36"/>
              <p:cNvSpPr>
                <a:spLocks/>
              </p:cNvSpPr>
              <p:nvPr/>
            </p:nvSpPr>
            <p:spPr bwMode="auto">
              <a:xfrm>
                <a:off x="2296894" y="2979782"/>
                <a:ext cx="87545" cy="109094"/>
              </a:xfrm>
              <a:custGeom>
                <a:avLst/>
                <a:gdLst>
                  <a:gd name="T0" fmla="*/ 0 w 53"/>
                  <a:gd name="T1" fmla="*/ 66 h 66"/>
                  <a:gd name="T2" fmla="*/ 13 w 53"/>
                  <a:gd name="T3" fmla="*/ 55 h 66"/>
                  <a:gd name="T4" fmla="*/ 23 w 53"/>
                  <a:gd name="T5" fmla="*/ 42 h 66"/>
                  <a:gd name="T6" fmla="*/ 26 w 53"/>
                  <a:gd name="T7" fmla="*/ 35 h 66"/>
                  <a:gd name="T8" fmla="*/ 28 w 53"/>
                  <a:gd name="T9" fmla="*/ 28 h 66"/>
                  <a:gd name="T10" fmla="*/ 29 w 53"/>
                  <a:gd name="T11" fmla="*/ 14 h 66"/>
                  <a:gd name="T12" fmla="*/ 29 w 53"/>
                  <a:gd name="T13" fmla="*/ 13 h 66"/>
                  <a:gd name="T14" fmla="*/ 40 w 53"/>
                  <a:gd name="T15" fmla="*/ 0 h 66"/>
                  <a:gd name="T16" fmla="*/ 53 w 53"/>
                  <a:gd name="T17" fmla="*/ 12 h 66"/>
                  <a:gd name="T18" fmla="*/ 52 w 53"/>
                  <a:gd name="T19" fmla="*/ 16 h 66"/>
                  <a:gd name="T20" fmla="*/ 45 w 53"/>
                  <a:gd name="T21" fmla="*/ 35 h 66"/>
                  <a:gd name="T22" fmla="*/ 39 w 53"/>
                  <a:gd name="T23" fmla="*/ 43 h 66"/>
                  <a:gd name="T24" fmla="*/ 32 w 53"/>
                  <a:gd name="T25" fmla="*/ 50 h 66"/>
                  <a:gd name="T26" fmla="*/ 17 w 53"/>
                  <a:gd name="T27" fmla="*/ 60 h 66"/>
                  <a:gd name="T28" fmla="*/ 0 w 53"/>
                  <a:gd name="T29" fmla="*/ 66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53" h="66">
                    <a:moveTo>
                      <a:pt x="0" y="66"/>
                    </a:moveTo>
                    <a:cubicBezTo>
                      <a:pt x="5" y="63"/>
                      <a:pt x="10" y="59"/>
                      <a:pt x="13" y="55"/>
                    </a:cubicBezTo>
                    <a:cubicBezTo>
                      <a:pt x="17" y="51"/>
                      <a:pt x="20" y="46"/>
                      <a:pt x="23" y="42"/>
                    </a:cubicBezTo>
                    <a:cubicBezTo>
                      <a:pt x="24" y="40"/>
                      <a:pt x="25" y="37"/>
                      <a:pt x="26" y="35"/>
                    </a:cubicBezTo>
                    <a:cubicBezTo>
                      <a:pt x="27" y="32"/>
                      <a:pt x="28" y="30"/>
                      <a:pt x="28" y="28"/>
                    </a:cubicBezTo>
                    <a:cubicBezTo>
                      <a:pt x="29" y="23"/>
                      <a:pt x="29" y="18"/>
                      <a:pt x="29" y="14"/>
                    </a:cubicBezTo>
                    <a:cubicBezTo>
                      <a:pt x="29" y="13"/>
                      <a:pt x="29" y="13"/>
                      <a:pt x="29" y="13"/>
                    </a:cubicBezTo>
                    <a:cubicBezTo>
                      <a:pt x="28" y="7"/>
                      <a:pt x="33" y="1"/>
                      <a:pt x="40" y="0"/>
                    </a:cubicBezTo>
                    <a:cubicBezTo>
                      <a:pt x="47" y="0"/>
                      <a:pt x="53" y="5"/>
                      <a:pt x="53" y="12"/>
                    </a:cubicBezTo>
                    <a:cubicBezTo>
                      <a:pt x="53" y="13"/>
                      <a:pt x="53" y="15"/>
                      <a:pt x="52" y="16"/>
                    </a:cubicBezTo>
                    <a:cubicBezTo>
                      <a:pt x="51" y="23"/>
                      <a:pt x="48" y="29"/>
                      <a:pt x="45" y="35"/>
                    </a:cubicBezTo>
                    <a:cubicBezTo>
                      <a:pt x="43" y="38"/>
                      <a:pt x="41" y="40"/>
                      <a:pt x="39" y="43"/>
                    </a:cubicBezTo>
                    <a:cubicBezTo>
                      <a:pt x="37" y="45"/>
                      <a:pt x="35" y="47"/>
                      <a:pt x="32" y="50"/>
                    </a:cubicBezTo>
                    <a:cubicBezTo>
                      <a:pt x="27" y="54"/>
                      <a:pt x="22" y="57"/>
                      <a:pt x="17" y="60"/>
                    </a:cubicBezTo>
                    <a:cubicBezTo>
                      <a:pt x="12" y="62"/>
                      <a:pt x="6" y="64"/>
                      <a:pt x="0" y="6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3" name="Freeform 37"/>
              <p:cNvSpPr>
                <a:spLocks/>
              </p:cNvSpPr>
              <p:nvPr/>
            </p:nvSpPr>
            <p:spPr bwMode="auto">
              <a:xfrm>
                <a:off x="2376358" y="3098977"/>
                <a:ext cx="194619" cy="76097"/>
              </a:xfrm>
              <a:custGeom>
                <a:avLst/>
                <a:gdLst>
                  <a:gd name="T0" fmla="*/ 0 w 118"/>
                  <a:gd name="T1" fmla="*/ 3 h 46"/>
                  <a:gd name="T2" fmla="*/ 28 w 118"/>
                  <a:gd name="T3" fmla="*/ 0 h 46"/>
                  <a:gd name="T4" fmla="*/ 56 w 118"/>
                  <a:gd name="T5" fmla="*/ 1 h 46"/>
                  <a:gd name="T6" fmla="*/ 85 w 118"/>
                  <a:gd name="T7" fmla="*/ 8 h 46"/>
                  <a:gd name="T8" fmla="*/ 112 w 118"/>
                  <a:gd name="T9" fmla="*/ 22 h 46"/>
                  <a:gd name="T10" fmla="*/ 114 w 118"/>
                  <a:gd name="T11" fmla="*/ 39 h 46"/>
                  <a:gd name="T12" fmla="*/ 97 w 118"/>
                  <a:gd name="T13" fmla="*/ 41 h 46"/>
                  <a:gd name="T14" fmla="*/ 95 w 118"/>
                  <a:gd name="T15" fmla="*/ 40 h 46"/>
                  <a:gd name="T16" fmla="*/ 95 w 118"/>
                  <a:gd name="T17" fmla="*/ 40 h 46"/>
                  <a:gd name="T18" fmla="*/ 77 w 118"/>
                  <a:gd name="T19" fmla="*/ 24 h 46"/>
                  <a:gd name="T20" fmla="*/ 54 w 118"/>
                  <a:gd name="T21" fmla="*/ 13 h 46"/>
                  <a:gd name="T22" fmla="*/ 28 w 118"/>
                  <a:gd name="T23" fmla="*/ 6 h 46"/>
                  <a:gd name="T24" fmla="*/ 0 w 118"/>
                  <a:gd name="T25" fmla="*/ 3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18" h="46">
                    <a:moveTo>
                      <a:pt x="0" y="3"/>
                    </a:moveTo>
                    <a:cubicBezTo>
                      <a:pt x="9" y="2"/>
                      <a:pt x="19" y="1"/>
                      <a:pt x="28" y="0"/>
                    </a:cubicBezTo>
                    <a:cubicBezTo>
                      <a:pt x="37" y="0"/>
                      <a:pt x="47" y="0"/>
                      <a:pt x="56" y="1"/>
                    </a:cubicBezTo>
                    <a:cubicBezTo>
                      <a:pt x="66" y="2"/>
                      <a:pt x="75" y="4"/>
                      <a:pt x="85" y="8"/>
                    </a:cubicBezTo>
                    <a:cubicBezTo>
                      <a:pt x="94" y="11"/>
                      <a:pt x="104" y="16"/>
                      <a:pt x="112" y="22"/>
                    </a:cubicBezTo>
                    <a:cubicBezTo>
                      <a:pt x="117" y="26"/>
                      <a:pt x="118" y="34"/>
                      <a:pt x="114" y="39"/>
                    </a:cubicBezTo>
                    <a:cubicBezTo>
                      <a:pt x="110" y="45"/>
                      <a:pt x="103" y="46"/>
                      <a:pt x="97" y="41"/>
                    </a:cubicBezTo>
                    <a:cubicBezTo>
                      <a:pt x="97" y="41"/>
                      <a:pt x="96" y="40"/>
                      <a:pt x="95" y="40"/>
                    </a:cubicBezTo>
                    <a:cubicBezTo>
                      <a:pt x="95" y="40"/>
                      <a:pt x="95" y="40"/>
                      <a:pt x="95" y="40"/>
                    </a:cubicBezTo>
                    <a:cubicBezTo>
                      <a:pt x="91" y="34"/>
                      <a:pt x="84" y="28"/>
                      <a:pt x="77" y="24"/>
                    </a:cubicBezTo>
                    <a:cubicBezTo>
                      <a:pt x="70" y="20"/>
                      <a:pt x="62" y="16"/>
                      <a:pt x="54" y="13"/>
                    </a:cubicBezTo>
                    <a:cubicBezTo>
                      <a:pt x="45" y="10"/>
                      <a:pt x="37" y="8"/>
                      <a:pt x="28" y="6"/>
                    </a:cubicBezTo>
                    <a:cubicBezTo>
                      <a:pt x="19" y="5"/>
                      <a:pt x="10" y="4"/>
                      <a:pt x="0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4" name="Oval 38"/>
              <p:cNvSpPr>
                <a:spLocks noChangeArrowheads="1"/>
              </p:cNvSpPr>
              <p:nvPr/>
            </p:nvSpPr>
            <p:spPr bwMode="auto">
              <a:xfrm>
                <a:off x="2433599" y="3004698"/>
                <a:ext cx="28284" cy="27610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5" name="Oval 39"/>
              <p:cNvSpPr>
                <a:spLocks noChangeArrowheads="1"/>
              </p:cNvSpPr>
              <p:nvPr/>
            </p:nvSpPr>
            <p:spPr bwMode="auto">
              <a:xfrm>
                <a:off x="2259183" y="3183828"/>
                <a:ext cx="20876" cy="22896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6" name="Oval 40"/>
              <p:cNvSpPr>
                <a:spLocks noChangeArrowheads="1"/>
              </p:cNvSpPr>
              <p:nvPr/>
            </p:nvSpPr>
            <p:spPr bwMode="auto">
              <a:xfrm>
                <a:off x="2475351" y="3203357"/>
                <a:ext cx="37712" cy="38385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7" name="Freeform 41"/>
              <p:cNvSpPr>
                <a:spLocks/>
              </p:cNvSpPr>
              <p:nvPr/>
            </p:nvSpPr>
            <p:spPr bwMode="auto">
              <a:xfrm>
                <a:off x="2242348" y="3130628"/>
                <a:ext cx="170376" cy="92932"/>
              </a:xfrm>
              <a:custGeom>
                <a:avLst/>
                <a:gdLst>
                  <a:gd name="T0" fmla="*/ 0 w 103"/>
                  <a:gd name="T1" fmla="*/ 2 h 56"/>
                  <a:gd name="T2" fmla="*/ 25 w 103"/>
                  <a:gd name="T3" fmla="*/ 1 h 56"/>
                  <a:gd name="T4" fmla="*/ 51 w 103"/>
                  <a:gd name="T5" fmla="*/ 5 h 56"/>
                  <a:gd name="T6" fmla="*/ 77 w 103"/>
                  <a:gd name="T7" fmla="*/ 16 h 56"/>
                  <a:gd name="T8" fmla="*/ 99 w 103"/>
                  <a:gd name="T9" fmla="*/ 34 h 56"/>
                  <a:gd name="T10" fmla="*/ 98 w 103"/>
                  <a:gd name="T11" fmla="*/ 51 h 56"/>
                  <a:gd name="T12" fmla="*/ 81 w 103"/>
                  <a:gd name="T13" fmla="*/ 50 h 56"/>
                  <a:gd name="T14" fmla="*/ 79 w 103"/>
                  <a:gd name="T15" fmla="*/ 48 h 56"/>
                  <a:gd name="T16" fmla="*/ 79 w 103"/>
                  <a:gd name="T17" fmla="*/ 48 h 56"/>
                  <a:gd name="T18" fmla="*/ 66 w 103"/>
                  <a:gd name="T19" fmla="*/ 30 h 56"/>
                  <a:gd name="T20" fmla="*/ 47 w 103"/>
                  <a:gd name="T21" fmla="*/ 16 h 56"/>
                  <a:gd name="T22" fmla="*/ 24 w 103"/>
                  <a:gd name="T23" fmla="*/ 7 h 56"/>
                  <a:gd name="T24" fmla="*/ 0 w 103"/>
                  <a:gd name="T25" fmla="*/ 2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03" h="56">
                    <a:moveTo>
                      <a:pt x="0" y="2"/>
                    </a:moveTo>
                    <a:cubicBezTo>
                      <a:pt x="8" y="0"/>
                      <a:pt x="17" y="0"/>
                      <a:pt x="25" y="1"/>
                    </a:cubicBezTo>
                    <a:cubicBezTo>
                      <a:pt x="34" y="1"/>
                      <a:pt x="43" y="3"/>
                      <a:pt x="51" y="5"/>
                    </a:cubicBezTo>
                    <a:cubicBezTo>
                      <a:pt x="60" y="7"/>
                      <a:pt x="69" y="11"/>
                      <a:pt x="77" y="16"/>
                    </a:cubicBezTo>
                    <a:cubicBezTo>
                      <a:pt x="85" y="20"/>
                      <a:pt x="92" y="27"/>
                      <a:pt x="99" y="34"/>
                    </a:cubicBezTo>
                    <a:cubicBezTo>
                      <a:pt x="103" y="39"/>
                      <a:pt x="103" y="47"/>
                      <a:pt x="98" y="51"/>
                    </a:cubicBezTo>
                    <a:cubicBezTo>
                      <a:pt x="93" y="56"/>
                      <a:pt x="85" y="55"/>
                      <a:pt x="81" y="50"/>
                    </a:cubicBezTo>
                    <a:cubicBezTo>
                      <a:pt x="80" y="50"/>
                      <a:pt x="80" y="49"/>
                      <a:pt x="79" y="48"/>
                    </a:cubicBezTo>
                    <a:cubicBezTo>
                      <a:pt x="79" y="48"/>
                      <a:pt x="79" y="48"/>
                      <a:pt x="79" y="48"/>
                    </a:cubicBezTo>
                    <a:cubicBezTo>
                      <a:pt x="76" y="42"/>
                      <a:pt x="71" y="35"/>
                      <a:pt x="66" y="30"/>
                    </a:cubicBezTo>
                    <a:cubicBezTo>
                      <a:pt x="60" y="25"/>
                      <a:pt x="54" y="20"/>
                      <a:pt x="47" y="16"/>
                    </a:cubicBezTo>
                    <a:cubicBezTo>
                      <a:pt x="40" y="12"/>
                      <a:pt x="32" y="9"/>
                      <a:pt x="24" y="7"/>
                    </a:cubicBezTo>
                    <a:cubicBezTo>
                      <a:pt x="16" y="4"/>
                      <a:pt x="8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 3"/>
          <p:cNvSpPr/>
          <p:nvPr/>
        </p:nvSpPr>
        <p:spPr>
          <a:xfrm>
            <a:off x="5942430" y="0"/>
            <a:ext cx="7112000" cy="6894286"/>
          </a:xfrm>
          <a:custGeom>
            <a:avLst/>
            <a:gdLst>
              <a:gd name="connsiteX0" fmla="*/ 3730171 w 11858171"/>
              <a:gd name="connsiteY0" fmla="*/ 7053942 h 7068457"/>
              <a:gd name="connsiteX1" fmla="*/ 11858171 w 11858171"/>
              <a:gd name="connsiteY1" fmla="*/ 7053942 h 7068457"/>
              <a:gd name="connsiteX2" fmla="*/ 11858171 w 11858171"/>
              <a:gd name="connsiteY2" fmla="*/ 0 h 7068457"/>
              <a:gd name="connsiteX3" fmla="*/ 7024914 w 11858171"/>
              <a:gd name="connsiteY3" fmla="*/ 0 h 7068457"/>
              <a:gd name="connsiteX4" fmla="*/ 0 w 11858171"/>
              <a:gd name="connsiteY4" fmla="*/ 7024914 h 7068457"/>
              <a:gd name="connsiteX5" fmla="*/ 2801257 w 11858171"/>
              <a:gd name="connsiteY5" fmla="*/ 7068457 h 7068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858171" h="7068457">
                <a:moveTo>
                  <a:pt x="3730171" y="7053942"/>
                </a:moveTo>
                <a:lnTo>
                  <a:pt x="11858171" y="7053942"/>
                </a:lnTo>
                <a:lnTo>
                  <a:pt x="11858171" y="0"/>
                </a:lnTo>
                <a:lnTo>
                  <a:pt x="7024914" y="0"/>
                </a:lnTo>
                <a:lnTo>
                  <a:pt x="0" y="7024914"/>
                </a:lnTo>
                <a:lnTo>
                  <a:pt x="2801257" y="7068457"/>
                </a:lnTo>
              </a:path>
            </a:pathLst>
          </a:custGeom>
          <a:gradFill>
            <a:gsLst>
              <a:gs pos="100000">
                <a:schemeClr val="accent2">
                  <a:alpha val="30000"/>
                </a:schemeClr>
              </a:gs>
              <a:gs pos="0">
                <a:schemeClr val="accent1">
                  <a:alpha val="2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Risk factors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7800" indent="-177800">
              <a:spcAft>
                <a:spcPts val="600"/>
              </a:spcAft>
              <a:buClr>
                <a:schemeClr val="accent2">
                  <a:lumMod val="75000"/>
                </a:schemeClr>
              </a:buClr>
            </a:pPr>
            <a:r>
              <a:rPr lang="en-GB" sz="2400" dirty="0">
                <a:solidFill>
                  <a:schemeClr val="accent2">
                    <a:lumMod val="75000"/>
                  </a:schemeClr>
                </a:solidFill>
              </a:rPr>
              <a:t>It is not completely clear why PPFE happens,</a:t>
            </a:r>
            <a:br>
              <a:rPr lang="en-GB" sz="24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GB" sz="2400" dirty="0">
                <a:solidFill>
                  <a:schemeClr val="accent2">
                    <a:lumMod val="75000"/>
                  </a:schemeClr>
                </a:solidFill>
              </a:rPr>
              <a:t>but it is strongly associated with:</a:t>
            </a:r>
          </a:p>
          <a:p>
            <a:pPr marL="355600" lvl="1" indent="-177800">
              <a:spcAft>
                <a:spcPts val="600"/>
              </a:spcAft>
            </a:pPr>
            <a:r>
              <a:rPr lang="en-GB" sz="2000" dirty="0">
                <a:solidFill>
                  <a:schemeClr val="accent2">
                    <a:lumMod val="75000"/>
                  </a:schemeClr>
                </a:solidFill>
              </a:rPr>
              <a:t>Previous lung, bone marrow or haematopoietic cell transplant</a:t>
            </a:r>
          </a:p>
          <a:p>
            <a:pPr marL="355600" lvl="1" indent="-177800">
              <a:spcAft>
                <a:spcPts val="600"/>
              </a:spcAft>
            </a:pPr>
            <a:r>
              <a:rPr lang="en-GB" sz="2000" dirty="0">
                <a:solidFill>
                  <a:schemeClr val="accent2">
                    <a:lumMod val="75000"/>
                  </a:schemeClr>
                </a:solidFill>
              </a:rPr>
              <a:t>Radiotherapy </a:t>
            </a:r>
          </a:p>
          <a:p>
            <a:pPr marL="355600" lvl="1" indent="-177800">
              <a:spcAft>
                <a:spcPts val="600"/>
              </a:spcAft>
            </a:pPr>
            <a:r>
              <a:rPr lang="en-GB" sz="2000" dirty="0">
                <a:solidFill>
                  <a:schemeClr val="accent2">
                    <a:lumMod val="75000"/>
                  </a:schemeClr>
                </a:solidFill>
              </a:rPr>
              <a:t>Treatment with some (but not all) chemotherapies</a:t>
            </a:r>
            <a:br>
              <a:rPr lang="en-GB" sz="20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GB" sz="2000" dirty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  <a:p>
            <a:pPr marL="177800" indent="-177800">
              <a:spcAft>
                <a:spcPts val="600"/>
              </a:spcAft>
              <a:buClr>
                <a:schemeClr val="accent2">
                  <a:lumMod val="75000"/>
                </a:schemeClr>
              </a:buClr>
            </a:pPr>
            <a:r>
              <a:rPr lang="en-GB" sz="2400" dirty="0">
                <a:solidFill>
                  <a:schemeClr val="accent2">
                    <a:lumMod val="75000"/>
                  </a:schemeClr>
                </a:solidFill>
              </a:rPr>
              <a:t>It also appears to be associated with </a:t>
            </a:r>
          </a:p>
          <a:p>
            <a:pPr lvl="1">
              <a:spcAft>
                <a:spcPts val="600"/>
              </a:spcAft>
            </a:pPr>
            <a:r>
              <a:rPr lang="en-GB" sz="2000" dirty="0">
                <a:solidFill>
                  <a:schemeClr val="accent2">
                    <a:lumMod val="75000"/>
                  </a:schemeClr>
                </a:solidFill>
              </a:rPr>
              <a:t>recurrent lung infections</a:t>
            </a:r>
          </a:p>
          <a:p>
            <a:pPr lvl="1">
              <a:spcAft>
                <a:spcPts val="600"/>
              </a:spcAft>
            </a:pPr>
            <a:r>
              <a:rPr lang="en-GB" sz="2000" dirty="0">
                <a:solidFill>
                  <a:schemeClr val="accent2">
                    <a:lumMod val="75000"/>
                  </a:schemeClr>
                </a:solidFill>
              </a:rPr>
              <a:t>an overactive immune system in some patients</a:t>
            </a:r>
          </a:p>
          <a:p>
            <a:endParaRPr lang="en-GB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Rectangle 30"/>
          <p:cNvSpPr/>
          <p:nvPr/>
        </p:nvSpPr>
        <p:spPr>
          <a:xfrm>
            <a:off x="0" y="6210300"/>
            <a:ext cx="12192000" cy="64770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76200" dist="38100" dir="16200000" rotWithShape="0">
              <a:schemeClr val="tx2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0" name="Group 19"/>
          <p:cNvGrpSpPr/>
          <p:nvPr/>
        </p:nvGrpSpPr>
        <p:grpSpPr>
          <a:xfrm>
            <a:off x="7568859" y="1889470"/>
            <a:ext cx="4201745" cy="3742074"/>
            <a:chOff x="6480175" y="-2751138"/>
            <a:chExt cx="2989263" cy="2662238"/>
          </a:xfrm>
          <a:solidFill>
            <a:schemeClr val="bg1">
              <a:alpha val="20000"/>
            </a:schemeClr>
          </a:solidFill>
        </p:grpSpPr>
        <p:sp>
          <p:nvSpPr>
            <p:cNvPr id="17" name="Freeform 9"/>
            <p:cNvSpPr>
              <a:spLocks noEditPoints="1"/>
            </p:cNvSpPr>
            <p:nvPr/>
          </p:nvSpPr>
          <p:spPr bwMode="auto">
            <a:xfrm>
              <a:off x="6480175" y="-2751138"/>
              <a:ext cx="2989263" cy="2662238"/>
            </a:xfrm>
            <a:custGeom>
              <a:avLst/>
              <a:gdLst>
                <a:gd name="T0" fmla="*/ 91 w 184"/>
                <a:gd name="T1" fmla="*/ 163 h 163"/>
                <a:gd name="T2" fmla="*/ 14 w 184"/>
                <a:gd name="T3" fmla="*/ 163 h 163"/>
                <a:gd name="T4" fmla="*/ 9 w 184"/>
                <a:gd name="T5" fmla="*/ 163 h 163"/>
                <a:gd name="T6" fmla="*/ 3 w 184"/>
                <a:gd name="T7" fmla="*/ 150 h 163"/>
                <a:gd name="T8" fmla="*/ 11 w 184"/>
                <a:gd name="T9" fmla="*/ 135 h 163"/>
                <a:gd name="T10" fmla="*/ 82 w 184"/>
                <a:gd name="T11" fmla="*/ 12 h 163"/>
                <a:gd name="T12" fmla="*/ 102 w 184"/>
                <a:gd name="T13" fmla="*/ 12 h 163"/>
                <a:gd name="T14" fmla="*/ 174 w 184"/>
                <a:gd name="T15" fmla="*/ 137 h 163"/>
                <a:gd name="T16" fmla="*/ 180 w 184"/>
                <a:gd name="T17" fmla="*/ 149 h 163"/>
                <a:gd name="T18" fmla="*/ 172 w 184"/>
                <a:gd name="T19" fmla="*/ 163 h 163"/>
                <a:gd name="T20" fmla="*/ 132 w 184"/>
                <a:gd name="T21" fmla="*/ 163 h 163"/>
                <a:gd name="T22" fmla="*/ 91 w 184"/>
                <a:gd name="T23" fmla="*/ 163 h 163"/>
                <a:gd name="T24" fmla="*/ 25 w 184"/>
                <a:gd name="T25" fmla="*/ 146 h 163"/>
                <a:gd name="T26" fmla="*/ 159 w 184"/>
                <a:gd name="T27" fmla="*/ 146 h 163"/>
                <a:gd name="T28" fmla="*/ 92 w 184"/>
                <a:gd name="T29" fmla="*/ 29 h 163"/>
                <a:gd name="T30" fmla="*/ 25 w 184"/>
                <a:gd name="T31" fmla="*/ 146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84" h="163">
                  <a:moveTo>
                    <a:pt x="91" y="163"/>
                  </a:moveTo>
                  <a:cubicBezTo>
                    <a:pt x="66" y="163"/>
                    <a:pt x="40" y="163"/>
                    <a:pt x="14" y="163"/>
                  </a:cubicBezTo>
                  <a:cubicBezTo>
                    <a:pt x="13" y="163"/>
                    <a:pt x="11" y="163"/>
                    <a:pt x="9" y="163"/>
                  </a:cubicBezTo>
                  <a:cubicBezTo>
                    <a:pt x="3" y="162"/>
                    <a:pt x="0" y="157"/>
                    <a:pt x="3" y="150"/>
                  </a:cubicBezTo>
                  <a:cubicBezTo>
                    <a:pt x="5" y="145"/>
                    <a:pt x="8" y="140"/>
                    <a:pt x="11" y="135"/>
                  </a:cubicBezTo>
                  <a:cubicBezTo>
                    <a:pt x="35" y="94"/>
                    <a:pt x="58" y="53"/>
                    <a:pt x="82" y="12"/>
                  </a:cubicBezTo>
                  <a:cubicBezTo>
                    <a:pt x="89" y="0"/>
                    <a:pt x="95" y="0"/>
                    <a:pt x="102" y="12"/>
                  </a:cubicBezTo>
                  <a:cubicBezTo>
                    <a:pt x="126" y="54"/>
                    <a:pt x="150" y="96"/>
                    <a:pt x="174" y="137"/>
                  </a:cubicBezTo>
                  <a:cubicBezTo>
                    <a:pt x="176" y="141"/>
                    <a:pt x="178" y="145"/>
                    <a:pt x="180" y="149"/>
                  </a:cubicBezTo>
                  <a:cubicBezTo>
                    <a:pt x="184" y="157"/>
                    <a:pt x="181" y="163"/>
                    <a:pt x="172" y="163"/>
                  </a:cubicBezTo>
                  <a:cubicBezTo>
                    <a:pt x="158" y="163"/>
                    <a:pt x="145" y="163"/>
                    <a:pt x="132" y="163"/>
                  </a:cubicBezTo>
                  <a:cubicBezTo>
                    <a:pt x="119" y="163"/>
                    <a:pt x="105" y="163"/>
                    <a:pt x="91" y="163"/>
                  </a:cubicBezTo>
                  <a:close/>
                  <a:moveTo>
                    <a:pt x="25" y="146"/>
                  </a:moveTo>
                  <a:cubicBezTo>
                    <a:pt x="70" y="146"/>
                    <a:pt x="114" y="146"/>
                    <a:pt x="159" y="146"/>
                  </a:cubicBezTo>
                  <a:cubicBezTo>
                    <a:pt x="137" y="107"/>
                    <a:pt x="114" y="68"/>
                    <a:pt x="92" y="29"/>
                  </a:cubicBezTo>
                  <a:cubicBezTo>
                    <a:pt x="69" y="68"/>
                    <a:pt x="47" y="107"/>
                    <a:pt x="25" y="1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" name="Rectangle 10"/>
            <p:cNvSpPr>
              <a:spLocks noChangeArrowheads="1"/>
            </p:cNvSpPr>
            <p:nvPr/>
          </p:nvSpPr>
          <p:spPr bwMode="auto">
            <a:xfrm>
              <a:off x="7843838" y="-1820863"/>
              <a:ext cx="244475" cy="9636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" name="Freeform 11"/>
            <p:cNvSpPr>
              <a:spLocks/>
            </p:cNvSpPr>
            <p:nvPr/>
          </p:nvSpPr>
          <p:spPr bwMode="auto">
            <a:xfrm>
              <a:off x="7843838" y="-742950"/>
              <a:ext cx="244475" cy="261938"/>
            </a:xfrm>
            <a:custGeom>
              <a:avLst/>
              <a:gdLst>
                <a:gd name="T0" fmla="*/ 0 w 15"/>
                <a:gd name="T1" fmla="*/ 16 h 16"/>
                <a:gd name="T2" fmla="*/ 0 w 15"/>
                <a:gd name="T3" fmla="*/ 0 h 16"/>
                <a:gd name="T4" fmla="*/ 15 w 15"/>
                <a:gd name="T5" fmla="*/ 0 h 16"/>
                <a:gd name="T6" fmla="*/ 15 w 15"/>
                <a:gd name="T7" fmla="*/ 16 h 16"/>
                <a:gd name="T8" fmla="*/ 0 w 15"/>
                <a:gd name="T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16">
                  <a:moveTo>
                    <a:pt x="0" y="16"/>
                  </a:moveTo>
                  <a:cubicBezTo>
                    <a:pt x="0" y="11"/>
                    <a:pt x="0" y="6"/>
                    <a:pt x="0" y="0"/>
                  </a:cubicBezTo>
                  <a:cubicBezTo>
                    <a:pt x="5" y="0"/>
                    <a:pt x="10" y="0"/>
                    <a:pt x="15" y="0"/>
                  </a:cubicBezTo>
                  <a:cubicBezTo>
                    <a:pt x="15" y="6"/>
                    <a:pt x="15" y="11"/>
                    <a:pt x="15" y="16"/>
                  </a:cubicBezTo>
                  <a:cubicBezTo>
                    <a:pt x="10" y="16"/>
                    <a:pt x="6" y="16"/>
                    <a:pt x="0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3"/>
          <p:cNvSpPr/>
          <p:nvPr/>
        </p:nvSpPr>
        <p:spPr>
          <a:xfrm>
            <a:off x="5942430" y="0"/>
            <a:ext cx="7112000" cy="6894286"/>
          </a:xfrm>
          <a:custGeom>
            <a:avLst/>
            <a:gdLst>
              <a:gd name="connsiteX0" fmla="*/ 3730171 w 11858171"/>
              <a:gd name="connsiteY0" fmla="*/ 7053942 h 7068457"/>
              <a:gd name="connsiteX1" fmla="*/ 11858171 w 11858171"/>
              <a:gd name="connsiteY1" fmla="*/ 7053942 h 7068457"/>
              <a:gd name="connsiteX2" fmla="*/ 11858171 w 11858171"/>
              <a:gd name="connsiteY2" fmla="*/ 0 h 7068457"/>
              <a:gd name="connsiteX3" fmla="*/ 7024914 w 11858171"/>
              <a:gd name="connsiteY3" fmla="*/ 0 h 7068457"/>
              <a:gd name="connsiteX4" fmla="*/ 0 w 11858171"/>
              <a:gd name="connsiteY4" fmla="*/ 7024914 h 7068457"/>
              <a:gd name="connsiteX5" fmla="*/ 2801257 w 11858171"/>
              <a:gd name="connsiteY5" fmla="*/ 7068457 h 7068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858171" h="7068457">
                <a:moveTo>
                  <a:pt x="3730171" y="7053942"/>
                </a:moveTo>
                <a:lnTo>
                  <a:pt x="11858171" y="7053942"/>
                </a:lnTo>
                <a:lnTo>
                  <a:pt x="11858171" y="0"/>
                </a:lnTo>
                <a:lnTo>
                  <a:pt x="7024914" y="0"/>
                </a:lnTo>
                <a:lnTo>
                  <a:pt x="0" y="7024914"/>
                </a:lnTo>
                <a:lnTo>
                  <a:pt x="2801257" y="7068457"/>
                </a:lnTo>
              </a:path>
            </a:pathLst>
          </a:custGeom>
          <a:gradFill>
            <a:gsLst>
              <a:gs pos="100000">
                <a:schemeClr val="accent2">
                  <a:alpha val="30000"/>
                </a:schemeClr>
              </a:gs>
              <a:gs pos="0">
                <a:schemeClr val="accent1">
                  <a:alpha val="2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Risk factors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437925" y="1718276"/>
            <a:ext cx="6298189" cy="4305334"/>
          </a:xfrm>
        </p:spPr>
        <p:txBody>
          <a:bodyPr/>
          <a:lstStyle/>
          <a:p>
            <a:pPr marL="177800" indent="-177800">
              <a:spcAft>
                <a:spcPts val="600"/>
              </a:spcAft>
              <a:buClr>
                <a:schemeClr val="accent2">
                  <a:lumMod val="75000"/>
                </a:schemeClr>
              </a:buClr>
            </a:pPr>
            <a:r>
              <a:rPr lang="en-GB" sz="2400" dirty="0">
                <a:solidFill>
                  <a:schemeClr val="accent2">
                    <a:lumMod val="75000"/>
                  </a:schemeClr>
                </a:solidFill>
              </a:rPr>
              <a:t>PPFE can occur at any age (current range of ages from 13–87 years), the average is in the early 50s</a:t>
            </a:r>
            <a:br>
              <a:rPr lang="en-GB" sz="24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GB" sz="2400" dirty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  <a:p>
            <a:pPr marL="177800" indent="-177800">
              <a:spcAft>
                <a:spcPts val="600"/>
              </a:spcAft>
              <a:buClr>
                <a:schemeClr val="accent2">
                  <a:lumMod val="75000"/>
                </a:schemeClr>
              </a:buClr>
            </a:pPr>
            <a:r>
              <a:rPr lang="en-GB" sz="2400" dirty="0">
                <a:solidFill>
                  <a:schemeClr val="accent2">
                    <a:lumMod val="75000"/>
                  </a:schemeClr>
                </a:solidFill>
              </a:rPr>
              <a:t>Cigarette smoking does not </a:t>
            </a:r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</a:rPr>
              <a:t>appear</a:t>
            </a:r>
            <a:br>
              <a:rPr lang="en-GB" sz="24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</a:rPr>
              <a:t>to </a:t>
            </a:r>
            <a:r>
              <a:rPr lang="en-GB" sz="2400" dirty="0">
                <a:solidFill>
                  <a:schemeClr val="accent2">
                    <a:lumMod val="75000"/>
                  </a:schemeClr>
                </a:solidFill>
              </a:rPr>
              <a:t>be a risk factor</a:t>
            </a:r>
            <a:br>
              <a:rPr lang="en-GB" sz="24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GB" sz="2400" dirty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  <a:p>
            <a:pPr marL="177800" indent="-177800">
              <a:spcAft>
                <a:spcPts val="600"/>
              </a:spcAft>
              <a:buClr>
                <a:schemeClr val="accent2">
                  <a:lumMod val="75000"/>
                </a:schemeClr>
              </a:buClr>
            </a:pPr>
            <a:r>
              <a:rPr lang="en-GB" sz="2400" dirty="0">
                <a:solidFill>
                  <a:schemeClr val="accent2">
                    <a:lumMod val="75000"/>
                  </a:schemeClr>
                </a:solidFill>
              </a:rPr>
              <a:t>Often sufferers are of lean </a:t>
            </a:r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</a:rPr>
              <a:t>build, and</a:t>
            </a:r>
            <a:br>
              <a:rPr lang="en-GB" sz="24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</a:rPr>
              <a:t>the </a:t>
            </a:r>
            <a:r>
              <a:rPr lang="en-GB" sz="2400" dirty="0">
                <a:solidFill>
                  <a:schemeClr val="accent2">
                    <a:lumMod val="75000"/>
                  </a:schemeClr>
                </a:solidFill>
              </a:rPr>
              <a:t>disease is </a:t>
            </a:r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</a:rPr>
              <a:t>associated with further</a:t>
            </a:r>
            <a:br>
              <a:rPr lang="en-GB" sz="24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</a:rPr>
              <a:t>weight </a:t>
            </a:r>
            <a:r>
              <a:rPr lang="en-GB" sz="2400" dirty="0">
                <a:solidFill>
                  <a:schemeClr val="accent2">
                    <a:lumMod val="75000"/>
                  </a:schemeClr>
                </a:solidFill>
              </a:rPr>
              <a:t>loss over time</a:t>
            </a:r>
          </a:p>
        </p:txBody>
      </p:sp>
      <p:sp>
        <p:nvSpPr>
          <p:cNvPr id="9" name="Rectangle 30"/>
          <p:cNvSpPr/>
          <p:nvPr/>
        </p:nvSpPr>
        <p:spPr>
          <a:xfrm>
            <a:off x="0" y="6210300"/>
            <a:ext cx="12192000" cy="64770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76200" dist="38100" dir="16200000" rotWithShape="0">
              <a:schemeClr val="tx2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0" name="Group 19"/>
          <p:cNvGrpSpPr/>
          <p:nvPr/>
        </p:nvGrpSpPr>
        <p:grpSpPr>
          <a:xfrm>
            <a:off x="7568859" y="1889470"/>
            <a:ext cx="4201745" cy="3742074"/>
            <a:chOff x="6480175" y="-2751138"/>
            <a:chExt cx="2989263" cy="2662238"/>
          </a:xfrm>
          <a:solidFill>
            <a:schemeClr val="bg1">
              <a:alpha val="20000"/>
            </a:schemeClr>
          </a:solidFill>
        </p:grpSpPr>
        <p:sp>
          <p:nvSpPr>
            <p:cNvPr id="17" name="Freeform 9"/>
            <p:cNvSpPr>
              <a:spLocks noEditPoints="1"/>
            </p:cNvSpPr>
            <p:nvPr/>
          </p:nvSpPr>
          <p:spPr bwMode="auto">
            <a:xfrm>
              <a:off x="6480175" y="-2751138"/>
              <a:ext cx="2989263" cy="2662238"/>
            </a:xfrm>
            <a:custGeom>
              <a:avLst/>
              <a:gdLst>
                <a:gd name="T0" fmla="*/ 91 w 184"/>
                <a:gd name="T1" fmla="*/ 163 h 163"/>
                <a:gd name="T2" fmla="*/ 14 w 184"/>
                <a:gd name="T3" fmla="*/ 163 h 163"/>
                <a:gd name="T4" fmla="*/ 9 w 184"/>
                <a:gd name="T5" fmla="*/ 163 h 163"/>
                <a:gd name="T6" fmla="*/ 3 w 184"/>
                <a:gd name="T7" fmla="*/ 150 h 163"/>
                <a:gd name="T8" fmla="*/ 11 w 184"/>
                <a:gd name="T9" fmla="*/ 135 h 163"/>
                <a:gd name="T10" fmla="*/ 82 w 184"/>
                <a:gd name="T11" fmla="*/ 12 h 163"/>
                <a:gd name="T12" fmla="*/ 102 w 184"/>
                <a:gd name="T13" fmla="*/ 12 h 163"/>
                <a:gd name="T14" fmla="*/ 174 w 184"/>
                <a:gd name="T15" fmla="*/ 137 h 163"/>
                <a:gd name="T16" fmla="*/ 180 w 184"/>
                <a:gd name="T17" fmla="*/ 149 h 163"/>
                <a:gd name="T18" fmla="*/ 172 w 184"/>
                <a:gd name="T19" fmla="*/ 163 h 163"/>
                <a:gd name="T20" fmla="*/ 132 w 184"/>
                <a:gd name="T21" fmla="*/ 163 h 163"/>
                <a:gd name="T22" fmla="*/ 91 w 184"/>
                <a:gd name="T23" fmla="*/ 163 h 163"/>
                <a:gd name="T24" fmla="*/ 25 w 184"/>
                <a:gd name="T25" fmla="*/ 146 h 163"/>
                <a:gd name="T26" fmla="*/ 159 w 184"/>
                <a:gd name="T27" fmla="*/ 146 h 163"/>
                <a:gd name="T28" fmla="*/ 92 w 184"/>
                <a:gd name="T29" fmla="*/ 29 h 163"/>
                <a:gd name="T30" fmla="*/ 25 w 184"/>
                <a:gd name="T31" fmla="*/ 146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84" h="163">
                  <a:moveTo>
                    <a:pt x="91" y="163"/>
                  </a:moveTo>
                  <a:cubicBezTo>
                    <a:pt x="66" y="163"/>
                    <a:pt x="40" y="163"/>
                    <a:pt x="14" y="163"/>
                  </a:cubicBezTo>
                  <a:cubicBezTo>
                    <a:pt x="13" y="163"/>
                    <a:pt x="11" y="163"/>
                    <a:pt x="9" y="163"/>
                  </a:cubicBezTo>
                  <a:cubicBezTo>
                    <a:pt x="3" y="162"/>
                    <a:pt x="0" y="157"/>
                    <a:pt x="3" y="150"/>
                  </a:cubicBezTo>
                  <a:cubicBezTo>
                    <a:pt x="5" y="145"/>
                    <a:pt x="8" y="140"/>
                    <a:pt x="11" y="135"/>
                  </a:cubicBezTo>
                  <a:cubicBezTo>
                    <a:pt x="35" y="94"/>
                    <a:pt x="58" y="53"/>
                    <a:pt x="82" y="12"/>
                  </a:cubicBezTo>
                  <a:cubicBezTo>
                    <a:pt x="89" y="0"/>
                    <a:pt x="95" y="0"/>
                    <a:pt x="102" y="12"/>
                  </a:cubicBezTo>
                  <a:cubicBezTo>
                    <a:pt x="126" y="54"/>
                    <a:pt x="150" y="96"/>
                    <a:pt x="174" y="137"/>
                  </a:cubicBezTo>
                  <a:cubicBezTo>
                    <a:pt x="176" y="141"/>
                    <a:pt x="178" y="145"/>
                    <a:pt x="180" y="149"/>
                  </a:cubicBezTo>
                  <a:cubicBezTo>
                    <a:pt x="184" y="157"/>
                    <a:pt x="181" y="163"/>
                    <a:pt x="172" y="163"/>
                  </a:cubicBezTo>
                  <a:cubicBezTo>
                    <a:pt x="158" y="163"/>
                    <a:pt x="145" y="163"/>
                    <a:pt x="132" y="163"/>
                  </a:cubicBezTo>
                  <a:cubicBezTo>
                    <a:pt x="119" y="163"/>
                    <a:pt x="105" y="163"/>
                    <a:pt x="91" y="163"/>
                  </a:cubicBezTo>
                  <a:close/>
                  <a:moveTo>
                    <a:pt x="25" y="146"/>
                  </a:moveTo>
                  <a:cubicBezTo>
                    <a:pt x="70" y="146"/>
                    <a:pt x="114" y="146"/>
                    <a:pt x="159" y="146"/>
                  </a:cubicBezTo>
                  <a:cubicBezTo>
                    <a:pt x="137" y="107"/>
                    <a:pt x="114" y="68"/>
                    <a:pt x="92" y="29"/>
                  </a:cubicBezTo>
                  <a:cubicBezTo>
                    <a:pt x="69" y="68"/>
                    <a:pt x="47" y="107"/>
                    <a:pt x="25" y="1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" name="Rectangle 10"/>
            <p:cNvSpPr>
              <a:spLocks noChangeArrowheads="1"/>
            </p:cNvSpPr>
            <p:nvPr/>
          </p:nvSpPr>
          <p:spPr bwMode="auto">
            <a:xfrm>
              <a:off x="7843838" y="-1820863"/>
              <a:ext cx="244475" cy="9636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" name="Freeform 11"/>
            <p:cNvSpPr>
              <a:spLocks/>
            </p:cNvSpPr>
            <p:nvPr/>
          </p:nvSpPr>
          <p:spPr bwMode="auto">
            <a:xfrm>
              <a:off x="7843838" y="-742950"/>
              <a:ext cx="244475" cy="261938"/>
            </a:xfrm>
            <a:custGeom>
              <a:avLst/>
              <a:gdLst>
                <a:gd name="T0" fmla="*/ 0 w 15"/>
                <a:gd name="T1" fmla="*/ 16 h 16"/>
                <a:gd name="T2" fmla="*/ 0 w 15"/>
                <a:gd name="T3" fmla="*/ 0 h 16"/>
                <a:gd name="T4" fmla="*/ 15 w 15"/>
                <a:gd name="T5" fmla="*/ 0 h 16"/>
                <a:gd name="T6" fmla="*/ 15 w 15"/>
                <a:gd name="T7" fmla="*/ 16 h 16"/>
                <a:gd name="T8" fmla="*/ 0 w 15"/>
                <a:gd name="T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16">
                  <a:moveTo>
                    <a:pt x="0" y="16"/>
                  </a:moveTo>
                  <a:cubicBezTo>
                    <a:pt x="0" y="11"/>
                    <a:pt x="0" y="6"/>
                    <a:pt x="0" y="0"/>
                  </a:cubicBezTo>
                  <a:cubicBezTo>
                    <a:pt x="5" y="0"/>
                    <a:pt x="10" y="0"/>
                    <a:pt x="15" y="0"/>
                  </a:cubicBezTo>
                  <a:cubicBezTo>
                    <a:pt x="15" y="6"/>
                    <a:pt x="15" y="11"/>
                    <a:pt x="15" y="16"/>
                  </a:cubicBezTo>
                  <a:cubicBezTo>
                    <a:pt x="10" y="16"/>
                    <a:pt x="6" y="16"/>
                    <a:pt x="0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480109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3"/>
          <p:cNvSpPr/>
          <p:nvPr/>
        </p:nvSpPr>
        <p:spPr>
          <a:xfrm>
            <a:off x="3962400" y="0"/>
            <a:ext cx="8273142" cy="6894286"/>
          </a:xfrm>
          <a:custGeom>
            <a:avLst/>
            <a:gdLst>
              <a:gd name="connsiteX0" fmla="*/ 3730171 w 11858171"/>
              <a:gd name="connsiteY0" fmla="*/ 7053942 h 7068457"/>
              <a:gd name="connsiteX1" fmla="*/ 11858171 w 11858171"/>
              <a:gd name="connsiteY1" fmla="*/ 7053942 h 7068457"/>
              <a:gd name="connsiteX2" fmla="*/ 11858171 w 11858171"/>
              <a:gd name="connsiteY2" fmla="*/ 0 h 7068457"/>
              <a:gd name="connsiteX3" fmla="*/ 7024914 w 11858171"/>
              <a:gd name="connsiteY3" fmla="*/ 0 h 7068457"/>
              <a:gd name="connsiteX4" fmla="*/ 0 w 11858171"/>
              <a:gd name="connsiteY4" fmla="*/ 7024914 h 7068457"/>
              <a:gd name="connsiteX5" fmla="*/ 2801257 w 11858171"/>
              <a:gd name="connsiteY5" fmla="*/ 7068457 h 7068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858171" h="7068457">
                <a:moveTo>
                  <a:pt x="3730171" y="7053942"/>
                </a:moveTo>
                <a:lnTo>
                  <a:pt x="11858171" y="7053942"/>
                </a:lnTo>
                <a:lnTo>
                  <a:pt x="11858171" y="0"/>
                </a:lnTo>
                <a:lnTo>
                  <a:pt x="7024914" y="0"/>
                </a:lnTo>
                <a:lnTo>
                  <a:pt x="0" y="7024914"/>
                </a:lnTo>
                <a:lnTo>
                  <a:pt x="2801257" y="7068457"/>
                </a:lnTo>
              </a:path>
            </a:pathLst>
          </a:custGeom>
          <a:gradFill>
            <a:gsLst>
              <a:gs pos="0">
                <a:schemeClr val="accent2">
                  <a:alpha val="60000"/>
                </a:schemeClr>
              </a:gs>
              <a:gs pos="100000">
                <a:schemeClr val="accent1"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54" name="Group 53"/>
          <p:cNvGrpSpPr/>
          <p:nvPr/>
        </p:nvGrpSpPr>
        <p:grpSpPr>
          <a:xfrm>
            <a:off x="7721599" y="1970972"/>
            <a:ext cx="3187573" cy="2421191"/>
            <a:chOff x="7721599" y="1970972"/>
            <a:chExt cx="3807684" cy="2421191"/>
          </a:xfrm>
        </p:grpSpPr>
        <p:grpSp>
          <p:nvGrpSpPr>
            <p:cNvPr id="24" name="Group 23"/>
            <p:cNvGrpSpPr/>
            <p:nvPr/>
          </p:nvGrpSpPr>
          <p:grpSpPr>
            <a:xfrm>
              <a:off x="7721599" y="2108200"/>
              <a:ext cx="80755" cy="2144148"/>
              <a:chOff x="3962400" y="-1233714"/>
              <a:chExt cx="217714" cy="1432192"/>
            </a:xfrm>
          </p:grpSpPr>
          <p:cxnSp>
            <p:nvCxnSpPr>
              <p:cNvPr id="23" name="Straight Connector 22"/>
              <p:cNvCxnSpPr/>
              <p:nvPr/>
            </p:nvCxnSpPr>
            <p:spPr>
              <a:xfrm>
                <a:off x="3962400" y="-1233714"/>
                <a:ext cx="217714" cy="0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>
                <a:off x="3962400" y="-947276"/>
                <a:ext cx="217714" cy="0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>
                <a:off x="3962400" y="-660838"/>
                <a:ext cx="217714" cy="0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>
                <a:off x="3962400" y="-374400"/>
                <a:ext cx="217714" cy="0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>
                <a:off x="3962400" y="-87962"/>
                <a:ext cx="217714" cy="0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>
                <a:off x="3962400" y="198478"/>
                <a:ext cx="217714" cy="0"/>
              </a:xfrm>
              <a:prstGeom prst="line">
                <a:avLst/>
              </a:prstGeom>
              <a:noFill/>
              <a:ln w="38100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cxnSp>
          <p:nvCxnSpPr>
            <p:cNvPr id="19" name="Straight Connector 18"/>
            <p:cNvCxnSpPr/>
            <p:nvPr/>
          </p:nvCxnSpPr>
          <p:spPr>
            <a:xfrm>
              <a:off x="7837712" y="2032811"/>
              <a:ext cx="3467290" cy="354789"/>
            </a:xfrm>
            <a:prstGeom prst="line">
              <a:avLst/>
            </a:prstGeom>
            <a:ln w="92075" cap="rnd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7837712" y="2032811"/>
              <a:ext cx="1988459" cy="2150594"/>
            </a:xfrm>
            <a:prstGeom prst="line">
              <a:avLst/>
            </a:prstGeom>
            <a:ln w="92075" cap="rnd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Freeform 15"/>
            <p:cNvSpPr/>
            <p:nvPr/>
          </p:nvSpPr>
          <p:spPr>
            <a:xfrm>
              <a:off x="7808684" y="1970972"/>
              <a:ext cx="3720599" cy="2421191"/>
            </a:xfrm>
            <a:custGeom>
              <a:avLst/>
              <a:gdLst>
                <a:gd name="connsiteX0" fmla="*/ 0 w 3657600"/>
                <a:gd name="connsiteY0" fmla="*/ 0 h 3033486"/>
                <a:gd name="connsiteX1" fmla="*/ 0 w 3657600"/>
                <a:gd name="connsiteY1" fmla="*/ 3033486 h 3033486"/>
                <a:gd name="connsiteX2" fmla="*/ 3657600 w 3657600"/>
                <a:gd name="connsiteY2" fmla="*/ 3033486 h 30334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657600" h="3033486">
                  <a:moveTo>
                    <a:pt x="0" y="0"/>
                  </a:moveTo>
                  <a:lnTo>
                    <a:pt x="0" y="3033486"/>
                  </a:lnTo>
                  <a:lnTo>
                    <a:pt x="3657600" y="3033486"/>
                  </a:lnTo>
                </a:path>
              </a:pathLst>
            </a:custGeom>
            <a:noFill/>
            <a:ln w="381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31" name="Rectangle 30"/>
          <p:cNvSpPr/>
          <p:nvPr/>
        </p:nvSpPr>
        <p:spPr>
          <a:xfrm>
            <a:off x="0" y="6210300"/>
            <a:ext cx="12192000" cy="64770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76200" dist="38100" dir="16200000" rotWithShape="0">
              <a:schemeClr val="tx2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CustomShape 4"/>
          <p:cNvSpPr/>
          <p:nvPr/>
        </p:nvSpPr>
        <p:spPr>
          <a:xfrm>
            <a:off x="1560065" y="3671086"/>
            <a:ext cx="3708859" cy="1028749"/>
          </a:xfrm>
          <a:prstGeom prst="rect">
            <a:avLst/>
          </a:prstGeom>
          <a:noFill/>
          <a:ln w="38160">
            <a:noFill/>
            <a:round/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/>
        </p:style>
        <p:txBody>
          <a:bodyPr lIns="0" tIns="52200" rIns="0" bIns="52200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GB" sz="2000" i="1" spc="-1" dirty="0">
                <a:solidFill>
                  <a:schemeClr val="accent2">
                    <a:lumMod val="75000"/>
                  </a:schemeClr>
                </a:solidFill>
                <a:latin typeface="Calibri Light" panose="020F0302020204030204" pitchFamily="34" charset="0"/>
                <a:ea typeface="DejaVu Sans"/>
                <a:cs typeface="Calibri Light" panose="020F0302020204030204" pitchFamily="34" charset="0"/>
              </a:rPr>
              <a:t>The prognosis can range from poor to relatively stable over a long period </a:t>
            </a:r>
            <a:r>
              <a:rPr lang="en-GB" sz="2000" i="1" spc="-1" dirty="0" smtClean="0">
                <a:solidFill>
                  <a:schemeClr val="accent2">
                    <a:lumMod val="75000"/>
                  </a:schemeClr>
                </a:solidFill>
                <a:latin typeface="Calibri Light" panose="020F0302020204030204" pitchFamily="34" charset="0"/>
                <a:ea typeface="DejaVu Sans"/>
                <a:cs typeface="Calibri Light" panose="020F0302020204030204" pitchFamily="34" charset="0"/>
              </a:rPr>
              <a:t>of </a:t>
            </a:r>
            <a:r>
              <a:rPr lang="en-GB" sz="2000" i="1" spc="-1" dirty="0">
                <a:solidFill>
                  <a:schemeClr val="accent2">
                    <a:lumMod val="75000"/>
                  </a:schemeClr>
                </a:solidFill>
                <a:latin typeface="Calibri Light" panose="020F0302020204030204" pitchFamily="34" charset="0"/>
                <a:ea typeface="DejaVu Sans"/>
                <a:cs typeface="Calibri Light" panose="020F0302020204030204" pitchFamily="34" charset="0"/>
              </a:rPr>
              <a:t>time</a:t>
            </a:r>
          </a:p>
        </p:txBody>
      </p:sp>
      <p:sp>
        <p:nvSpPr>
          <p:cNvPr id="56" name="CustomShape 7"/>
          <p:cNvSpPr/>
          <p:nvPr/>
        </p:nvSpPr>
        <p:spPr>
          <a:xfrm>
            <a:off x="1560066" y="1903137"/>
            <a:ext cx="3708858" cy="1336526"/>
          </a:xfrm>
          <a:prstGeom prst="rect">
            <a:avLst/>
          </a:prstGeom>
          <a:noFill/>
          <a:ln w="38160">
            <a:noFill/>
            <a:round/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/>
        </p:style>
        <p:txBody>
          <a:bodyPr wrap="square" lIns="0" tIns="52200" rIns="0" bIns="52200" anchor="ctr">
            <a:spAutoFit/>
          </a:bodyPr>
          <a:lstStyle/>
          <a:p>
            <a:pPr>
              <a:lnSpc>
                <a:spcPct val="100000"/>
              </a:lnSpc>
              <a:spcAft>
                <a:spcPts val="601"/>
              </a:spcAft>
            </a:pPr>
            <a:r>
              <a:rPr lang="en-GB" sz="2000" i="1" spc="-1" dirty="0">
                <a:solidFill>
                  <a:schemeClr val="accent2">
                    <a:lumMod val="75000"/>
                  </a:schemeClr>
                </a:solidFill>
                <a:latin typeface="Calibri Light" panose="020F0302020204030204" pitchFamily="34" charset="0"/>
                <a:ea typeface="DejaVu Sans"/>
                <a:cs typeface="Calibri Light" panose="020F0302020204030204" pitchFamily="34" charset="0"/>
              </a:rPr>
              <a:t>PPFE is a serious disease. However the disease is highly variable and it is very difficult to predict what will happen in  a particular person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Prognosis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6278117" y="590125"/>
            <a:ext cx="7168679" cy="7190670"/>
            <a:chOff x="8023226" y="-1365251"/>
            <a:chExt cx="5175250" cy="5191126"/>
          </a:xfrm>
        </p:grpSpPr>
        <p:sp>
          <p:nvSpPr>
            <p:cNvPr id="8" name="Freeform 5"/>
            <p:cNvSpPr>
              <a:spLocks/>
            </p:cNvSpPr>
            <p:nvPr/>
          </p:nvSpPr>
          <p:spPr bwMode="auto">
            <a:xfrm>
              <a:off x="10983913" y="1603375"/>
              <a:ext cx="574675" cy="577850"/>
            </a:xfrm>
            <a:custGeom>
              <a:avLst/>
              <a:gdLst>
                <a:gd name="T0" fmla="*/ 362 w 362"/>
                <a:gd name="T1" fmla="*/ 229 h 364"/>
                <a:gd name="T2" fmla="*/ 228 w 362"/>
                <a:gd name="T3" fmla="*/ 364 h 364"/>
                <a:gd name="T4" fmla="*/ 0 w 362"/>
                <a:gd name="T5" fmla="*/ 135 h 364"/>
                <a:gd name="T6" fmla="*/ 134 w 362"/>
                <a:gd name="T7" fmla="*/ 0 h 364"/>
                <a:gd name="T8" fmla="*/ 362 w 362"/>
                <a:gd name="T9" fmla="*/ 229 h 3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2" h="364">
                  <a:moveTo>
                    <a:pt x="362" y="229"/>
                  </a:moveTo>
                  <a:lnTo>
                    <a:pt x="228" y="364"/>
                  </a:lnTo>
                  <a:lnTo>
                    <a:pt x="0" y="135"/>
                  </a:lnTo>
                  <a:lnTo>
                    <a:pt x="134" y="0"/>
                  </a:lnTo>
                  <a:lnTo>
                    <a:pt x="362" y="229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" name="Freeform 6"/>
            <p:cNvSpPr>
              <a:spLocks/>
            </p:cNvSpPr>
            <p:nvPr/>
          </p:nvSpPr>
          <p:spPr bwMode="auto">
            <a:xfrm>
              <a:off x="11196638" y="1817687"/>
              <a:ext cx="2001838" cy="2008188"/>
            </a:xfrm>
            <a:custGeom>
              <a:avLst/>
              <a:gdLst>
                <a:gd name="T0" fmla="*/ 89 w 94"/>
                <a:gd name="T1" fmla="*/ 89 h 94"/>
                <a:gd name="T2" fmla="*/ 89 w 94"/>
                <a:gd name="T3" fmla="*/ 89 h 94"/>
                <a:gd name="T4" fmla="*/ 69 w 94"/>
                <a:gd name="T5" fmla="*/ 89 h 94"/>
                <a:gd name="T6" fmla="*/ 5 w 94"/>
                <a:gd name="T7" fmla="*/ 25 h 94"/>
                <a:gd name="T8" fmla="*/ 5 w 94"/>
                <a:gd name="T9" fmla="*/ 5 h 94"/>
                <a:gd name="T10" fmla="*/ 5 w 94"/>
                <a:gd name="T11" fmla="*/ 5 h 94"/>
                <a:gd name="T12" fmla="*/ 25 w 94"/>
                <a:gd name="T13" fmla="*/ 5 h 94"/>
                <a:gd name="T14" fmla="*/ 89 w 94"/>
                <a:gd name="T15" fmla="*/ 69 h 94"/>
                <a:gd name="T16" fmla="*/ 89 w 94"/>
                <a:gd name="T17" fmla="*/ 89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4" h="94">
                  <a:moveTo>
                    <a:pt x="89" y="89"/>
                  </a:moveTo>
                  <a:cubicBezTo>
                    <a:pt x="89" y="89"/>
                    <a:pt x="89" y="89"/>
                    <a:pt x="89" y="89"/>
                  </a:cubicBezTo>
                  <a:cubicBezTo>
                    <a:pt x="84" y="94"/>
                    <a:pt x="75" y="94"/>
                    <a:pt x="69" y="89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0" y="19"/>
                    <a:pt x="0" y="11"/>
                    <a:pt x="5" y="5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11" y="0"/>
                    <a:pt x="20" y="0"/>
                    <a:pt x="25" y="5"/>
                  </a:cubicBezTo>
                  <a:cubicBezTo>
                    <a:pt x="89" y="69"/>
                    <a:pt x="89" y="69"/>
                    <a:pt x="89" y="69"/>
                  </a:cubicBezTo>
                  <a:cubicBezTo>
                    <a:pt x="94" y="75"/>
                    <a:pt x="94" y="83"/>
                    <a:pt x="89" y="89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" name="Oval 7"/>
            <p:cNvSpPr>
              <a:spLocks noChangeArrowheads="1"/>
            </p:cNvSpPr>
            <p:nvPr/>
          </p:nvSpPr>
          <p:spPr bwMode="auto">
            <a:xfrm>
              <a:off x="8470901" y="-895350"/>
              <a:ext cx="2895600" cy="2905125"/>
            </a:xfrm>
            <a:prstGeom prst="ellipse">
              <a:avLst/>
            </a:prstGeom>
            <a:gradFill>
              <a:gsLst>
                <a:gs pos="0">
                  <a:schemeClr val="bg1">
                    <a:alpha val="5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54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" name="Freeform 10"/>
            <p:cNvSpPr>
              <a:spLocks noEditPoints="1"/>
            </p:cNvSpPr>
            <p:nvPr/>
          </p:nvSpPr>
          <p:spPr bwMode="auto">
            <a:xfrm>
              <a:off x="8023226" y="-1365251"/>
              <a:ext cx="3790950" cy="3824288"/>
            </a:xfrm>
            <a:custGeom>
              <a:avLst/>
              <a:gdLst>
                <a:gd name="T0" fmla="*/ 147 w 178"/>
                <a:gd name="T1" fmla="*/ 32 h 179"/>
                <a:gd name="T2" fmla="*/ 31 w 178"/>
                <a:gd name="T3" fmla="*/ 32 h 179"/>
                <a:gd name="T4" fmla="*/ 31 w 178"/>
                <a:gd name="T5" fmla="*/ 147 h 179"/>
                <a:gd name="T6" fmla="*/ 147 w 178"/>
                <a:gd name="T7" fmla="*/ 147 h 179"/>
                <a:gd name="T8" fmla="*/ 147 w 178"/>
                <a:gd name="T9" fmla="*/ 32 h 179"/>
                <a:gd name="T10" fmla="*/ 44 w 178"/>
                <a:gd name="T11" fmla="*/ 135 h 179"/>
                <a:gd name="T12" fmla="*/ 44 w 178"/>
                <a:gd name="T13" fmla="*/ 45 h 179"/>
                <a:gd name="T14" fmla="*/ 134 w 178"/>
                <a:gd name="T15" fmla="*/ 45 h 179"/>
                <a:gd name="T16" fmla="*/ 134 w 178"/>
                <a:gd name="T17" fmla="*/ 135 h 179"/>
                <a:gd name="T18" fmla="*/ 44 w 178"/>
                <a:gd name="T19" fmla="*/ 135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8" h="179">
                  <a:moveTo>
                    <a:pt x="147" y="32"/>
                  </a:moveTo>
                  <a:cubicBezTo>
                    <a:pt x="115" y="0"/>
                    <a:pt x="63" y="0"/>
                    <a:pt x="31" y="32"/>
                  </a:cubicBezTo>
                  <a:cubicBezTo>
                    <a:pt x="0" y="64"/>
                    <a:pt x="0" y="116"/>
                    <a:pt x="31" y="147"/>
                  </a:cubicBezTo>
                  <a:cubicBezTo>
                    <a:pt x="63" y="179"/>
                    <a:pt x="115" y="179"/>
                    <a:pt x="147" y="147"/>
                  </a:cubicBezTo>
                  <a:cubicBezTo>
                    <a:pt x="178" y="116"/>
                    <a:pt x="178" y="64"/>
                    <a:pt x="147" y="32"/>
                  </a:cubicBezTo>
                  <a:close/>
                  <a:moveTo>
                    <a:pt x="44" y="135"/>
                  </a:moveTo>
                  <a:cubicBezTo>
                    <a:pt x="19" y="110"/>
                    <a:pt x="19" y="70"/>
                    <a:pt x="44" y="45"/>
                  </a:cubicBezTo>
                  <a:cubicBezTo>
                    <a:pt x="69" y="20"/>
                    <a:pt x="109" y="20"/>
                    <a:pt x="134" y="45"/>
                  </a:cubicBezTo>
                  <a:cubicBezTo>
                    <a:pt x="159" y="70"/>
                    <a:pt x="159" y="110"/>
                    <a:pt x="134" y="135"/>
                  </a:cubicBezTo>
                  <a:cubicBezTo>
                    <a:pt x="109" y="159"/>
                    <a:pt x="69" y="159"/>
                    <a:pt x="44" y="135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" name="Freeform 11"/>
            <p:cNvSpPr>
              <a:spLocks noEditPoints="1"/>
            </p:cNvSpPr>
            <p:nvPr/>
          </p:nvSpPr>
          <p:spPr bwMode="auto">
            <a:xfrm>
              <a:off x="8470901" y="-895350"/>
              <a:ext cx="2895600" cy="2905125"/>
            </a:xfrm>
            <a:custGeom>
              <a:avLst/>
              <a:gdLst>
                <a:gd name="T0" fmla="*/ 68 w 136"/>
                <a:gd name="T1" fmla="*/ 0 h 136"/>
                <a:gd name="T2" fmla="*/ 0 w 136"/>
                <a:gd name="T3" fmla="*/ 68 h 136"/>
                <a:gd name="T4" fmla="*/ 68 w 136"/>
                <a:gd name="T5" fmla="*/ 136 h 136"/>
                <a:gd name="T6" fmla="*/ 136 w 136"/>
                <a:gd name="T7" fmla="*/ 68 h 136"/>
                <a:gd name="T8" fmla="*/ 68 w 136"/>
                <a:gd name="T9" fmla="*/ 0 h 136"/>
                <a:gd name="T10" fmla="*/ 68 w 136"/>
                <a:gd name="T11" fmla="*/ 128 h 136"/>
                <a:gd name="T12" fmla="*/ 7 w 136"/>
                <a:gd name="T13" fmla="*/ 68 h 136"/>
                <a:gd name="T14" fmla="*/ 68 w 136"/>
                <a:gd name="T15" fmla="*/ 7 h 136"/>
                <a:gd name="T16" fmla="*/ 129 w 136"/>
                <a:gd name="T17" fmla="*/ 68 h 136"/>
                <a:gd name="T18" fmla="*/ 68 w 136"/>
                <a:gd name="T19" fmla="*/ 128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6" h="136">
                  <a:moveTo>
                    <a:pt x="68" y="0"/>
                  </a:moveTo>
                  <a:cubicBezTo>
                    <a:pt x="30" y="0"/>
                    <a:pt x="0" y="30"/>
                    <a:pt x="0" y="68"/>
                  </a:cubicBezTo>
                  <a:cubicBezTo>
                    <a:pt x="0" y="105"/>
                    <a:pt x="30" y="136"/>
                    <a:pt x="68" y="136"/>
                  </a:cubicBezTo>
                  <a:cubicBezTo>
                    <a:pt x="106" y="136"/>
                    <a:pt x="136" y="105"/>
                    <a:pt x="136" y="68"/>
                  </a:cubicBezTo>
                  <a:cubicBezTo>
                    <a:pt x="136" y="30"/>
                    <a:pt x="106" y="0"/>
                    <a:pt x="68" y="0"/>
                  </a:cubicBezTo>
                  <a:close/>
                  <a:moveTo>
                    <a:pt x="68" y="128"/>
                  </a:moveTo>
                  <a:cubicBezTo>
                    <a:pt x="35" y="128"/>
                    <a:pt x="7" y="101"/>
                    <a:pt x="7" y="68"/>
                  </a:cubicBezTo>
                  <a:cubicBezTo>
                    <a:pt x="7" y="34"/>
                    <a:pt x="35" y="7"/>
                    <a:pt x="68" y="7"/>
                  </a:cubicBezTo>
                  <a:cubicBezTo>
                    <a:pt x="101" y="7"/>
                    <a:pt x="129" y="34"/>
                    <a:pt x="129" y="68"/>
                  </a:cubicBezTo>
                  <a:cubicBezTo>
                    <a:pt x="129" y="101"/>
                    <a:pt x="101" y="128"/>
                    <a:pt x="68" y="128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cxnSp>
        <p:nvCxnSpPr>
          <p:cNvPr id="6" name="Straight Connector 5"/>
          <p:cNvCxnSpPr/>
          <p:nvPr/>
        </p:nvCxnSpPr>
        <p:spPr>
          <a:xfrm>
            <a:off x="1560065" y="3239663"/>
            <a:ext cx="4942335" cy="0"/>
          </a:xfrm>
          <a:prstGeom prst="line">
            <a:avLst/>
          </a:prstGeom>
          <a:ln w="25400">
            <a:solidFill>
              <a:schemeClr val="accent1"/>
            </a:solidFill>
            <a:tailEnd type="diamond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1560065" y="4721099"/>
            <a:ext cx="5437635" cy="0"/>
          </a:xfrm>
          <a:prstGeom prst="line">
            <a:avLst/>
          </a:prstGeom>
          <a:ln w="25400">
            <a:solidFill>
              <a:schemeClr val="accent1"/>
            </a:solidFill>
            <a:tailEnd type="diamond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6024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Monitoring</a:t>
            </a:r>
            <a:endParaRPr lang="en-GB" dirty="0"/>
          </a:p>
        </p:txBody>
      </p:sp>
      <p:grpSp>
        <p:nvGrpSpPr>
          <p:cNvPr id="4" name="Group 3"/>
          <p:cNvGrpSpPr/>
          <p:nvPr/>
        </p:nvGrpSpPr>
        <p:grpSpPr>
          <a:xfrm>
            <a:off x="1437925" y="1667016"/>
            <a:ext cx="10754077" cy="899542"/>
            <a:chOff x="1204124" y="2280244"/>
            <a:chExt cx="18148627" cy="1518071"/>
          </a:xfrm>
        </p:grpSpPr>
        <p:sp>
          <p:nvSpPr>
            <p:cNvPr id="7" name="Rectangle 6"/>
            <p:cNvSpPr/>
            <p:nvPr/>
          </p:nvSpPr>
          <p:spPr>
            <a:xfrm rot="16200000">
              <a:off x="9914290" y="-5640147"/>
              <a:ext cx="1518069" cy="17358852"/>
            </a:xfrm>
            <a:prstGeom prst="rect">
              <a:avLst/>
            </a:prstGeom>
            <a:gradFill>
              <a:gsLst>
                <a:gs pos="0">
                  <a:schemeClr val="accent2">
                    <a:alpha val="2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9" name="Oval 118"/>
            <p:cNvSpPr/>
            <p:nvPr/>
          </p:nvSpPr>
          <p:spPr>
            <a:xfrm>
              <a:off x="1204124" y="2280245"/>
              <a:ext cx="1518072" cy="151807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</a:gradFill>
            <a:ln w="31750">
              <a:noFill/>
            </a:ln>
            <a:effectLst>
              <a:outerShdw blurRad="50800" dist="38100" dir="2700000" algn="tl" rotWithShape="0">
                <a:schemeClr val="tx2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437925" y="2734484"/>
            <a:ext cx="10754077" cy="899542"/>
            <a:chOff x="1204124" y="2280244"/>
            <a:chExt cx="18148627" cy="1518071"/>
          </a:xfrm>
        </p:grpSpPr>
        <p:sp>
          <p:nvSpPr>
            <p:cNvPr id="12" name="Rectangle 11"/>
            <p:cNvSpPr/>
            <p:nvPr/>
          </p:nvSpPr>
          <p:spPr>
            <a:xfrm rot="16200000">
              <a:off x="9914290" y="-5640147"/>
              <a:ext cx="1518069" cy="17358852"/>
            </a:xfrm>
            <a:prstGeom prst="rect">
              <a:avLst/>
            </a:prstGeom>
            <a:gradFill>
              <a:gsLst>
                <a:gs pos="0">
                  <a:schemeClr val="accent2">
                    <a:alpha val="2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Oval 118"/>
            <p:cNvSpPr/>
            <p:nvPr/>
          </p:nvSpPr>
          <p:spPr>
            <a:xfrm>
              <a:off x="1204124" y="2280245"/>
              <a:ext cx="1518072" cy="151807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</a:gradFill>
            <a:ln w="31750">
              <a:noFill/>
            </a:ln>
            <a:effectLst>
              <a:outerShdw blurRad="50800" dist="38100" dir="2700000" algn="tl" rotWithShape="0">
                <a:schemeClr val="tx2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1437925" y="3801952"/>
            <a:ext cx="10754076" cy="899541"/>
            <a:chOff x="1204124" y="2280245"/>
            <a:chExt cx="18148626" cy="1518070"/>
          </a:xfrm>
        </p:grpSpPr>
        <p:sp>
          <p:nvSpPr>
            <p:cNvPr id="15" name="Rectangle 14"/>
            <p:cNvSpPr/>
            <p:nvPr/>
          </p:nvSpPr>
          <p:spPr>
            <a:xfrm rot="16200000">
              <a:off x="9914290" y="-5640145"/>
              <a:ext cx="1518069" cy="17358850"/>
            </a:xfrm>
            <a:prstGeom prst="rect">
              <a:avLst/>
            </a:prstGeom>
            <a:gradFill>
              <a:gsLst>
                <a:gs pos="0">
                  <a:schemeClr val="accent2">
                    <a:alpha val="2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Oval 118"/>
            <p:cNvSpPr/>
            <p:nvPr/>
          </p:nvSpPr>
          <p:spPr>
            <a:xfrm>
              <a:off x="1204124" y="2280245"/>
              <a:ext cx="1518072" cy="151807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</a:gradFill>
            <a:ln w="31750">
              <a:noFill/>
            </a:ln>
            <a:effectLst>
              <a:outerShdw blurRad="50800" dist="38100" dir="2700000" algn="tl" rotWithShape="0">
                <a:schemeClr val="tx2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1437925" y="4869419"/>
            <a:ext cx="10754077" cy="899542"/>
            <a:chOff x="1204124" y="2280244"/>
            <a:chExt cx="18148627" cy="1518071"/>
          </a:xfrm>
        </p:grpSpPr>
        <p:sp>
          <p:nvSpPr>
            <p:cNvPr id="18" name="Rectangle 17"/>
            <p:cNvSpPr/>
            <p:nvPr/>
          </p:nvSpPr>
          <p:spPr>
            <a:xfrm rot="16200000">
              <a:off x="9914290" y="-5640147"/>
              <a:ext cx="1518069" cy="17358852"/>
            </a:xfrm>
            <a:prstGeom prst="rect">
              <a:avLst/>
            </a:prstGeom>
            <a:gradFill>
              <a:gsLst>
                <a:gs pos="0">
                  <a:schemeClr val="accent2">
                    <a:alpha val="2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Oval 118"/>
            <p:cNvSpPr/>
            <p:nvPr/>
          </p:nvSpPr>
          <p:spPr>
            <a:xfrm>
              <a:off x="1204124" y="2280245"/>
              <a:ext cx="1518072" cy="151807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</a:gradFill>
            <a:ln w="31750">
              <a:noFill/>
            </a:ln>
            <a:effectLst>
              <a:outerShdw blurRad="50800" dist="38100" dir="2700000" algn="tl" rotWithShape="0">
                <a:schemeClr val="tx2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1" name="CustomShape 5"/>
          <p:cNvSpPr/>
          <p:nvPr/>
        </p:nvSpPr>
        <p:spPr>
          <a:xfrm>
            <a:off x="2511425" y="1825126"/>
            <a:ext cx="6467476" cy="58332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ctr">
            <a:spAutoFit/>
          </a:bodyPr>
          <a:lstStyle/>
          <a:p>
            <a:pPr marL="720">
              <a:lnSpc>
                <a:spcPct val="100000"/>
              </a:lnSpc>
              <a:buClr>
                <a:srgbClr val="000000"/>
              </a:buClr>
            </a:pPr>
            <a:r>
              <a:rPr lang="en-GB" sz="1600" b="1" spc="-1" dirty="0">
                <a:solidFill>
                  <a:schemeClr val="accent2">
                    <a:lumMod val="75000"/>
                  </a:schemeClr>
                </a:solidFill>
                <a:latin typeface="Calibri"/>
                <a:ea typeface="DejaVu Sans"/>
              </a:rPr>
              <a:t>Disease monitoring is carried </a:t>
            </a:r>
            <a:r>
              <a:rPr lang="en-GB" sz="1600" spc="-1" dirty="0">
                <a:solidFill>
                  <a:schemeClr val="accent2">
                    <a:lumMod val="75000"/>
                  </a:schemeClr>
                </a:solidFill>
                <a:latin typeface="Calibri Light" panose="020F0302020204030204" pitchFamily="34" charset="0"/>
                <a:ea typeface="DejaVu Sans"/>
                <a:cs typeface="Calibri Light" panose="020F0302020204030204" pitchFamily="34" charset="0"/>
              </a:rPr>
              <a:t>out by lung function tests at regular intervals, </a:t>
            </a:r>
            <a:r>
              <a:rPr lang="en-GB" sz="1600" b="1" spc="-1" dirty="0">
                <a:solidFill>
                  <a:schemeClr val="accent2">
                    <a:lumMod val="75000"/>
                  </a:schemeClr>
                </a:solidFill>
                <a:latin typeface="Calibri"/>
                <a:ea typeface="DejaVu Sans"/>
              </a:rPr>
              <a:t>usually every 6–12 months. </a:t>
            </a:r>
          </a:p>
        </p:txBody>
      </p:sp>
      <p:sp>
        <p:nvSpPr>
          <p:cNvPr id="22" name="CustomShape 5"/>
          <p:cNvSpPr/>
          <p:nvPr/>
        </p:nvSpPr>
        <p:spPr>
          <a:xfrm>
            <a:off x="2511424" y="2892592"/>
            <a:ext cx="8646573" cy="58332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ctr">
            <a:spAutoFit/>
          </a:bodyPr>
          <a:lstStyle/>
          <a:p>
            <a:pPr marL="720">
              <a:lnSpc>
                <a:spcPct val="100000"/>
              </a:lnSpc>
              <a:buClr>
                <a:srgbClr val="000000"/>
              </a:buClr>
            </a:pPr>
            <a:r>
              <a:rPr lang="en-GB" sz="1600" b="1" spc="-1" dirty="0">
                <a:solidFill>
                  <a:schemeClr val="accent2">
                    <a:lumMod val="75000"/>
                  </a:schemeClr>
                </a:solidFill>
                <a:latin typeface="Calibri"/>
                <a:ea typeface="DejaVu Sans"/>
              </a:rPr>
              <a:t>If the condition worsens, an X-ray or computed tomography (CT) scan of the chest </a:t>
            </a:r>
            <a:r>
              <a:rPr lang="en-GB" sz="1600" spc="-1" dirty="0">
                <a:solidFill>
                  <a:schemeClr val="accent2">
                    <a:lumMod val="75000"/>
                  </a:schemeClr>
                </a:solidFill>
                <a:latin typeface="Calibri Light" panose="020F0302020204030204" pitchFamily="34" charset="0"/>
                <a:ea typeface="DejaVu Sans"/>
                <a:cs typeface="Calibri Light" panose="020F0302020204030204" pitchFamily="34" charset="0"/>
              </a:rPr>
              <a:t>are among the tests that</a:t>
            </a:r>
            <a:r>
              <a:rPr lang="en-GB" sz="1600" b="1" spc="-1" dirty="0">
                <a:solidFill>
                  <a:schemeClr val="accent2">
                    <a:lumMod val="75000"/>
                  </a:schemeClr>
                </a:solidFill>
                <a:latin typeface="Calibri"/>
                <a:ea typeface="DejaVu Sans"/>
              </a:rPr>
              <a:t> can be done, to check for any changes such as a pneumothorax or a chest infection. </a:t>
            </a:r>
          </a:p>
        </p:txBody>
      </p:sp>
      <p:sp>
        <p:nvSpPr>
          <p:cNvPr id="23" name="CustomShape 5"/>
          <p:cNvSpPr/>
          <p:nvPr/>
        </p:nvSpPr>
        <p:spPr>
          <a:xfrm>
            <a:off x="2511424" y="3960061"/>
            <a:ext cx="7619547" cy="58332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ctr">
            <a:spAutoFit/>
          </a:bodyPr>
          <a:lstStyle/>
          <a:p>
            <a:pPr marL="720">
              <a:lnSpc>
                <a:spcPct val="100000"/>
              </a:lnSpc>
              <a:buClr>
                <a:srgbClr val="000000"/>
              </a:buClr>
            </a:pPr>
            <a:r>
              <a:rPr lang="en-GB" sz="1600" b="1" spc="-1" dirty="0">
                <a:solidFill>
                  <a:schemeClr val="accent2">
                    <a:lumMod val="75000"/>
                  </a:schemeClr>
                </a:solidFill>
                <a:latin typeface="Calibri"/>
                <a:ea typeface="DejaVu Sans"/>
              </a:rPr>
              <a:t>Walking tests to check for oxygen saturation</a:t>
            </a:r>
            <a:r>
              <a:rPr lang="en-GB" sz="1600" spc="-1" dirty="0">
                <a:solidFill>
                  <a:schemeClr val="accent2">
                    <a:lumMod val="75000"/>
                  </a:schemeClr>
                </a:solidFill>
                <a:latin typeface="Calibri Light" panose="020F0302020204030204" pitchFamily="34" charset="0"/>
                <a:ea typeface="DejaVu Sans"/>
                <a:cs typeface="Calibri Light" panose="020F0302020204030204" pitchFamily="34" charset="0"/>
              </a:rPr>
              <a:t>, can be performed to </a:t>
            </a:r>
            <a:r>
              <a:rPr lang="en-GB" sz="1600" spc="-1" dirty="0" smtClean="0">
                <a:solidFill>
                  <a:schemeClr val="accent2">
                    <a:lumMod val="75000"/>
                  </a:schemeClr>
                </a:solidFill>
                <a:latin typeface="Calibri Light" panose="020F0302020204030204" pitchFamily="34" charset="0"/>
                <a:ea typeface="DejaVu Sans"/>
                <a:cs typeface="Calibri Light" panose="020F0302020204030204" pitchFamily="34" charset="0"/>
              </a:rPr>
              <a:t>assess </a:t>
            </a:r>
            <a:r>
              <a:rPr lang="en-GB" sz="1600" spc="-1" dirty="0">
                <a:solidFill>
                  <a:schemeClr val="accent2">
                    <a:lumMod val="75000"/>
                  </a:schemeClr>
                </a:solidFill>
                <a:latin typeface="Calibri Light" panose="020F0302020204030204" pitchFamily="34" charset="0"/>
                <a:ea typeface="DejaVu Sans"/>
                <a:cs typeface="Calibri Light" panose="020F0302020204030204" pitchFamily="34" charset="0"/>
              </a:rPr>
              <a:t>whether oxygen during exercise</a:t>
            </a:r>
            <a:r>
              <a:rPr lang="en-GB" sz="1600" spc="-1" dirty="0">
                <a:solidFill>
                  <a:schemeClr val="accent2">
                    <a:lumMod val="75000"/>
                  </a:schemeClr>
                </a:solidFill>
                <a:latin typeface="Calibri"/>
                <a:ea typeface="DejaVu Sans"/>
              </a:rPr>
              <a:t> </a:t>
            </a:r>
            <a:r>
              <a:rPr lang="en-GB" sz="1600" b="1" spc="-1" dirty="0">
                <a:solidFill>
                  <a:schemeClr val="accent2">
                    <a:lumMod val="75000"/>
                  </a:schemeClr>
                </a:solidFill>
                <a:latin typeface="Calibri"/>
                <a:ea typeface="DejaVu Sans"/>
              </a:rPr>
              <a:t>may be helpful.</a:t>
            </a:r>
          </a:p>
        </p:txBody>
      </p:sp>
      <p:sp>
        <p:nvSpPr>
          <p:cNvPr id="24" name="CustomShape 5"/>
          <p:cNvSpPr/>
          <p:nvPr/>
        </p:nvSpPr>
        <p:spPr>
          <a:xfrm>
            <a:off x="2511424" y="5027528"/>
            <a:ext cx="8214633" cy="58332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ctr">
            <a:spAutoFit/>
          </a:bodyPr>
          <a:lstStyle/>
          <a:p>
            <a:pPr marL="720">
              <a:lnSpc>
                <a:spcPct val="100000"/>
              </a:lnSpc>
              <a:buClr>
                <a:srgbClr val="000000"/>
              </a:buClr>
            </a:pPr>
            <a:r>
              <a:rPr lang="en-GB" sz="1600" b="1" spc="-1" dirty="0" smtClean="0">
                <a:solidFill>
                  <a:schemeClr val="accent2">
                    <a:lumMod val="75000"/>
                  </a:schemeClr>
                </a:solidFill>
                <a:latin typeface="Calibri"/>
                <a:ea typeface="DejaVu Sans"/>
              </a:rPr>
              <a:t>An </a:t>
            </a:r>
            <a:r>
              <a:rPr lang="en-GB" sz="1600" b="1" spc="-1" dirty="0">
                <a:solidFill>
                  <a:schemeClr val="accent2">
                    <a:lumMod val="75000"/>
                  </a:schemeClr>
                </a:solidFill>
                <a:latin typeface="Calibri"/>
                <a:ea typeface="DejaVu Sans"/>
              </a:rPr>
              <a:t>echocardiogram </a:t>
            </a:r>
            <a:r>
              <a:rPr lang="en-GB" sz="1600" spc="-1" dirty="0">
                <a:solidFill>
                  <a:schemeClr val="accent2">
                    <a:lumMod val="75000"/>
                  </a:schemeClr>
                </a:solidFill>
                <a:latin typeface="Calibri Light" panose="020F0302020204030204" pitchFamily="34" charset="0"/>
                <a:ea typeface="DejaVu Sans"/>
                <a:cs typeface="Calibri Light" panose="020F0302020204030204" pitchFamily="34" charset="0"/>
              </a:rPr>
              <a:t>(which images the heart)</a:t>
            </a:r>
            <a:r>
              <a:rPr lang="en-GB" sz="1600" b="1" spc="-1" dirty="0">
                <a:solidFill>
                  <a:schemeClr val="accent2">
                    <a:lumMod val="75000"/>
                  </a:schemeClr>
                </a:solidFill>
                <a:latin typeface="Calibri Light" panose="020F0302020204030204" pitchFamily="34" charset="0"/>
                <a:ea typeface="DejaVu Sans"/>
                <a:cs typeface="Calibri Light" panose="020F0302020204030204" pitchFamily="34" charset="0"/>
              </a:rPr>
              <a:t> </a:t>
            </a:r>
            <a:r>
              <a:rPr lang="en-GB" sz="1600" b="1" spc="-1" dirty="0">
                <a:solidFill>
                  <a:schemeClr val="accent2">
                    <a:lumMod val="75000"/>
                  </a:schemeClr>
                </a:solidFill>
                <a:latin typeface="Calibri"/>
                <a:ea typeface="DejaVu Sans"/>
              </a:rPr>
              <a:t>is a test that can be carried to check that the condition is not indirectly affecting the heart.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1573858" y="1795595"/>
            <a:ext cx="538309" cy="603327"/>
            <a:chOff x="1597672" y="1783945"/>
            <a:chExt cx="439608" cy="492705"/>
          </a:xfrm>
        </p:grpSpPr>
        <p:grpSp>
          <p:nvGrpSpPr>
            <p:cNvPr id="25" name="Group 14"/>
            <p:cNvGrpSpPr/>
            <p:nvPr/>
          </p:nvGrpSpPr>
          <p:grpSpPr>
            <a:xfrm>
              <a:off x="1597672" y="1783945"/>
              <a:ext cx="403751" cy="407301"/>
              <a:chOff x="8023226" y="-1365251"/>
              <a:chExt cx="3790950" cy="3824288"/>
            </a:xfrm>
          </p:grpSpPr>
          <p:sp>
            <p:nvSpPr>
              <p:cNvPr id="26" name="Freeform 5"/>
              <p:cNvSpPr>
                <a:spLocks/>
              </p:cNvSpPr>
              <p:nvPr/>
            </p:nvSpPr>
            <p:spPr bwMode="auto">
              <a:xfrm>
                <a:off x="10983913" y="1603375"/>
                <a:ext cx="574675" cy="577850"/>
              </a:xfrm>
              <a:custGeom>
                <a:avLst/>
                <a:gdLst>
                  <a:gd name="T0" fmla="*/ 362 w 362"/>
                  <a:gd name="T1" fmla="*/ 229 h 364"/>
                  <a:gd name="T2" fmla="*/ 228 w 362"/>
                  <a:gd name="T3" fmla="*/ 364 h 364"/>
                  <a:gd name="T4" fmla="*/ 0 w 362"/>
                  <a:gd name="T5" fmla="*/ 135 h 364"/>
                  <a:gd name="T6" fmla="*/ 134 w 362"/>
                  <a:gd name="T7" fmla="*/ 0 h 364"/>
                  <a:gd name="T8" fmla="*/ 362 w 362"/>
                  <a:gd name="T9" fmla="*/ 229 h 3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2" h="364">
                    <a:moveTo>
                      <a:pt x="362" y="229"/>
                    </a:moveTo>
                    <a:lnTo>
                      <a:pt x="228" y="364"/>
                    </a:lnTo>
                    <a:lnTo>
                      <a:pt x="0" y="135"/>
                    </a:lnTo>
                    <a:lnTo>
                      <a:pt x="134" y="0"/>
                    </a:lnTo>
                    <a:lnTo>
                      <a:pt x="362" y="229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8" name="Oval 7"/>
              <p:cNvSpPr>
                <a:spLocks noChangeArrowheads="1"/>
              </p:cNvSpPr>
              <p:nvPr/>
            </p:nvSpPr>
            <p:spPr bwMode="auto">
              <a:xfrm>
                <a:off x="8470901" y="-895350"/>
                <a:ext cx="2895600" cy="2905125"/>
              </a:xfrm>
              <a:prstGeom prst="ellipse">
                <a:avLst/>
              </a:prstGeom>
              <a:gradFill>
                <a:gsLst>
                  <a:gs pos="0">
                    <a:schemeClr val="bg1">
                      <a:alpha val="5000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lin ang="5400000" scaled="0"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9" name="Freeform 10"/>
              <p:cNvSpPr>
                <a:spLocks noEditPoints="1"/>
              </p:cNvSpPr>
              <p:nvPr/>
            </p:nvSpPr>
            <p:spPr bwMode="auto">
              <a:xfrm>
                <a:off x="8023226" y="-1365251"/>
                <a:ext cx="3790950" cy="3824288"/>
              </a:xfrm>
              <a:custGeom>
                <a:avLst/>
                <a:gdLst>
                  <a:gd name="T0" fmla="*/ 147 w 178"/>
                  <a:gd name="T1" fmla="*/ 32 h 179"/>
                  <a:gd name="T2" fmla="*/ 31 w 178"/>
                  <a:gd name="T3" fmla="*/ 32 h 179"/>
                  <a:gd name="T4" fmla="*/ 31 w 178"/>
                  <a:gd name="T5" fmla="*/ 147 h 179"/>
                  <a:gd name="T6" fmla="*/ 147 w 178"/>
                  <a:gd name="T7" fmla="*/ 147 h 179"/>
                  <a:gd name="T8" fmla="*/ 147 w 178"/>
                  <a:gd name="T9" fmla="*/ 32 h 179"/>
                  <a:gd name="T10" fmla="*/ 44 w 178"/>
                  <a:gd name="T11" fmla="*/ 135 h 179"/>
                  <a:gd name="T12" fmla="*/ 44 w 178"/>
                  <a:gd name="T13" fmla="*/ 45 h 179"/>
                  <a:gd name="T14" fmla="*/ 134 w 178"/>
                  <a:gd name="T15" fmla="*/ 45 h 179"/>
                  <a:gd name="T16" fmla="*/ 134 w 178"/>
                  <a:gd name="T17" fmla="*/ 135 h 179"/>
                  <a:gd name="T18" fmla="*/ 44 w 178"/>
                  <a:gd name="T19" fmla="*/ 135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78" h="179">
                    <a:moveTo>
                      <a:pt x="147" y="32"/>
                    </a:moveTo>
                    <a:cubicBezTo>
                      <a:pt x="115" y="0"/>
                      <a:pt x="63" y="0"/>
                      <a:pt x="31" y="32"/>
                    </a:cubicBezTo>
                    <a:cubicBezTo>
                      <a:pt x="0" y="64"/>
                      <a:pt x="0" y="116"/>
                      <a:pt x="31" y="147"/>
                    </a:cubicBezTo>
                    <a:cubicBezTo>
                      <a:pt x="63" y="179"/>
                      <a:pt x="115" y="179"/>
                      <a:pt x="147" y="147"/>
                    </a:cubicBezTo>
                    <a:cubicBezTo>
                      <a:pt x="178" y="116"/>
                      <a:pt x="178" y="64"/>
                      <a:pt x="147" y="32"/>
                    </a:cubicBezTo>
                    <a:close/>
                    <a:moveTo>
                      <a:pt x="44" y="135"/>
                    </a:moveTo>
                    <a:cubicBezTo>
                      <a:pt x="19" y="110"/>
                      <a:pt x="19" y="70"/>
                      <a:pt x="44" y="45"/>
                    </a:cubicBezTo>
                    <a:cubicBezTo>
                      <a:pt x="69" y="20"/>
                      <a:pt x="109" y="20"/>
                      <a:pt x="134" y="45"/>
                    </a:cubicBezTo>
                    <a:cubicBezTo>
                      <a:pt x="159" y="70"/>
                      <a:pt x="159" y="110"/>
                      <a:pt x="134" y="135"/>
                    </a:cubicBezTo>
                    <a:cubicBezTo>
                      <a:pt x="109" y="159"/>
                      <a:pt x="69" y="159"/>
                      <a:pt x="44" y="135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0" name="Freeform 11"/>
              <p:cNvSpPr>
                <a:spLocks noEditPoints="1"/>
              </p:cNvSpPr>
              <p:nvPr/>
            </p:nvSpPr>
            <p:spPr bwMode="auto">
              <a:xfrm>
                <a:off x="8470901" y="-895350"/>
                <a:ext cx="2895600" cy="2905125"/>
              </a:xfrm>
              <a:custGeom>
                <a:avLst/>
                <a:gdLst>
                  <a:gd name="T0" fmla="*/ 68 w 136"/>
                  <a:gd name="T1" fmla="*/ 0 h 136"/>
                  <a:gd name="T2" fmla="*/ 0 w 136"/>
                  <a:gd name="T3" fmla="*/ 68 h 136"/>
                  <a:gd name="T4" fmla="*/ 68 w 136"/>
                  <a:gd name="T5" fmla="*/ 136 h 136"/>
                  <a:gd name="T6" fmla="*/ 136 w 136"/>
                  <a:gd name="T7" fmla="*/ 68 h 136"/>
                  <a:gd name="T8" fmla="*/ 68 w 136"/>
                  <a:gd name="T9" fmla="*/ 0 h 136"/>
                  <a:gd name="T10" fmla="*/ 68 w 136"/>
                  <a:gd name="T11" fmla="*/ 128 h 136"/>
                  <a:gd name="T12" fmla="*/ 7 w 136"/>
                  <a:gd name="T13" fmla="*/ 68 h 136"/>
                  <a:gd name="T14" fmla="*/ 68 w 136"/>
                  <a:gd name="T15" fmla="*/ 7 h 136"/>
                  <a:gd name="T16" fmla="*/ 129 w 136"/>
                  <a:gd name="T17" fmla="*/ 68 h 136"/>
                  <a:gd name="T18" fmla="*/ 68 w 136"/>
                  <a:gd name="T19" fmla="*/ 128 h 1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36" h="136">
                    <a:moveTo>
                      <a:pt x="68" y="0"/>
                    </a:moveTo>
                    <a:cubicBezTo>
                      <a:pt x="30" y="0"/>
                      <a:pt x="0" y="30"/>
                      <a:pt x="0" y="68"/>
                    </a:cubicBezTo>
                    <a:cubicBezTo>
                      <a:pt x="0" y="105"/>
                      <a:pt x="30" y="136"/>
                      <a:pt x="68" y="136"/>
                    </a:cubicBezTo>
                    <a:cubicBezTo>
                      <a:pt x="106" y="136"/>
                      <a:pt x="136" y="105"/>
                      <a:pt x="136" y="68"/>
                    </a:cubicBezTo>
                    <a:cubicBezTo>
                      <a:pt x="136" y="30"/>
                      <a:pt x="106" y="0"/>
                      <a:pt x="68" y="0"/>
                    </a:cubicBezTo>
                    <a:close/>
                    <a:moveTo>
                      <a:pt x="68" y="128"/>
                    </a:moveTo>
                    <a:cubicBezTo>
                      <a:pt x="35" y="128"/>
                      <a:pt x="7" y="101"/>
                      <a:pt x="7" y="68"/>
                    </a:cubicBezTo>
                    <a:cubicBezTo>
                      <a:pt x="7" y="34"/>
                      <a:pt x="35" y="7"/>
                      <a:pt x="68" y="7"/>
                    </a:cubicBezTo>
                    <a:cubicBezTo>
                      <a:pt x="101" y="7"/>
                      <a:pt x="129" y="34"/>
                      <a:pt x="129" y="68"/>
                    </a:cubicBezTo>
                    <a:cubicBezTo>
                      <a:pt x="129" y="101"/>
                      <a:pt x="101" y="128"/>
                      <a:pt x="68" y="128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</p:grpSp>
        <p:sp>
          <p:nvSpPr>
            <p:cNvPr id="10" name="Rounded Rectangle 9"/>
            <p:cNvSpPr/>
            <p:nvPr/>
          </p:nvSpPr>
          <p:spPr>
            <a:xfrm rot="18900000">
              <a:off x="1975367" y="2114581"/>
              <a:ext cx="61913" cy="162069"/>
            </a:xfrm>
            <a:prstGeom prst="roundRect">
              <a:avLst>
                <a:gd name="adj" fmla="val 50000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schemeClr val="tx1"/>
                </a:solidFill>
              </a:endParaRPr>
            </a:p>
          </p:txBody>
        </p:sp>
      </p:grpSp>
      <p:grpSp>
        <p:nvGrpSpPr>
          <p:cNvPr id="122" name="Group 121"/>
          <p:cNvGrpSpPr/>
          <p:nvPr/>
        </p:nvGrpSpPr>
        <p:grpSpPr>
          <a:xfrm>
            <a:off x="1632267" y="5115880"/>
            <a:ext cx="510858" cy="453010"/>
            <a:chOff x="5657850" y="182563"/>
            <a:chExt cx="995363" cy="882650"/>
          </a:xfrm>
        </p:grpSpPr>
        <p:sp>
          <p:nvSpPr>
            <p:cNvPr id="116" name="Freeform 20"/>
            <p:cNvSpPr>
              <a:spLocks/>
            </p:cNvSpPr>
            <p:nvPr/>
          </p:nvSpPr>
          <p:spPr bwMode="auto">
            <a:xfrm>
              <a:off x="5799138" y="296863"/>
              <a:ext cx="712788" cy="681038"/>
            </a:xfrm>
            <a:custGeom>
              <a:avLst/>
              <a:gdLst>
                <a:gd name="T0" fmla="*/ 91 w 182"/>
                <a:gd name="T1" fmla="*/ 173 h 173"/>
                <a:gd name="T2" fmla="*/ 169 w 182"/>
                <a:gd name="T3" fmla="*/ 97 h 173"/>
                <a:gd name="T4" fmla="*/ 175 w 182"/>
                <a:gd name="T5" fmla="*/ 86 h 173"/>
                <a:gd name="T6" fmla="*/ 182 w 182"/>
                <a:gd name="T7" fmla="*/ 60 h 173"/>
                <a:gd name="T8" fmla="*/ 182 w 182"/>
                <a:gd name="T9" fmla="*/ 50 h 173"/>
                <a:gd name="T10" fmla="*/ 141 w 182"/>
                <a:gd name="T11" fmla="*/ 1 h 173"/>
                <a:gd name="T12" fmla="*/ 133 w 182"/>
                <a:gd name="T13" fmla="*/ 0 h 173"/>
                <a:gd name="T14" fmla="*/ 91 w 182"/>
                <a:gd name="T15" fmla="*/ 23 h 173"/>
                <a:gd name="T16" fmla="*/ 49 w 182"/>
                <a:gd name="T17" fmla="*/ 0 h 173"/>
                <a:gd name="T18" fmla="*/ 41 w 182"/>
                <a:gd name="T19" fmla="*/ 1 h 173"/>
                <a:gd name="T20" fmla="*/ 0 w 182"/>
                <a:gd name="T21" fmla="*/ 50 h 173"/>
                <a:gd name="T22" fmla="*/ 0 w 182"/>
                <a:gd name="T23" fmla="*/ 60 h 173"/>
                <a:gd name="T24" fmla="*/ 7 w 182"/>
                <a:gd name="T25" fmla="*/ 86 h 173"/>
                <a:gd name="T26" fmla="*/ 12 w 182"/>
                <a:gd name="T27" fmla="*/ 97 h 173"/>
                <a:gd name="T28" fmla="*/ 91 w 182"/>
                <a:gd name="T29" fmla="*/ 17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2" h="173">
                  <a:moveTo>
                    <a:pt x="91" y="173"/>
                  </a:moveTo>
                  <a:cubicBezTo>
                    <a:pt x="132" y="144"/>
                    <a:pt x="156" y="119"/>
                    <a:pt x="169" y="97"/>
                  </a:cubicBezTo>
                  <a:cubicBezTo>
                    <a:pt x="175" y="86"/>
                    <a:pt x="175" y="86"/>
                    <a:pt x="175" y="86"/>
                  </a:cubicBezTo>
                  <a:cubicBezTo>
                    <a:pt x="179" y="77"/>
                    <a:pt x="181" y="68"/>
                    <a:pt x="182" y="60"/>
                  </a:cubicBezTo>
                  <a:cubicBezTo>
                    <a:pt x="182" y="50"/>
                    <a:pt x="182" y="50"/>
                    <a:pt x="182" y="50"/>
                  </a:cubicBezTo>
                  <a:cubicBezTo>
                    <a:pt x="179" y="19"/>
                    <a:pt x="159" y="2"/>
                    <a:pt x="141" y="1"/>
                  </a:cubicBezTo>
                  <a:cubicBezTo>
                    <a:pt x="138" y="0"/>
                    <a:pt x="135" y="0"/>
                    <a:pt x="133" y="0"/>
                  </a:cubicBezTo>
                  <a:cubicBezTo>
                    <a:pt x="112" y="0"/>
                    <a:pt x="102" y="9"/>
                    <a:pt x="91" y="23"/>
                  </a:cubicBezTo>
                  <a:cubicBezTo>
                    <a:pt x="80" y="9"/>
                    <a:pt x="70" y="0"/>
                    <a:pt x="49" y="0"/>
                  </a:cubicBezTo>
                  <a:cubicBezTo>
                    <a:pt x="47" y="0"/>
                    <a:pt x="44" y="0"/>
                    <a:pt x="41" y="1"/>
                  </a:cubicBezTo>
                  <a:cubicBezTo>
                    <a:pt x="23" y="2"/>
                    <a:pt x="3" y="19"/>
                    <a:pt x="0" y="50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1" y="68"/>
                    <a:pt x="3" y="77"/>
                    <a:pt x="7" y="86"/>
                  </a:cubicBezTo>
                  <a:cubicBezTo>
                    <a:pt x="12" y="97"/>
                    <a:pt x="12" y="97"/>
                    <a:pt x="12" y="97"/>
                  </a:cubicBezTo>
                  <a:cubicBezTo>
                    <a:pt x="25" y="119"/>
                    <a:pt x="50" y="144"/>
                    <a:pt x="91" y="173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7" name="Freeform 21"/>
            <p:cNvSpPr>
              <a:spLocks/>
            </p:cNvSpPr>
            <p:nvPr/>
          </p:nvSpPr>
          <p:spPr bwMode="auto">
            <a:xfrm>
              <a:off x="5657850" y="482600"/>
              <a:ext cx="995363" cy="314325"/>
            </a:xfrm>
            <a:custGeom>
              <a:avLst/>
              <a:gdLst>
                <a:gd name="T0" fmla="*/ 627 w 627"/>
                <a:gd name="T1" fmla="*/ 124 h 198"/>
                <a:gd name="T2" fmla="*/ 437 w 627"/>
                <a:gd name="T3" fmla="*/ 124 h 198"/>
                <a:gd name="T4" fmla="*/ 390 w 627"/>
                <a:gd name="T5" fmla="*/ 0 h 198"/>
                <a:gd name="T6" fmla="*/ 313 w 627"/>
                <a:gd name="T7" fmla="*/ 198 h 198"/>
                <a:gd name="T8" fmla="*/ 234 w 627"/>
                <a:gd name="T9" fmla="*/ 0 h 198"/>
                <a:gd name="T10" fmla="*/ 190 w 627"/>
                <a:gd name="T11" fmla="*/ 124 h 198"/>
                <a:gd name="T12" fmla="*/ 0 w 627"/>
                <a:gd name="T13" fmla="*/ 124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27" h="198">
                  <a:moveTo>
                    <a:pt x="627" y="124"/>
                  </a:moveTo>
                  <a:lnTo>
                    <a:pt x="437" y="124"/>
                  </a:lnTo>
                  <a:lnTo>
                    <a:pt x="390" y="0"/>
                  </a:lnTo>
                  <a:lnTo>
                    <a:pt x="313" y="198"/>
                  </a:lnTo>
                  <a:lnTo>
                    <a:pt x="234" y="0"/>
                  </a:lnTo>
                  <a:lnTo>
                    <a:pt x="190" y="124"/>
                  </a:lnTo>
                  <a:lnTo>
                    <a:pt x="0" y="124"/>
                  </a:lnTo>
                </a:path>
              </a:pathLst>
            </a:custGeom>
            <a:noFill/>
            <a:ln w="14288" cap="flat">
              <a:solidFill>
                <a:schemeClr val="accent1">
                  <a:lumMod val="40000"/>
                  <a:lumOff val="6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8" name="Freeform 22"/>
            <p:cNvSpPr>
              <a:spLocks/>
            </p:cNvSpPr>
            <p:nvPr/>
          </p:nvSpPr>
          <p:spPr bwMode="auto">
            <a:xfrm>
              <a:off x="6410325" y="182563"/>
              <a:ext cx="184150" cy="180975"/>
            </a:xfrm>
            <a:custGeom>
              <a:avLst/>
              <a:gdLst>
                <a:gd name="T0" fmla="*/ 116 w 116"/>
                <a:gd name="T1" fmla="*/ 114 h 114"/>
                <a:gd name="T2" fmla="*/ 116 w 116"/>
                <a:gd name="T3" fmla="*/ 0 h 114"/>
                <a:gd name="T4" fmla="*/ 0 w 116"/>
                <a:gd name="T5" fmla="*/ 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14">
                  <a:moveTo>
                    <a:pt x="116" y="114"/>
                  </a:moveTo>
                  <a:lnTo>
                    <a:pt x="116" y="0"/>
                  </a:lnTo>
                  <a:lnTo>
                    <a:pt x="0" y="0"/>
                  </a:lnTo>
                </a:path>
              </a:pathLst>
            </a:custGeom>
            <a:noFill/>
            <a:ln w="14288" cap="flat">
              <a:solidFill>
                <a:schemeClr val="bg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9" name="Freeform 23"/>
            <p:cNvSpPr>
              <a:spLocks/>
            </p:cNvSpPr>
            <p:nvPr/>
          </p:nvSpPr>
          <p:spPr bwMode="auto">
            <a:xfrm>
              <a:off x="5716588" y="182563"/>
              <a:ext cx="180975" cy="180975"/>
            </a:xfrm>
            <a:custGeom>
              <a:avLst/>
              <a:gdLst>
                <a:gd name="T0" fmla="*/ 114 w 114"/>
                <a:gd name="T1" fmla="*/ 0 h 114"/>
                <a:gd name="T2" fmla="*/ 0 w 114"/>
                <a:gd name="T3" fmla="*/ 0 h 114"/>
                <a:gd name="T4" fmla="*/ 0 w 114"/>
                <a:gd name="T5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4" h="114">
                  <a:moveTo>
                    <a:pt x="114" y="0"/>
                  </a:moveTo>
                  <a:lnTo>
                    <a:pt x="0" y="0"/>
                  </a:lnTo>
                  <a:lnTo>
                    <a:pt x="0" y="114"/>
                  </a:lnTo>
                </a:path>
              </a:pathLst>
            </a:custGeom>
            <a:noFill/>
            <a:ln w="14288" cap="flat">
              <a:solidFill>
                <a:schemeClr val="bg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0" name="Freeform 24"/>
            <p:cNvSpPr>
              <a:spLocks/>
            </p:cNvSpPr>
            <p:nvPr/>
          </p:nvSpPr>
          <p:spPr bwMode="auto">
            <a:xfrm>
              <a:off x="5716588" y="879475"/>
              <a:ext cx="180975" cy="185738"/>
            </a:xfrm>
            <a:custGeom>
              <a:avLst/>
              <a:gdLst>
                <a:gd name="T0" fmla="*/ 0 w 114"/>
                <a:gd name="T1" fmla="*/ 0 h 117"/>
                <a:gd name="T2" fmla="*/ 0 w 114"/>
                <a:gd name="T3" fmla="*/ 117 h 117"/>
                <a:gd name="T4" fmla="*/ 114 w 114"/>
                <a:gd name="T5" fmla="*/ 11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4" h="117">
                  <a:moveTo>
                    <a:pt x="0" y="0"/>
                  </a:moveTo>
                  <a:lnTo>
                    <a:pt x="0" y="117"/>
                  </a:lnTo>
                  <a:lnTo>
                    <a:pt x="114" y="117"/>
                  </a:lnTo>
                </a:path>
              </a:pathLst>
            </a:custGeom>
            <a:noFill/>
            <a:ln w="14288" cap="flat">
              <a:solidFill>
                <a:schemeClr val="bg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1" name="Freeform 25"/>
            <p:cNvSpPr>
              <a:spLocks/>
            </p:cNvSpPr>
            <p:nvPr/>
          </p:nvSpPr>
          <p:spPr bwMode="auto">
            <a:xfrm>
              <a:off x="6410325" y="879475"/>
              <a:ext cx="184150" cy="185738"/>
            </a:xfrm>
            <a:custGeom>
              <a:avLst/>
              <a:gdLst>
                <a:gd name="T0" fmla="*/ 0 w 116"/>
                <a:gd name="T1" fmla="*/ 117 h 117"/>
                <a:gd name="T2" fmla="*/ 116 w 116"/>
                <a:gd name="T3" fmla="*/ 117 h 117"/>
                <a:gd name="T4" fmla="*/ 116 w 116"/>
                <a:gd name="T5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17">
                  <a:moveTo>
                    <a:pt x="0" y="117"/>
                  </a:moveTo>
                  <a:lnTo>
                    <a:pt x="116" y="117"/>
                  </a:lnTo>
                  <a:lnTo>
                    <a:pt x="116" y="0"/>
                  </a:lnTo>
                </a:path>
              </a:pathLst>
            </a:custGeom>
            <a:noFill/>
            <a:ln w="14288" cap="flat">
              <a:solidFill>
                <a:schemeClr val="bg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133" name="Group 132"/>
          <p:cNvGrpSpPr/>
          <p:nvPr/>
        </p:nvGrpSpPr>
        <p:grpSpPr>
          <a:xfrm>
            <a:off x="1593582" y="3981450"/>
            <a:ext cx="588228" cy="528634"/>
            <a:chOff x="1593582" y="3981450"/>
            <a:chExt cx="588228" cy="528634"/>
          </a:xfrm>
        </p:grpSpPr>
        <p:grpSp>
          <p:nvGrpSpPr>
            <p:cNvPr id="131" name="Group 130"/>
            <p:cNvGrpSpPr/>
            <p:nvPr/>
          </p:nvGrpSpPr>
          <p:grpSpPr>
            <a:xfrm>
              <a:off x="1593582" y="3981450"/>
              <a:ext cx="588228" cy="528634"/>
              <a:chOff x="5281613" y="142875"/>
              <a:chExt cx="1331913" cy="1196976"/>
            </a:xfrm>
          </p:grpSpPr>
          <p:sp>
            <p:nvSpPr>
              <p:cNvPr id="126" name="Oval 29"/>
              <p:cNvSpPr>
                <a:spLocks noChangeArrowheads="1"/>
              </p:cNvSpPr>
              <p:nvPr/>
            </p:nvSpPr>
            <p:spPr bwMode="auto">
              <a:xfrm>
                <a:off x="5468938" y="307975"/>
                <a:ext cx="914400" cy="917575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7" name="Oval 30"/>
              <p:cNvSpPr>
                <a:spLocks noChangeArrowheads="1"/>
              </p:cNvSpPr>
              <p:nvPr/>
            </p:nvSpPr>
            <p:spPr bwMode="auto">
              <a:xfrm>
                <a:off x="5281613" y="193675"/>
                <a:ext cx="265113" cy="266700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8" name="Oval 31"/>
              <p:cNvSpPr>
                <a:spLocks noChangeArrowheads="1"/>
              </p:cNvSpPr>
              <p:nvPr/>
            </p:nvSpPr>
            <p:spPr bwMode="auto">
              <a:xfrm>
                <a:off x="6345238" y="1028700"/>
                <a:ext cx="268288" cy="266700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9" name="Oval 32"/>
              <p:cNvSpPr>
                <a:spLocks noChangeArrowheads="1"/>
              </p:cNvSpPr>
              <p:nvPr/>
            </p:nvSpPr>
            <p:spPr bwMode="auto">
              <a:xfrm>
                <a:off x="5610226" y="142875"/>
                <a:ext cx="104775" cy="101600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0" name="Oval 33"/>
              <p:cNvSpPr>
                <a:spLocks noChangeArrowheads="1"/>
              </p:cNvSpPr>
              <p:nvPr/>
            </p:nvSpPr>
            <p:spPr bwMode="auto">
              <a:xfrm>
                <a:off x="6176963" y="1236663"/>
                <a:ext cx="104775" cy="103188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</p:grpSp>
        <p:sp>
          <p:nvSpPr>
            <p:cNvPr id="132" name="TextBox 131"/>
            <p:cNvSpPr txBox="1"/>
            <p:nvPr/>
          </p:nvSpPr>
          <p:spPr>
            <a:xfrm>
              <a:off x="1619692" y="4054265"/>
              <a:ext cx="504383" cy="3693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dirty="0" smtClean="0">
                  <a:solidFill>
                    <a:schemeClr val="accent2">
                      <a:lumMod val="75000"/>
                    </a:schemeClr>
                  </a:solidFill>
                  <a:latin typeface="Arial Black" panose="020B0A04020102020204" pitchFamily="34" charset="0"/>
                </a:rPr>
                <a:t>O</a:t>
              </a:r>
              <a:r>
                <a:rPr lang="en-GB" baseline="-25000" dirty="0" smtClean="0">
                  <a:solidFill>
                    <a:schemeClr val="accent2">
                      <a:lumMod val="75000"/>
                    </a:schemeClr>
                  </a:solidFill>
                  <a:latin typeface="Arial Black" panose="020B0A04020102020204" pitchFamily="34" charset="0"/>
                </a:rPr>
                <a:t>2</a:t>
              </a:r>
              <a:endParaRPr lang="en-GB" baseline="-25000" dirty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endParaRPr>
            </a:p>
          </p:txBody>
        </p:sp>
      </p:grpSp>
      <p:grpSp>
        <p:nvGrpSpPr>
          <p:cNvPr id="113" name="Group 112"/>
          <p:cNvGrpSpPr/>
          <p:nvPr/>
        </p:nvGrpSpPr>
        <p:grpSpPr>
          <a:xfrm>
            <a:off x="1659616" y="2817803"/>
            <a:ext cx="453363" cy="712775"/>
            <a:chOff x="7570788" y="360363"/>
            <a:chExt cx="593725" cy="933451"/>
          </a:xfrm>
        </p:grpSpPr>
        <p:sp>
          <p:nvSpPr>
            <p:cNvPr id="8" name="Freeform 5"/>
            <p:cNvSpPr>
              <a:spLocks/>
            </p:cNvSpPr>
            <p:nvPr/>
          </p:nvSpPr>
          <p:spPr bwMode="auto">
            <a:xfrm>
              <a:off x="7772401" y="360363"/>
              <a:ext cx="198438" cy="196850"/>
            </a:xfrm>
            <a:custGeom>
              <a:avLst/>
              <a:gdLst>
                <a:gd name="T0" fmla="*/ 0 w 50"/>
                <a:gd name="T1" fmla="*/ 25 h 50"/>
                <a:gd name="T2" fmla="*/ 25 w 50"/>
                <a:gd name="T3" fmla="*/ 0 h 50"/>
                <a:gd name="T4" fmla="*/ 50 w 50"/>
                <a:gd name="T5" fmla="*/ 25 h 50"/>
                <a:gd name="T6" fmla="*/ 25 w 50"/>
                <a:gd name="T7" fmla="*/ 50 h 50"/>
                <a:gd name="T8" fmla="*/ 0 w 50"/>
                <a:gd name="T9" fmla="*/ 25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50">
                  <a:moveTo>
                    <a:pt x="0" y="25"/>
                  </a:moveTo>
                  <a:cubicBezTo>
                    <a:pt x="0" y="11"/>
                    <a:pt x="11" y="0"/>
                    <a:pt x="25" y="0"/>
                  </a:cubicBezTo>
                  <a:cubicBezTo>
                    <a:pt x="38" y="0"/>
                    <a:pt x="50" y="11"/>
                    <a:pt x="50" y="25"/>
                  </a:cubicBezTo>
                  <a:cubicBezTo>
                    <a:pt x="50" y="38"/>
                    <a:pt x="38" y="50"/>
                    <a:pt x="25" y="50"/>
                  </a:cubicBezTo>
                  <a:cubicBezTo>
                    <a:pt x="11" y="50"/>
                    <a:pt x="0" y="39"/>
                    <a:pt x="0" y="2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" name="Oval 6"/>
            <p:cNvSpPr>
              <a:spLocks noChangeArrowheads="1"/>
            </p:cNvSpPr>
            <p:nvPr/>
          </p:nvSpPr>
          <p:spPr bwMode="auto">
            <a:xfrm>
              <a:off x="7570788" y="703263"/>
              <a:ext cx="79375" cy="7778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" name="Oval 7"/>
            <p:cNvSpPr>
              <a:spLocks noChangeArrowheads="1"/>
            </p:cNvSpPr>
            <p:nvPr/>
          </p:nvSpPr>
          <p:spPr bwMode="auto">
            <a:xfrm>
              <a:off x="8085138" y="703263"/>
              <a:ext cx="79375" cy="7778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6" name="Freeform 8"/>
            <p:cNvSpPr>
              <a:spLocks/>
            </p:cNvSpPr>
            <p:nvPr/>
          </p:nvSpPr>
          <p:spPr bwMode="auto">
            <a:xfrm>
              <a:off x="7626351" y="620713"/>
              <a:ext cx="490538" cy="244475"/>
            </a:xfrm>
            <a:custGeom>
              <a:avLst/>
              <a:gdLst>
                <a:gd name="T0" fmla="*/ 124 w 124"/>
                <a:gd name="T1" fmla="*/ 17 h 62"/>
                <a:gd name="T2" fmla="*/ 124 w 124"/>
                <a:gd name="T3" fmla="*/ 0 h 62"/>
                <a:gd name="T4" fmla="*/ 0 w 124"/>
                <a:gd name="T5" fmla="*/ 0 h 62"/>
                <a:gd name="T6" fmla="*/ 0 w 124"/>
                <a:gd name="T7" fmla="*/ 18 h 62"/>
                <a:gd name="T8" fmla="*/ 10 w 124"/>
                <a:gd name="T9" fmla="*/ 31 h 62"/>
                <a:gd name="T10" fmla="*/ 0 w 124"/>
                <a:gd name="T11" fmla="*/ 44 h 62"/>
                <a:gd name="T12" fmla="*/ 0 w 124"/>
                <a:gd name="T13" fmla="*/ 62 h 62"/>
                <a:gd name="T14" fmla="*/ 124 w 124"/>
                <a:gd name="T15" fmla="*/ 62 h 62"/>
                <a:gd name="T16" fmla="*/ 124 w 124"/>
                <a:gd name="T17" fmla="*/ 45 h 62"/>
                <a:gd name="T18" fmla="*/ 112 w 124"/>
                <a:gd name="T19" fmla="*/ 31 h 62"/>
                <a:gd name="T20" fmla="*/ 124 w 124"/>
                <a:gd name="T21" fmla="*/ 17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4" h="62">
                  <a:moveTo>
                    <a:pt x="124" y="17"/>
                  </a:moveTo>
                  <a:cubicBezTo>
                    <a:pt x="124" y="0"/>
                    <a:pt x="124" y="0"/>
                    <a:pt x="124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6" y="19"/>
                    <a:pt x="10" y="25"/>
                    <a:pt x="10" y="31"/>
                  </a:cubicBezTo>
                  <a:cubicBezTo>
                    <a:pt x="10" y="37"/>
                    <a:pt x="6" y="43"/>
                    <a:pt x="0" y="44"/>
                  </a:cubicBezTo>
                  <a:cubicBezTo>
                    <a:pt x="0" y="62"/>
                    <a:pt x="0" y="62"/>
                    <a:pt x="0" y="62"/>
                  </a:cubicBezTo>
                  <a:cubicBezTo>
                    <a:pt x="124" y="62"/>
                    <a:pt x="124" y="62"/>
                    <a:pt x="124" y="62"/>
                  </a:cubicBezTo>
                  <a:cubicBezTo>
                    <a:pt x="124" y="45"/>
                    <a:pt x="124" y="45"/>
                    <a:pt x="124" y="45"/>
                  </a:cubicBezTo>
                  <a:cubicBezTo>
                    <a:pt x="117" y="44"/>
                    <a:pt x="112" y="38"/>
                    <a:pt x="112" y="31"/>
                  </a:cubicBezTo>
                  <a:cubicBezTo>
                    <a:pt x="112" y="24"/>
                    <a:pt x="117" y="18"/>
                    <a:pt x="124" y="1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7" name="Freeform 9"/>
            <p:cNvSpPr>
              <a:spLocks/>
            </p:cNvSpPr>
            <p:nvPr/>
          </p:nvSpPr>
          <p:spPr bwMode="auto">
            <a:xfrm>
              <a:off x="7626351" y="620713"/>
              <a:ext cx="490538" cy="244475"/>
            </a:xfrm>
            <a:custGeom>
              <a:avLst/>
              <a:gdLst>
                <a:gd name="T0" fmla="*/ 124 w 124"/>
                <a:gd name="T1" fmla="*/ 17 h 62"/>
                <a:gd name="T2" fmla="*/ 124 w 124"/>
                <a:gd name="T3" fmla="*/ 0 h 62"/>
                <a:gd name="T4" fmla="*/ 0 w 124"/>
                <a:gd name="T5" fmla="*/ 0 h 62"/>
                <a:gd name="T6" fmla="*/ 0 w 124"/>
                <a:gd name="T7" fmla="*/ 18 h 62"/>
                <a:gd name="T8" fmla="*/ 10 w 124"/>
                <a:gd name="T9" fmla="*/ 31 h 62"/>
                <a:gd name="T10" fmla="*/ 0 w 124"/>
                <a:gd name="T11" fmla="*/ 44 h 62"/>
                <a:gd name="T12" fmla="*/ 0 w 124"/>
                <a:gd name="T13" fmla="*/ 62 h 62"/>
                <a:gd name="T14" fmla="*/ 124 w 124"/>
                <a:gd name="T15" fmla="*/ 62 h 62"/>
                <a:gd name="T16" fmla="*/ 124 w 124"/>
                <a:gd name="T17" fmla="*/ 45 h 62"/>
                <a:gd name="T18" fmla="*/ 112 w 124"/>
                <a:gd name="T19" fmla="*/ 31 h 62"/>
                <a:gd name="T20" fmla="*/ 124 w 124"/>
                <a:gd name="T21" fmla="*/ 17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4" h="62">
                  <a:moveTo>
                    <a:pt x="124" y="17"/>
                  </a:moveTo>
                  <a:cubicBezTo>
                    <a:pt x="124" y="0"/>
                    <a:pt x="124" y="0"/>
                    <a:pt x="124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6" y="19"/>
                    <a:pt x="10" y="25"/>
                    <a:pt x="10" y="31"/>
                  </a:cubicBezTo>
                  <a:cubicBezTo>
                    <a:pt x="10" y="37"/>
                    <a:pt x="6" y="43"/>
                    <a:pt x="0" y="44"/>
                  </a:cubicBezTo>
                  <a:cubicBezTo>
                    <a:pt x="0" y="62"/>
                    <a:pt x="0" y="62"/>
                    <a:pt x="0" y="62"/>
                  </a:cubicBezTo>
                  <a:cubicBezTo>
                    <a:pt x="124" y="62"/>
                    <a:pt x="124" y="62"/>
                    <a:pt x="124" y="62"/>
                  </a:cubicBezTo>
                  <a:cubicBezTo>
                    <a:pt x="124" y="45"/>
                    <a:pt x="124" y="45"/>
                    <a:pt x="124" y="45"/>
                  </a:cubicBezTo>
                  <a:cubicBezTo>
                    <a:pt x="117" y="44"/>
                    <a:pt x="112" y="38"/>
                    <a:pt x="112" y="31"/>
                  </a:cubicBezTo>
                  <a:cubicBezTo>
                    <a:pt x="112" y="24"/>
                    <a:pt x="117" y="18"/>
                    <a:pt x="124" y="17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0" tIns="45720" rIns="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700" b="1" dirty="0" smtClean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X-RAY</a:t>
              </a:r>
              <a:endParaRPr lang="en-GB" sz="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11" name="Freeform 10"/>
            <p:cNvSpPr>
              <a:spLocks/>
            </p:cNvSpPr>
            <p:nvPr/>
          </p:nvSpPr>
          <p:spPr bwMode="auto">
            <a:xfrm>
              <a:off x="7685088" y="538163"/>
              <a:ext cx="373063" cy="66675"/>
            </a:xfrm>
            <a:custGeom>
              <a:avLst/>
              <a:gdLst>
                <a:gd name="T0" fmla="*/ 94 w 94"/>
                <a:gd name="T1" fmla="*/ 17 h 17"/>
                <a:gd name="T2" fmla="*/ 88 w 94"/>
                <a:gd name="T3" fmla="*/ 10 h 17"/>
                <a:gd name="T4" fmla="*/ 82 w 94"/>
                <a:gd name="T5" fmla="*/ 3 h 17"/>
                <a:gd name="T6" fmla="*/ 75 w 94"/>
                <a:gd name="T7" fmla="*/ 0 h 17"/>
                <a:gd name="T8" fmla="*/ 68 w 94"/>
                <a:gd name="T9" fmla="*/ 3 h 17"/>
                <a:gd name="T10" fmla="*/ 47 w 94"/>
                <a:gd name="T11" fmla="*/ 11 h 17"/>
                <a:gd name="T12" fmla="*/ 26 w 94"/>
                <a:gd name="T13" fmla="*/ 3 h 17"/>
                <a:gd name="T14" fmla="*/ 19 w 94"/>
                <a:gd name="T15" fmla="*/ 0 h 17"/>
                <a:gd name="T16" fmla="*/ 11 w 94"/>
                <a:gd name="T17" fmla="*/ 3 h 17"/>
                <a:gd name="T18" fmla="*/ 0 w 94"/>
                <a:gd name="T19" fmla="*/ 17 h 17"/>
                <a:gd name="T20" fmla="*/ 94 w 94"/>
                <a:gd name="T21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4" h="17">
                  <a:moveTo>
                    <a:pt x="94" y="17"/>
                  </a:moveTo>
                  <a:cubicBezTo>
                    <a:pt x="92" y="15"/>
                    <a:pt x="90" y="12"/>
                    <a:pt x="88" y="10"/>
                  </a:cubicBezTo>
                  <a:cubicBezTo>
                    <a:pt x="82" y="3"/>
                    <a:pt x="82" y="3"/>
                    <a:pt x="82" y="3"/>
                  </a:cubicBezTo>
                  <a:cubicBezTo>
                    <a:pt x="81" y="1"/>
                    <a:pt x="78" y="0"/>
                    <a:pt x="75" y="0"/>
                  </a:cubicBezTo>
                  <a:cubicBezTo>
                    <a:pt x="72" y="0"/>
                    <a:pt x="70" y="1"/>
                    <a:pt x="68" y="3"/>
                  </a:cubicBezTo>
                  <a:cubicBezTo>
                    <a:pt x="62" y="8"/>
                    <a:pt x="54" y="11"/>
                    <a:pt x="47" y="11"/>
                  </a:cubicBezTo>
                  <a:cubicBezTo>
                    <a:pt x="39" y="11"/>
                    <a:pt x="31" y="8"/>
                    <a:pt x="26" y="3"/>
                  </a:cubicBezTo>
                  <a:cubicBezTo>
                    <a:pt x="24" y="1"/>
                    <a:pt x="21" y="0"/>
                    <a:pt x="19" y="0"/>
                  </a:cubicBezTo>
                  <a:cubicBezTo>
                    <a:pt x="16" y="0"/>
                    <a:pt x="13" y="1"/>
                    <a:pt x="11" y="3"/>
                  </a:cubicBezTo>
                  <a:cubicBezTo>
                    <a:pt x="7" y="8"/>
                    <a:pt x="4" y="13"/>
                    <a:pt x="0" y="17"/>
                  </a:cubicBezTo>
                  <a:lnTo>
                    <a:pt x="94" y="17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2" name="Freeform 11"/>
            <p:cNvSpPr>
              <a:spLocks/>
            </p:cNvSpPr>
            <p:nvPr/>
          </p:nvSpPr>
          <p:spPr bwMode="auto">
            <a:xfrm>
              <a:off x="7740651" y="879476"/>
              <a:ext cx="257175" cy="414338"/>
            </a:xfrm>
            <a:custGeom>
              <a:avLst/>
              <a:gdLst>
                <a:gd name="T0" fmla="*/ 65 w 65"/>
                <a:gd name="T1" fmla="*/ 22 h 105"/>
                <a:gd name="T2" fmla="*/ 65 w 65"/>
                <a:gd name="T3" fmla="*/ 0 h 105"/>
                <a:gd name="T4" fmla="*/ 0 w 65"/>
                <a:gd name="T5" fmla="*/ 0 h 105"/>
                <a:gd name="T6" fmla="*/ 0 w 65"/>
                <a:gd name="T7" fmla="*/ 8 h 105"/>
                <a:gd name="T8" fmla="*/ 0 w 65"/>
                <a:gd name="T9" fmla="*/ 92 h 105"/>
                <a:gd name="T10" fmla="*/ 6 w 65"/>
                <a:gd name="T11" fmla="*/ 102 h 105"/>
                <a:gd name="T12" fmla="*/ 20 w 65"/>
                <a:gd name="T13" fmla="*/ 103 h 105"/>
                <a:gd name="T14" fmla="*/ 27 w 65"/>
                <a:gd name="T15" fmla="*/ 91 h 105"/>
                <a:gd name="T16" fmla="*/ 27 w 65"/>
                <a:gd name="T17" fmla="*/ 14 h 105"/>
                <a:gd name="T18" fmla="*/ 38 w 65"/>
                <a:gd name="T19" fmla="*/ 14 h 105"/>
                <a:gd name="T20" fmla="*/ 38 w 65"/>
                <a:gd name="T21" fmla="*/ 90 h 105"/>
                <a:gd name="T22" fmla="*/ 52 w 65"/>
                <a:gd name="T23" fmla="*/ 105 h 105"/>
                <a:gd name="T24" fmla="*/ 52 w 65"/>
                <a:gd name="T25" fmla="*/ 105 h 105"/>
                <a:gd name="T26" fmla="*/ 61 w 65"/>
                <a:gd name="T27" fmla="*/ 101 h 105"/>
                <a:gd name="T28" fmla="*/ 65 w 65"/>
                <a:gd name="T29" fmla="*/ 90 h 105"/>
                <a:gd name="T30" fmla="*/ 65 w 65"/>
                <a:gd name="T31" fmla="*/ 22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5" h="105">
                  <a:moveTo>
                    <a:pt x="65" y="22"/>
                  </a:moveTo>
                  <a:cubicBezTo>
                    <a:pt x="65" y="15"/>
                    <a:pt x="65" y="7"/>
                    <a:pt x="6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36"/>
                    <a:pt x="0" y="64"/>
                    <a:pt x="0" y="92"/>
                  </a:cubicBezTo>
                  <a:cubicBezTo>
                    <a:pt x="0" y="96"/>
                    <a:pt x="2" y="100"/>
                    <a:pt x="6" y="102"/>
                  </a:cubicBezTo>
                  <a:cubicBezTo>
                    <a:pt x="10" y="105"/>
                    <a:pt x="15" y="105"/>
                    <a:pt x="20" y="103"/>
                  </a:cubicBezTo>
                  <a:cubicBezTo>
                    <a:pt x="24" y="101"/>
                    <a:pt x="27" y="96"/>
                    <a:pt x="27" y="91"/>
                  </a:cubicBezTo>
                  <a:cubicBezTo>
                    <a:pt x="27" y="14"/>
                    <a:pt x="27" y="14"/>
                    <a:pt x="27" y="14"/>
                  </a:cubicBezTo>
                  <a:cubicBezTo>
                    <a:pt x="38" y="14"/>
                    <a:pt x="38" y="14"/>
                    <a:pt x="38" y="14"/>
                  </a:cubicBezTo>
                  <a:cubicBezTo>
                    <a:pt x="38" y="90"/>
                    <a:pt x="38" y="90"/>
                    <a:pt x="38" y="90"/>
                  </a:cubicBezTo>
                  <a:cubicBezTo>
                    <a:pt x="38" y="99"/>
                    <a:pt x="44" y="104"/>
                    <a:pt x="52" y="105"/>
                  </a:cubicBezTo>
                  <a:cubicBezTo>
                    <a:pt x="52" y="105"/>
                    <a:pt x="52" y="105"/>
                    <a:pt x="52" y="105"/>
                  </a:cubicBezTo>
                  <a:cubicBezTo>
                    <a:pt x="55" y="105"/>
                    <a:pt x="59" y="103"/>
                    <a:pt x="61" y="101"/>
                  </a:cubicBezTo>
                  <a:cubicBezTo>
                    <a:pt x="64" y="98"/>
                    <a:pt x="65" y="94"/>
                    <a:pt x="65" y="90"/>
                  </a:cubicBezTo>
                  <a:cubicBezTo>
                    <a:pt x="65" y="67"/>
                    <a:pt x="65" y="44"/>
                    <a:pt x="65" y="22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443169"/>
            <a:ext cx="12192000" cy="1405362"/>
          </a:xfrm>
          <a:prstGeom prst="rect">
            <a:avLst/>
          </a:prstGeom>
          <a:solidFill>
            <a:schemeClr val="accent2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Freeform 3"/>
          <p:cNvSpPr/>
          <p:nvPr/>
        </p:nvSpPr>
        <p:spPr>
          <a:xfrm>
            <a:off x="5750833" y="0"/>
            <a:ext cx="8273142" cy="6894286"/>
          </a:xfrm>
          <a:custGeom>
            <a:avLst/>
            <a:gdLst>
              <a:gd name="connsiteX0" fmla="*/ 3730171 w 11858171"/>
              <a:gd name="connsiteY0" fmla="*/ 7053942 h 7068457"/>
              <a:gd name="connsiteX1" fmla="*/ 11858171 w 11858171"/>
              <a:gd name="connsiteY1" fmla="*/ 7053942 h 7068457"/>
              <a:gd name="connsiteX2" fmla="*/ 11858171 w 11858171"/>
              <a:gd name="connsiteY2" fmla="*/ 0 h 7068457"/>
              <a:gd name="connsiteX3" fmla="*/ 7024914 w 11858171"/>
              <a:gd name="connsiteY3" fmla="*/ 0 h 7068457"/>
              <a:gd name="connsiteX4" fmla="*/ 0 w 11858171"/>
              <a:gd name="connsiteY4" fmla="*/ 7024914 h 7068457"/>
              <a:gd name="connsiteX5" fmla="*/ 2801257 w 11858171"/>
              <a:gd name="connsiteY5" fmla="*/ 7068457 h 7068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858171" h="7068457">
                <a:moveTo>
                  <a:pt x="3730171" y="7053942"/>
                </a:moveTo>
                <a:lnTo>
                  <a:pt x="11858171" y="7053942"/>
                </a:lnTo>
                <a:lnTo>
                  <a:pt x="11858171" y="0"/>
                </a:lnTo>
                <a:lnTo>
                  <a:pt x="7024914" y="0"/>
                </a:lnTo>
                <a:lnTo>
                  <a:pt x="0" y="7024914"/>
                </a:lnTo>
                <a:lnTo>
                  <a:pt x="2801257" y="7068457"/>
                </a:lnTo>
              </a:path>
            </a:pathLst>
          </a:custGeom>
          <a:gradFill>
            <a:gsLst>
              <a:gs pos="0">
                <a:schemeClr val="accent2">
                  <a:alpha val="60000"/>
                </a:schemeClr>
              </a:gs>
              <a:gs pos="100000">
                <a:schemeClr val="accent1"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0" y="6210300"/>
            <a:ext cx="12192000" cy="64770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76200" dist="38100" dir="16200000" rotWithShape="0">
              <a:schemeClr val="tx2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mtClean="0"/>
              <a:t>Pharmacological treatments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7925" y="1673826"/>
            <a:ext cx="5601503" cy="4305334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GB" sz="1800" dirty="0" smtClean="0">
                <a:solidFill>
                  <a:schemeClr val="accent2">
                    <a:lumMod val="75000"/>
                  </a:schemeClr>
                </a:solidFill>
              </a:rPr>
              <a:t>Currently there is no direct treatment  shown to alter the course of the disease, but there are treatments  available with the potential to help</a:t>
            </a:r>
          </a:p>
          <a:p>
            <a:pPr marL="174625" lvl="1" indent="-174625">
              <a:lnSpc>
                <a:spcPct val="100000"/>
              </a:lnSpc>
              <a:spcAft>
                <a:spcPts val="600"/>
              </a:spcAft>
            </a:pPr>
            <a:r>
              <a:rPr lang="en-GB" b="1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Low dose steroids </a:t>
            </a:r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and/or </a:t>
            </a:r>
            <a:r>
              <a:rPr lang="en-GB" b="1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immunosuppressive agents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GB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may be prescribed  if immune overactivity is thought</a:t>
            </a:r>
            <a:b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to play a role</a:t>
            </a:r>
          </a:p>
          <a:p>
            <a:pPr marL="174625" lvl="1" indent="-174625">
              <a:lnSpc>
                <a:spcPct val="100000"/>
              </a:lnSpc>
              <a:spcAft>
                <a:spcPts val="600"/>
              </a:spcAft>
            </a:pPr>
            <a:r>
              <a:rPr lang="en-GB" b="1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Antibiotics</a:t>
            </a:r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 may be prescribed as a prophylactic</a:t>
            </a:r>
            <a:b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to prevent lung infections, which seem to</a:t>
            </a:r>
            <a:b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be a frequent feature</a:t>
            </a:r>
          </a:p>
          <a:p>
            <a:pPr marL="171450" lvl="1" indent="-171450">
              <a:lnSpc>
                <a:spcPct val="100000"/>
              </a:lnSpc>
              <a:spcAft>
                <a:spcPts val="600"/>
              </a:spcAft>
              <a:buFont typeface="Wingdings 3" pitchFamily="18" charset="2"/>
              <a:buChar char=""/>
            </a:pPr>
            <a:endParaRPr lang="en-GB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8" name="Content Placeholder 2"/>
          <p:cNvSpPr txBox="1">
            <a:spLocks/>
          </p:cNvSpPr>
          <p:nvPr/>
        </p:nvSpPr>
        <p:spPr>
          <a:xfrm>
            <a:off x="1437925" y="4536302"/>
            <a:ext cx="5058124" cy="1190069"/>
          </a:xfrm>
          <a:prstGeom prst="rect">
            <a:avLst/>
          </a:prstGeom>
        </p:spPr>
        <p:txBody>
          <a:bodyPr vert="horz" lIns="0" tIns="45720" rIns="0" bIns="45720" rtlCol="0">
            <a:spAutoFit/>
          </a:bodyPr>
          <a:lstStyle>
            <a:lvl1pPr marL="174625" indent="-174625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361950" indent="-180975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‐"/>
              <a:defRPr sz="1600" i="1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2pPr>
            <a:lvl3pPr marL="542925" indent="-180975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3pPr>
            <a:lvl4pPr marL="714375" indent="-17145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i="1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4pPr>
            <a:lvl5pPr marL="895350" indent="-180975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GB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Physicians now think that PPFE is not </a:t>
            </a:r>
            <a:r>
              <a:rPr lang="en-GB" sz="1800" b="1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</a:t>
            </a:r>
            <a:br>
              <a:rPr lang="en-GB" sz="1800" b="1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1800" b="1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rare </a:t>
            </a:r>
            <a:r>
              <a:rPr lang="en-GB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 originally thought</a:t>
            </a:r>
          </a:p>
          <a:p>
            <a:pPr marL="174625" lvl="1" indent="-174625">
              <a:lnSpc>
                <a:spcPct val="100000"/>
              </a:lnSpc>
              <a:spcAft>
                <a:spcPts val="600"/>
              </a:spcAft>
            </a:pP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means there are likely to be trials in the near future to determine the best treatments to use </a:t>
            </a:r>
          </a:p>
        </p:txBody>
      </p:sp>
      <p:grpSp>
        <p:nvGrpSpPr>
          <p:cNvPr id="36" name="Group 35"/>
          <p:cNvGrpSpPr/>
          <p:nvPr/>
        </p:nvGrpSpPr>
        <p:grpSpPr>
          <a:xfrm>
            <a:off x="8795734" y="1804455"/>
            <a:ext cx="3098032" cy="3921916"/>
            <a:chOff x="-1855788" y="2120901"/>
            <a:chExt cx="871538" cy="1103313"/>
          </a:xfrm>
        </p:grpSpPr>
        <p:sp>
          <p:nvSpPr>
            <p:cNvPr id="17" name="AutoShape 3"/>
            <p:cNvSpPr>
              <a:spLocks noChangeAspect="1" noChangeArrowheads="1" noTextEdit="1"/>
            </p:cNvSpPr>
            <p:nvPr/>
          </p:nvSpPr>
          <p:spPr bwMode="auto">
            <a:xfrm>
              <a:off x="-1855788" y="2125663"/>
              <a:ext cx="836613" cy="1095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" name="Freeform 5"/>
            <p:cNvSpPr>
              <a:spLocks/>
            </p:cNvSpPr>
            <p:nvPr/>
          </p:nvSpPr>
          <p:spPr bwMode="auto">
            <a:xfrm>
              <a:off x="-1852613" y="2286001"/>
              <a:ext cx="665163" cy="938213"/>
            </a:xfrm>
            <a:custGeom>
              <a:avLst/>
              <a:gdLst>
                <a:gd name="T0" fmla="*/ 85 w 169"/>
                <a:gd name="T1" fmla="*/ 214 h 239"/>
                <a:gd name="T2" fmla="*/ 106 w 169"/>
                <a:gd name="T3" fmla="*/ 189 h 239"/>
                <a:gd name="T4" fmla="*/ 114 w 169"/>
                <a:gd name="T5" fmla="*/ 175 h 239"/>
                <a:gd name="T6" fmla="*/ 140 w 169"/>
                <a:gd name="T7" fmla="*/ 149 h 239"/>
                <a:gd name="T8" fmla="*/ 140 w 169"/>
                <a:gd name="T9" fmla="*/ 149 h 239"/>
                <a:gd name="T10" fmla="*/ 167 w 169"/>
                <a:gd name="T11" fmla="*/ 121 h 239"/>
                <a:gd name="T12" fmla="*/ 169 w 169"/>
                <a:gd name="T13" fmla="*/ 119 h 239"/>
                <a:gd name="T14" fmla="*/ 169 w 169"/>
                <a:gd name="T15" fmla="*/ 70 h 239"/>
                <a:gd name="T16" fmla="*/ 127 w 169"/>
                <a:gd name="T17" fmla="*/ 28 h 239"/>
                <a:gd name="T18" fmla="*/ 127 w 169"/>
                <a:gd name="T19" fmla="*/ 0 h 239"/>
                <a:gd name="T20" fmla="*/ 42 w 169"/>
                <a:gd name="T21" fmla="*/ 0 h 239"/>
                <a:gd name="T22" fmla="*/ 42 w 169"/>
                <a:gd name="T23" fmla="*/ 28 h 239"/>
                <a:gd name="T24" fmla="*/ 0 w 169"/>
                <a:gd name="T25" fmla="*/ 70 h 239"/>
                <a:gd name="T26" fmla="*/ 0 w 169"/>
                <a:gd name="T27" fmla="*/ 197 h 239"/>
                <a:gd name="T28" fmla="*/ 42 w 169"/>
                <a:gd name="T29" fmla="*/ 239 h 239"/>
                <a:gd name="T30" fmla="*/ 110 w 169"/>
                <a:gd name="T31" fmla="*/ 239 h 239"/>
                <a:gd name="T32" fmla="*/ 85 w 169"/>
                <a:gd name="T33" fmla="*/ 214 h 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69" h="239">
                  <a:moveTo>
                    <a:pt x="85" y="214"/>
                  </a:moveTo>
                  <a:cubicBezTo>
                    <a:pt x="85" y="195"/>
                    <a:pt x="99" y="190"/>
                    <a:pt x="106" y="189"/>
                  </a:cubicBezTo>
                  <a:cubicBezTo>
                    <a:pt x="108" y="181"/>
                    <a:pt x="114" y="175"/>
                    <a:pt x="114" y="175"/>
                  </a:cubicBezTo>
                  <a:cubicBezTo>
                    <a:pt x="140" y="149"/>
                    <a:pt x="140" y="149"/>
                    <a:pt x="140" y="149"/>
                  </a:cubicBezTo>
                  <a:cubicBezTo>
                    <a:pt x="140" y="149"/>
                    <a:pt x="140" y="149"/>
                    <a:pt x="140" y="149"/>
                  </a:cubicBezTo>
                  <a:cubicBezTo>
                    <a:pt x="167" y="121"/>
                    <a:pt x="167" y="121"/>
                    <a:pt x="167" y="121"/>
                  </a:cubicBezTo>
                  <a:cubicBezTo>
                    <a:pt x="167" y="121"/>
                    <a:pt x="168" y="120"/>
                    <a:pt x="169" y="119"/>
                  </a:cubicBezTo>
                  <a:cubicBezTo>
                    <a:pt x="169" y="70"/>
                    <a:pt x="169" y="70"/>
                    <a:pt x="169" y="70"/>
                  </a:cubicBezTo>
                  <a:cubicBezTo>
                    <a:pt x="169" y="28"/>
                    <a:pt x="127" y="28"/>
                    <a:pt x="127" y="28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42" y="0"/>
                    <a:pt x="42" y="0"/>
                    <a:pt x="42" y="0"/>
                  </a:cubicBezTo>
                  <a:cubicBezTo>
                    <a:pt x="42" y="28"/>
                    <a:pt x="42" y="28"/>
                    <a:pt x="42" y="28"/>
                  </a:cubicBezTo>
                  <a:cubicBezTo>
                    <a:pt x="0" y="28"/>
                    <a:pt x="0" y="70"/>
                    <a:pt x="0" y="70"/>
                  </a:cubicBezTo>
                  <a:cubicBezTo>
                    <a:pt x="0" y="197"/>
                    <a:pt x="0" y="197"/>
                    <a:pt x="0" y="197"/>
                  </a:cubicBezTo>
                  <a:cubicBezTo>
                    <a:pt x="0" y="239"/>
                    <a:pt x="42" y="239"/>
                    <a:pt x="42" y="239"/>
                  </a:cubicBezTo>
                  <a:cubicBezTo>
                    <a:pt x="110" y="239"/>
                    <a:pt x="110" y="239"/>
                    <a:pt x="110" y="239"/>
                  </a:cubicBezTo>
                  <a:cubicBezTo>
                    <a:pt x="110" y="239"/>
                    <a:pt x="85" y="239"/>
                    <a:pt x="85" y="214"/>
                  </a:cubicBezTo>
                  <a:close/>
                </a:path>
              </a:pathLst>
            </a:custGeom>
            <a:solidFill>
              <a:schemeClr val="bg1">
                <a:alpha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" name="Freeform 6"/>
            <p:cNvSpPr>
              <a:spLocks/>
            </p:cNvSpPr>
            <p:nvPr/>
          </p:nvSpPr>
          <p:spPr bwMode="auto">
            <a:xfrm>
              <a:off x="-1852613" y="2597151"/>
              <a:ext cx="612775" cy="627063"/>
            </a:xfrm>
            <a:custGeom>
              <a:avLst/>
              <a:gdLst>
                <a:gd name="T0" fmla="*/ 0 w 156"/>
                <a:gd name="T1" fmla="*/ 0 h 160"/>
                <a:gd name="T2" fmla="*/ 0 w 156"/>
                <a:gd name="T3" fmla="*/ 118 h 160"/>
                <a:gd name="T4" fmla="*/ 42 w 156"/>
                <a:gd name="T5" fmla="*/ 160 h 160"/>
                <a:gd name="T6" fmla="*/ 110 w 156"/>
                <a:gd name="T7" fmla="*/ 160 h 160"/>
                <a:gd name="T8" fmla="*/ 85 w 156"/>
                <a:gd name="T9" fmla="*/ 135 h 160"/>
                <a:gd name="T10" fmla="*/ 106 w 156"/>
                <a:gd name="T11" fmla="*/ 110 h 160"/>
                <a:gd name="T12" fmla="*/ 114 w 156"/>
                <a:gd name="T13" fmla="*/ 96 h 160"/>
                <a:gd name="T14" fmla="*/ 140 w 156"/>
                <a:gd name="T15" fmla="*/ 70 h 160"/>
                <a:gd name="T16" fmla="*/ 140 w 156"/>
                <a:gd name="T17" fmla="*/ 70 h 160"/>
                <a:gd name="T18" fmla="*/ 156 w 156"/>
                <a:gd name="T19" fmla="*/ 53 h 160"/>
                <a:gd name="T20" fmla="*/ 0 w 156"/>
                <a:gd name="T21" fmla="*/ 0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6" h="160">
                  <a:moveTo>
                    <a:pt x="0" y="0"/>
                  </a:moveTo>
                  <a:cubicBezTo>
                    <a:pt x="0" y="118"/>
                    <a:pt x="0" y="118"/>
                    <a:pt x="0" y="118"/>
                  </a:cubicBezTo>
                  <a:cubicBezTo>
                    <a:pt x="0" y="160"/>
                    <a:pt x="42" y="160"/>
                    <a:pt x="42" y="160"/>
                  </a:cubicBezTo>
                  <a:cubicBezTo>
                    <a:pt x="110" y="160"/>
                    <a:pt x="110" y="160"/>
                    <a:pt x="110" y="160"/>
                  </a:cubicBezTo>
                  <a:cubicBezTo>
                    <a:pt x="110" y="160"/>
                    <a:pt x="85" y="160"/>
                    <a:pt x="85" y="135"/>
                  </a:cubicBezTo>
                  <a:cubicBezTo>
                    <a:pt x="85" y="116"/>
                    <a:pt x="99" y="111"/>
                    <a:pt x="106" y="110"/>
                  </a:cubicBezTo>
                  <a:cubicBezTo>
                    <a:pt x="108" y="102"/>
                    <a:pt x="114" y="96"/>
                    <a:pt x="114" y="96"/>
                  </a:cubicBezTo>
                  <a:cubicBezTo>
                    <a:pt x="140" y="70"/>
                    <a:pt x="140" y="70"/>
                    <a:pt x="140" y="70"/>
                  </a:cubicBezTo>
                  <a:cubicBezTo>
                    <a:pt x="140" y="70"/>
                    <a:pt x="140" y="70"/>
                    <a:pt x="140" y="70"/>
                  </a:cubicBezTo>
                  <a:cubicBezTo>
                    <a:pt x="156" y="53"/>
                    <a:pt x="156" y="53"/>
                    <a:pt x="156" y="53"/>
                  </a:cubicBezTo>
                  <a:cubicBezTo>
                    <a:pt x="84" y="48"/>
                    <a:pt x="80" y="0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" name="Freeform 7"/>
            <p:cNvSpPr>
              <a:spLocks/>
            </p:cNvSpPr>
            <p:nvPr/>
          </p:nvSpPr>
          <p:spPr bwMode="auto">
            <a:xfrm>
              <a:off x="-1770063" y="2120901"/>
              <a:ext cx="500063" cy="165100"/>
            </a:xfrm>
            <a:custGeom>
              <a:avLst/>
              <a:gdLst>
                <a:gd name="T0" fmla="*/ 127 w 127"/>
                <a:gd name="T1" fmla="*/ 35 h 42"/>
                <a:gd name="T2" fmla="*/ 120 w 127"/>
                <a:gd name="T3" fmla="*/ 42 h 42"/>
                <a:gd name="T4" fmla="*/ 7 w 127"/>
                <a:gd name="T5" fmla="*/ 42 h 42"/>
                <a:gd name="T6" fmla="*/ 0 w 127"/>
                <a:gd name="T7" fmla="*/ 35 h 42"/>
                <a:gd name="T8" fmla="*/ 0 w 127"/>
                <a:gd name="T9" fmla="*/ 7 h 42"/>
                <a:gd name="T10" fmla="*/ 7 w 127"/>
                <a:gd name="T11" fmla="*/ 0 h 42"/>
                <a:gd name="T12" fmla="*/ 120 w 127"/>
                <a:gd name="T13" fmla="*/ 0 h 42"/>
                <a:gd name="T14" fmla="*/ 127 w 127"/>
                <a:gd name="T15" fmla="*/ 7 h 42"/>
                <a:gd name="T16" fmla="*/ 127 w 127"/>
                <a:gd name="T17" fmla="*/ 35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7" h="42">
                  <a:moveTo>
                    <a:pt x="127" y="35"/>
                  </a:moveTo>
                  <a:cubicBezTo>
                    <a:pt x="127" y="39"/>
                    <a:pt x="124" y="42"/>
                    <a:pt x="120" y="42"/>
                  </a:cubicBezTo>
                  <a:cubicBezTo>
                    <a:pt x="7" y="42"/>
                    <a:pt x="7" y="42"/>
                    <a:pt x="7" y="42"/>
                  </a:cubicBezTo>
                  <a:cubicBezTo>
                    <a:pt x="3" y="42"/>
                    <a:pt x="0" y="39"/>
                    <a:pt x="0" y="35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3"/>
                    <a:pt x="3" y="0"/>
                    <a:pt x="7" y="0"/>
                  </a:cubicBezTo>
                  <a:cubicBezTo>
                    <a:pt x="120" y="0"/>
                    <a:pt x="120" y="0"/>
                    <a:pt x="120" y="0"/>
                  </a:cubicBezTo>
                  <a:cubicBezTo>
                    <a:pt x="124" y="0"/>
                    <a:pt x="127" y="3"/>
                    <a:pt x="127" y="7"/>
                  </a:cubicBezTo>
                  <a:lnTo>
                    <a:pt x="127" y="35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" name="Freeform 8"/>
            <p:cNvSpPr>
              <a:spLocks/>
            </p:cNvSpPr>
            <p:nvPr/>
          </p:nvSpPr>
          <p:spPr bwMode="auto">
            <a:xfrm>
              <a:off x="-1274763" y="3028951"/>
              <a:ext cx="250825" cy="195263"/>
            </a:xfrm>
            <a:custGeom>
              <a:avLst/>
              <a:gdLst>
                <a:gd name="T0" fmla="*/ 39 w 64"/>
                <a:gd name="T1" fmla="*/ 0 h 50"/>
                <a:gd name="T2" fmla="*/ 64 w 64"/>
                <a:gd name="T3" fmla="*/ 25 h 50"/>
                <a:gd name="T4" fmla="*/ 39 w 64"/>
                <a:gd name="T5" fmla="*/ 50 h 50"/>
                <a:gd name="T6" fmla="*/ 0 w 64"/>
                <a:gd name="T7" fmla="*/ 50 h 50"/>
                <a:gd name="T8" fmla="*/ 0 w 64"/>
                <a:gd name="T9" fmla="*/ 0 h 50"/>
                <a:gd name="T10" fmla="*/ 39 w 64"/>
                <a:gd name="T11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4" h="50">
                  <a:moveTo>
                    <a:pt x="39" y="0"/>
                  </a:moveTo>
                  <a:cubicBezTo>
                    <a:pt x="39" y="0"/>
                    <a:pt x="64" y="0"/>
                    <a:pt x="64" y="25"/>
                  </a:cubicBezTo>
                  <a:cubicBezTo>
                    <a:pt x="64" y="50"/>
                    <a:pt x="39" y="50"/>
                    <a:pt x="39" y="50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3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" name="Freeform 9"/>
            <p:cNvSpPr>
              <a:spLocks/>
            </p:cNvSpPr>
            <p:nvPr/>
          </p:nvSpPr>
          <p:spPr bwMode="auto">
            <a:xfrm>
              <a:off x="-1517650" y="3028951"/>
              <a:ext cx="242888" cy="195263"/>
            </a:xfrm>
            <a:custGeom>
              <a:avLst/>
              <a:gdLst>
                <a:gd name="T0" fmla="*/ 25 w 62"/>
                <a:gd name="T1" fmla="*/ 50 h 50"/>
                <a:gd name="T2" fmla="*/ 0 w 62"/>
                <a:gd name="T3" fmla="*/ 25 h 50"/>
                <a:gd name="T4" fmla="*/ 25 w 62"/>
                <a:gd name="T5" fmla="*/ 0 h 50"/>
                <a:gd name="T6" fmla="*/ 62 w 62"/>
                <a:gd name="T7" fmla="*/ 0 h 50"/>
                <a:gd name="T8" fmla="*/ 62 w 62"/>
                <a:gd name="T9" fmla="*/ 50 h 50"/>
                <a:gd name="T10" fmla="*/ 25 w 62"/>
                <a:gd name="T11" fmla="*/ 5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2" h="50">
                  <a:moveTo>
                    <a:pt x="25" y="50"/>
                  </a:moveTo>
                  <a:cubicBezTo>
                    <a:pt x="25" y="50"/>
                    <a:pt x="0" y="50"/>
                    <a:pt x="0" y="25"/>
                  </a:cubicBezTo>
                  <a:cubicBezTo>
                    <a:pt x="0" y="0"/>
                    <a:pt x="25" y="0"/>
                    <a:pt x="25" y="0"/>
                  </a:cubicBezTo>
                  <a:cubicBezTo>
                    <a:pt x="62" y="0"/>
                    <a:pt x="62" y="0"/>
                    <a:pt x="62" y="0"/>
                  </a:cubicBezTo>
                  <a:cubicBezTo>
                    <a:pt x="62" y="50"/>
                    <a:pt x="62" y="50"/>
                    <a:pt x="62" y="50"/>
                  </a:cubicBezTo>
                  <a:lnTo>
                    <a:pt x="25" y="5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" name="Freeform 10"/>
            <p:cNvSpPr>
              <a:spLocks/>
            </p:cNvSpPr>
            <p:nvPr/>
          </p:nvSpPr>
          <p:spPr bwMode="auto">
            <a:xfrm>
              <a:off x="-1301750" y="2690813"/>
              <a:ext cx="317500" cy="322263"/>
            </a:xfrm>
            <a:custGeom>
              <a:avLst/>
              <a:gdLst>
                <a:gd name="T0" fmla="*/ 27 w 81"/>
                <a:gd name="T1" fmla="*/ 18 h 82"/>
                <a:gd name="T2" fmla="*/ 63 w 81"/>
                <a:gd name="T3" fmla="*/ 18 h 82"/>
                <a:gd name="T4" fmla="*/ 63 w 81"/>
                <a:gd name="T5" fmla="*/ 54 h 82"/>
                <a:gd name="T6" fmla="*/ 35 w 81"/>
                <a:gd name="T7" fmla="*/ 82 h 82"/>
                <a:gd name="T8" fmla="*/ 0 w 81"/>
                <a:gd name="T9" fmla="*/ 46 h 82"/>
                <a:gd name="T10" fmla="*/ 27 w 81"/>
                <a:gd name="T11" fmla="*/ 18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82">
                  <a:moveTo>
                    <a:pt x="27" y="18"/>
                  </a:moveTo>
                  <a:cubicBezTo>
                    <a:pt x="27" y="18"/>
                    <a:pt x="45" y="0"/>
                    <a:pt x="63" y="18"/>
                  </a:cubicBezTo>
                  <a:cubicBezTo>
                    <a:pt x="81" y="36"/>
                    <a:pt x="63" y="54"/>
                    <a:pt x="63" y="54"/>
                  </a:cubicBezTo>
                  <a:cubicBezTo>
                    <a:pt x="35" y="82"/>
                    <a:pt x="35" y="82"/>
                    <a:pt x="35" y="82"/>
                  </a:cubicBezTo>
                  <a:cubicBezTo>
                    <a:pt x="0" y="46"/>
                    <a:pt x="0" y="46"/>
                    <a:pt x="0" y="46"/>
                  </a:cubicBezTo>
                  <a:lnTo>
                    <a:pt x="27" y="18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" name="Freeform 11"/>
            <p:cNvSpPr>
              <a:spLocks/>
            </p:cNvSpPr>
            <p:nvPr/>
          </p:nvSpPr>
          <p:spPr bwMode="auto">
            <a:xfrm>
              <a:off x="-1435100" y="2871788"/>
              <a:ext cx="269875" cy="157163"/>
            </a:xfrm>
            <a:custGeom>
              <a:avLst/>
              <a:gdLst>
                <a:gd name="T0" fmla="*/ 4 w 69"/>
                <a:gd name="T1" fmla="*/ 40 h 40"/>
                <a:gd name="T2" fmla="*/ 27 w 69"/>
                <a:gd name="T3" fmla="*/ 40 h 40"/>
                <a:gd name="T4" fmla="*/ 43 w 69"/>
                <a:gd name="T5" fmla="*/ 40 h 40"/>
                <a:gd name="T6" fmla="*/ 65 w 69"/>
                <a:gd name="T7" fmla="*/ 40 h 40"/>
                <a:gd name="T8" fmla="*/ 69 w 69"/>
                <a:gd name="T9" fmla="*/ 36 h 40"/>
                <a:gd name="T10" fmla="*/ 34 w 69"/>
                <a:gd name="T11" fmla="*/ 0 h 40"/>
                <a:gd name="T12" fmla="*/ 8 w 69"/>
                <a:gd name="T13" fmla="*/ 26 h 40"/>
                <a:gd name="T14" fmla="*/ 0 w 69"/>
                <a:gd name="T15" fmla="*/ 40 h 40"/>
                <a:gd name="T16" fmla="*/ 4 w 69"/>
                <a:gd name="T1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9" h="40">
                  <a:moveTo>
                    <a:pt x="4" y="40"/>
                  </a:moveTo>
                  <a:cubicBezTo>
                    <a:pt x="27" y="40"/>
                    <a:pt x="27" y="40"/>
                    <a:pt x="27" y="40"/>
                  </a:cubicBezTo>
                  <a:cubicBezTo>
                    <a:pt x="43" y="40"/>
                    <a:pt x="43" y="40"/>
                    <a:pt x="43" y="40"/>
                  </a:cubicBezTo>
                  <a:cubicBezTo>
                    <a:pt x="65" y="40"/>
                    <a:pt x="65" y="40"/>
                    <a:pt x="65" y="40"/>
                  </a:cubicBezTo>
                  <a:cubicBezTo>
                    <a:pt x="69" y="36"/>
                    <a:pt x="69" y="36"/>
                    <a:pt x="69" y="36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8" y="26"/>
                    <a:pt x="8" y="26"/>
                    <a:pt x="8" y="26"/>
                  </a:cubicBezTo>
                  <a:cubicBezTo>
                    <a:pt x="8" y="26"/>
                    <a:pt x="2" y="32"/>
                    <a:pt x="0" y="40"/>
                  </a:cubicBezTo>
                  <a:cubicBezTo>
                    <a:pt x="2" y="40"/>
                    <a:pt x="4" y="40"/>
                    <a:pt x="4" y="4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" name="Oval 12"/>
            <p:cNvSpPr>
              <a:spLocks noChangeArrowheads="1"/>
            </p:cNvSpPr>
            <p:nvPr/>
          </p:nvSpPr>
          <p:spPr bwMode="auto">
            <a:xfrm>
              <a:off x="-1789113" y="2757488"/>
              <a:ext cx="125413" cy="13017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4" name="Oval 13"/>
            <p:cNvSpPr>
              <a:spLocks noChangeArrowheads="1"/>
            </p:cNvSpPr>
            <p:nvPr/>
          </p:nvSpPr>
          <p:spPr bwMode="auto">
            <a:xfrm>
              <a:off x="-1658938" y="2879726"/>
              <a:ext cx="90488" cy="9048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5" name="Oval 14"/>
            <p:cNvSpPr>
              <a:spLocks noChangeArrowheads="1"/>
            </p:cNvSpPr>
            <p:nvPr/>
          </p:nvSpPr>
          <p:spPr bwMode="auto">
            <a:xfrm>
              <a:off x="-1725613" y="2989263"/>
              <a:ext cx="61913" cy="635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520326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Group 3"/>
          <p:cNvGrpSpPr/>
          <p:nvPr/>
        </p:nvGrpSpPr>
        <p:grpSpPr>
          <a:xfrm>
            <a:off x="1437925" y="1841187"/>
            <a:ext cx="10754078" cy="1567445"/>
            <a:chOff x="1204124" y="2280244"/>
            <a:chExt cx="10415330" cy="1518071"/>
          </a:xfrm>
        </p:grpSpPr>
        <p:sp>
          <p:nvSpPr>
            <p:cNvPr id="54" name="Rectangle 53"/>
            <p:cNvSpPr/>
            <p:nvPr/>
          </p:nvSpPr>
          <p:spPr>
            <a:xfrm rot="16200000">
              <a:off x="6047643" y="-1773497"/>
              <a:ext cx="1518069" cy="9625552"/>
            </a:xfrm>
            <a:prstGeom prst="rect">
              <a:avLst/>
            </a:prstGeom>
            <a:gradFill>
              <a:gsLst>
                <a:gs pos="0">
                  <a:schemeClr val="accent2">
                    <a:alpha val="2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5" name="Oval 118"/>
            <p:cNvSpPr/>
            <p:nvPr/>
          </p:nvSpPr>
          <p:spPr>
            <a:xfrm>
              <a:off x="1204124" y="2280245"/>
              <a:ext cx="1518072" cy="151807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</a:gradFill>
            <a:ln w="31750">
              <a:noFill/>
            </a:ln>
            <a:effectLst>
              <a:outerShdw blurRad="50800" dist="38100" dir="2700000" algn="tl" rotWithShape="0">
                <a:schemeClr val="tx2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56" name="Group 10"/>
          <p:cNvGrpSpPr/>
          <p:nvPr/>
        </p:nvGrpSpPr>
        <p:grpSpPr>
          <a:xfrm>
            <a:off x="1437925" y="3937661"/>
            <a:ext cx="10754077" cy="1567446"/>
            <a:chOff x="1204124" y="2280243"/>
            <a:chExt cx="10415330" cy="1518072"/>
          </a:xfrm>
        </p:grpSpPr>
        <p:sp>
          <p:nvSpPr>
            <p:cNvPr id="57" name="Rectangle 56"/>
            <p:cNvSpPr/>
            <p:nvPr/>
          </p:nvSpPr>
          <p:spPr>
            <a:xfrm rot="16200000">
              <a:off x="6047643" y="-1773499"/>
              <a:ext cx="1518069" cy="9625553"/>
            </a:xfrm>
            <a:prstGeom prst="rect">
              <a:avLst/>
            </a:prstGeom>
            <a:gradFill>
              <a:gsLst>
                <a:gs pos="0">
                  <a:schemeClr val="accent2">
                    <a:alpha val="2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8" name="Oval 118"/>
            <p:cNvSpPr/>
            <p:nvPr/>
          </p:nvSpPr>
          <p:spPr>
            <a:xfrm>
              <a:off x="1204124" y="2280245"/>
              <a:ext cx="1518072" cy="151807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</a:gradFill>
            <a:ln w="31750">
              <a:noFill/>
            </a:ln>
            <a:effectLst>
              <a:outerShdw blurRad="50800" dist="38100" dir="2700000" algn="tl" rotWithShape="0">
                <a:schemeClr val="tx2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59" name="CustomShape 5"/>
          <p:cNvSpPr/>
          <p:nvPr/>
        </p:nvSpPr>
        <p:spPr>
          <a:xfrm>
            <a:off x="3177862" y="2210138"/>
            <a:ext cx="7199851" cy="82954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ctr">
            <a:spAutoFit/>
          </a:bodyPr>
          <a:lstStyle/>
          <a:p>
            <a:pPr marL="720">
              <a:lnSpc>
                <a:spcPct val="100000"/>
              </a:lnSpc>
              <a:buClr>
                <a:srgbClr val="000000"/>
              </a:buClr>
            </a:pPr>
            <a:r>
              <a:rPr lang="en-GB" sz="2400" spc="-1" dirty="0">
                <a:solidFill>
                  <a:schemeClr val="accent2">
                    <a:lumMod val="75000"/>
                  </a:schemeClr>
                </a:solidFill>
                <a:latin typeface="Calibri Light" panose="020F0302020204030204" pitchFamily="34" charset="0"/>
                <a:ea typeface="DejaVu Sans"/>
                <a:cs typeface="Calibri Light" panose="020F0302020204030204" pitchFamily="34" charset="0"/>
              </a:rPr>
              <a:t>Additional treatments include </a:t>
            </a:r>
            <a:r>
              <a:rPr lang="en-GB" sz="2400" b="1" spc="-1" dirty="0">
                <a:solidFill>
                  <a:schemeClr val="accent2">
                    <a:lumMod val="75000"/>
                  </a:schemeClr>
                </a:solidFill>
                <a:latin typeface="Calibri"/>
                <a:ea typeface="DejaVu Sans"/>
              </a:rPr>
              <a:t>pulmonary rehabilitation</a:t>
            </a:r>
            <a:r>
              <a:rPr lang="en-GB" sz="2400" spc="-1" dirty="0">
                <a:solidFill>
                  <a:schemeClr val="accent2">
                    <a:lumMod val="75000"/>
                  </a:schemeClr>
                </a:solidFill>
                <a:latin typeface="Calibri Light" panose="020F0302020204030204" pitchFamily="34" charset="0"/>
                <a:ea typeface="DejaVu Sans"/>
                <a:cs typeface="Calibri Light" panose="020F0302020204030204" pitchFamily="34" charset="0"/>
              </a:rPr>
              <a:t>,</a:t>
            </a:r>
            <a:br>
              <a:rPr lang="en-GB" sz="2400" spc="-1" dirty="0">
                <a:solidFill>
                  <a:schemeClr val="accent2">
                    <a:lumMod val="75000"/>
                  </a:schemeClr>
                </a:solidFill>
                <a:latin typeface="Calibri Light" panose="020F0302020204030204" pitchFamily="34" charset="0"/>
                <a:ea typeface="DejaVu Sans"/>
                <a:cs typeface="Calibri Light" panose="020F0302020204030204" pitchFamily="34" charset="0"/>
              </a:rPr>
            </a:br>
            <a:r>
              <a:rPr lang="en-GB" sz="2400" spc="-1" dirty="0">
                <a:solidFill>
                  <a:schemeClr val="accent2">
                    <a:lumMod val="75000"/>
                  </a:schemeClr>
                </a:solidFill>
                <a:latin typeface="Calibri Light" panose="020F0302020204030204" pitchFamily="34" charset="0"/>
                <a:ea typeface="DejaVu Sans"/>
                <a:cs typeface="Calibri Light" panose="020F0302020204030204" pitchFamily="34" charset="0"/>
              </a:rPr>
              <a:t>an exercise programme to improve </a:t>
            </a:r>
            <a:r>
              <a:rPr lang="en-GB" sz="2400" spc="-1" dirty="0" smtClean="0">
                <a:solidFill>
                  <a:schemeClr val="accent2">
                    <a:lumMod val="75000"/>
                  </a:schemeClr>
                </a:solidFill>
                <a:latin typeface="Calibri Light" panose="020F0302020204030204" pitchFamily="34" charset="0"/>
                <a:ea typeface="DejaVu Sans"/>
                <a:cs typeface="Calibri Light" panose="020F0302020204030204" pitchFamily="34" charset="0"/>
              </a:rPr>
              <a:t>breathlessness</a:t>
            </a:r>
            <a:endParaRPr lang="en-GB" sz="2400" spc="-1" dirty="0">
              <a:solidFill>
                <a:schemeClr val="accent2">
                  <a:lumMod val="75000"/>
                </a:schemeClr>
              </a:solidFill>
              <a:latin typeface="Calibri Light" panose="020F0302020204030204" pitchFamily="34" charset="0"/>
              <a:ea typeface="DejaVu Sans"/>
              <a:cs typeface="Calibri Light" panose="020F0302020204030204" pitchFamily="34" charset="0"/>
            </a:endParaRPr>
          </a:p>
        </p:txBody>
      </p:sp>
      <p:sp>
        <p:nvSpPr>
          <p:cNvPr id="60" name="CustomShape 5"/>
          <p:cNvSpPr/>
          <p:nvPr/>
        </p:nvSpPr>
        <p:spPr>
          <a:xfrm>
            <a:off x="3177862" y="4306614"/>
            <a:ext cx="7849509" cy="82954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ctr">
            <a:spAutoFit/>
          </a:bodyPr>
          <a:lstStyle/>
          <a:p>
            <a:pPr marL="720">
              <a:lnSpc>
                <a:spcPct val="100000"/>
              </a:lnSpc>
              <a:buClr>
                <a:srgbClr val="000000"/>
              </a:buClr>
            </a:pPr>
            <a:r>
              <a:rPr lang="en-GB" sz="2400" b="1" spc="-1" dirty="0">
                <a:solidFill>
                  <a:schemeClr val="accent2">
                    <a:lumMod val="75000"/>
                  </a:schemeClr>
                </a:solidFill>
                <a:latin typeface="Calibri"/>
                <a:ea typeface="DejaVu Sans"/>
              </a:rPr>
              <a:t>Oxygen </a:t>
            </a:r>
            <a:r>
              <a:rPr lang="en-GB" sz="2400" spc="-1" dirty="0">
                <a:solidFill>
                  <a:schemeClr val="accent2">
                    <a:lumMod val="75000"/>
                  </a:schemeClr>
                </a:solidFill>
                <a:latin typeface="Calibri Light" panose="020F0302020204030204" pitchFamily="34" charset="0"/>
                <a:ea typeface="DejaVu Sans"/>
                <a:cs typeface="Calibri Light" panose="020F0302020204030204" pitchFamily="34" charset="0"/>
              </a:rPr>
              <a:t>during activities can help </a:t>
            </a:r>
            <a:r>
              <a:rPr lang="en-GB" sz="2400" spc="-1" dirty="0" smtClean="0">
                <a:solidFill>
                  <a:schemeClr val="accent2">
                    <a:lumMod val="75000"/>
                  </a:schemeClr>
                </a:solidFill>
                <a:latin typeface="Calibri Light" panose="020F0302020204030204" pitchFamily="34" charset="0"/>
                <a:ea typeface="DejaVu Sans"/>
                <a:cs typeface="Calibri Light" panose="020F0302020204030204" pitchFamily="34" charset="0"/>
              </a:rPr>
              <a:t>with breathlessness </a:t>
            </a:r>
            <a:r>
              <a:rPr lang="en-GB" sz="2400" spc="-1" dirty="0">
                <a:solidFill>
                  <a:schemeClr val="accent2">
                    <a:lumMod val="75000"/>
                  </a:schemeClr>
                </a:solidFill>
                <a:latin typeface="Calibri Light" panose="020F0302020204030204" pitchFamily="34" charset="0"/>
                <a:ea typeface="DejaVu Sans"/>
                <a:cs typeface="Calibri Light" panose="020F0302020204030204" pitchFamily="34" charset="0"/>
              </a:rPr>
              <a:t>if oxygen levels drop </a:t>
            </a:r>
            <a:r>
              <a:rPr lang="en-GB" sz="2400" spc="-1" dirty="0" smtClean="0">
                <a:solidFill>
                  <a:schemeClr val="accent2">
                    <a:lumMod val="75000"/>
                  </a:schemeClr>
                </a:solidFill>
                <a:latin typeface="Calibri Light" panose="020F0302020204030204" pitchFamily="34" charset="0"/>
                <a:ea typeface="DejaVu Sans"/>
                <a:cs typeface="Calibri Light" panose="020F0302020204030204" pitchFamily="34" charset="0"/>
              </a:rPr>
              <a:t>below a </a:t>
            </a:r>
            <a:r>
              <a:rPr lang="en-GB" sz="2400" spc="-1" dirty="0">
                <a:solidFill>
                  <a:schemeClr val="accent2">
                    <a:lumMod val="75000"/>
                  </a:schemeClr>
                </a:solidFill>
                <a:latin typeface="Calibri Light" panose="020F0302020204030204" pitchFamily="34" charset="0"/>
                <a:ea typeface="DejaVu Sans"/>
                <a:cs typeface="Calibri Light" panose="020F0302020204030204" pitchFamily="34" charset="0"/>
              </a:rPr>
              <a:t>certain level during a walking test</a:t>
            </a:r>
          </a:p>
        </p:txBody>
      </p:sp>
      <p:sp>
        <p:nvSpPr>
          <p:cNvPr id="31" name="Rectangle 30"/>
          <p:cNvSpPr/>
          <p:nvPr/>
        </p:nvSpPr>
        <p:spPr>
          <a:xfrm>
            <a:off x="0" y="6210300"/>
            <a:ext cx="12192000" cy="64770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76200" dist="38100" dir="16200000" rotWithShape="0">
              <a:schemeClr val="tx2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NON-Pharmacological treatments</a:t>
            </a:r>
            <a:endParaRPr lang="en-GB" dirty="0"/>
          </a:p>
        </p:txBody>
      </p:sp>
      <p:grpSp>
        <p:nvGrpSpPr>
          <p:cNvPr id="61" name="Group 38"/>
          <p:cNvGrpSpPr/>
          <p:nvPr/>
        </p:nvGrpSpPr>
        <p:grpSpPr>
          <a:xfrm>
            <a:off x="1981293" y="2081503"/>
            <a:ext cx="631274" cy="1098936"/>
            <a:chOff x="7142163" y="544513"/>
            <a:chExt cx="1341438" cy="2335212"/>
          </a:xfrm>
        </p:grpSpPr>
        <p:sp>
          <p:nvSpPr>
            <p:cNvPr id="62" name="Freeform 26"/>
            <p:cNvSpPr>
              <a:spLocks/>
            </p:cNvSpPr>
            <p:nvPr/>
          </p:nvSpPr>
          <p:spPr bwMode="auto">
            <a:xfrm>
              <a:off x="7396163" y="614363"/>
              <a:ext cx="523875" cy="523875"/>
            </a:xfrm>
            <a:custGeom>
              <a:avLst/>
              <a:gdLst>
                <a:gd name="T0" fmla="*/ 66 w 134"/>
                <a:gd name="T1" fmla="*/ 134 h 134"/>
                <a:gd name="T2" fmla="*/ 134 w 134"/>
                <a:gd name="T3" fmla="*/ 67 h 134"/>
                <a:gd name="T4" fmla="*/ 67 w 134"/>
                <a:gd name="T5" fmla="*/ 0 h 134"/>
                <a:gd name="T6" fmla="*/ 0 w 134"/>
                <a:gd name="T7" fmla="*/ 67 h 134"/>
                <a:gd name="T8" fmla="*/ 66 w 134"/>
                <a:gd name="T9" fmla="*/ 13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4" h="134">
                  <a:moveTo>
                    <a:pt x="66" y="134"/>
                  </a:moveTo>
                  <a:cubicBezTo>
                    <a:pt x="103" y="134"/>
                    <a:pt x="134" y="103"/>
                    <a:pt x="134" y="67"/>
                  </a:cubicBezTo>
                  <a:cubicBezTo>
                    <a:pt x="134" y="30"/>
                    <a:pt x="104" y="0"/>
                    <a:pt x="67" y="0"/>
                  </a:cubicBezTo>
                  <a:cubicBezTo>
                    <a:pt x="30" y="0"/>
                    <a:pt x="0" y="30"/>
                    <a:pt x="0" y="67"/>
                  </a:cubicBezTo>
                  <a:cubicBezTo>
                    <a:pt x="0" y="104"/>
                    <a:pt x="30" y="134"/>
                    <a:pt x="66" y="13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3" name="Freeform 27"/>
            <p:cNvSpPr>
              <a:spLocks/>
            </p:cNvSpPr>
            <p:nvPr/>
          </p:nvSpPr>
          <p:spPr bwMode="auto">
            <a:xfrm>
              <a:off x="7345363" y="1587500"/>
              <a:ext cx="617538" cy="1292225"/>
            </a:xfrm>
            <a:custGeom>
              <a:avLst/>
              <a:gdLst>
                <a:gd name="T0" fmla="*/ 158 w 158"/>
                <a:gd name="T1" fmla="*/ 138 h 331"/>
                <a:gd name="T2" fmla="*/ 158 w 158"/>
                <a:gd name="T3" fmla="*/ 138 h 331"/>
                <a:gd name="T4" fmla="*/ 158 w 158"/>
                <a:gd name="T5" fmla="*/ 91 h 331"/>
                <a:gd name="T6" fmla="*/ 158 w 158"/>
                <a:gd name="T7" fmla="*/ 51 h 331"/>
                <a:gd name="T8" fmla="*/ 158 w 158"/>
                <a:gd name="T9" fmla="*/ 41 h 331"/>
                <a:gd name="T10" fmla="*/ 158 w 158"/>
                <a:gd name="T11" fmla="*/ 18 h 331"/>
                <a:gd name="T12" fmla="*/ 141 w 158"/>
                <a:gd name="T13" fmla="*/ 20 h 331"/>
                <a:gd name="T14" fmla="*/ 133 w 158"/>
                <a:gd name="T15" fmla="*/ 19 h 331"/>
                <a:gd name="T16" fmla="*/ 90 w 158"/>
                <a:gd name="T17" fmla="*/ 0 h 331"/>
                <a:gd name="T18" fmla="*/ 20 w 158"/>
                <a:gd name="T19" fmla="*/ 27 h 331"/>
                <a:gd name="T20" fmla="*/ 18 w 158"/>
                <a:gd name="T21" fmla="*/ 27 h 331"/>
                <a:gd name="T22" fmla="*/ 0 w 158"/>
                <a:gd name="T23" fmla="*/ 25 h 331"/>
                <a:gd name="T24" fmla="*/ 0 w 158"/>
                <a:gd name="T25" fmla="*/ 41 h 331"/>
                <a:gd name="T26" fmla="*/ 0 w 158"/>
                <a:gd name="T27" fmla="*/ 91 h 331"/>
                <a:gd name="T28" fmla="*/ 0 w 158"/>
                <a:gd name="T29" fmla="*/ 91 h 331"/>
                <a:gd name="T30" fmla="*/ 0 w 158"/>
                <a:gd name="T31" fmla="*/ 96 h 331"/>
                <a:gd name="T32" fmla="*/ 1 w 158"/>
                <a:gd name="T33" fmla="*/ 297 h 331"/>
                <a:gd name="T34" fmla="*/ 15 w 158"/>
                <a:gd name="T35" fmla="*/ 323 h 331"/>
                <a:gd name="T36" fmla="*/ 48 w 158"/>
                <a:gd name="T37" fmla="*/ 325 h 331"/>
                <a:gd name="T38" fmla="*/ 65 w 158"/>
                <a:gd name="T39" fmla="*/ 296 h 331"/>
                <a:gd name="T40" fmla="*/ 65 w 158"/>
                <a:gd name="T41" fmla="*/ 110 h 331"/>
                <a:gd name="T42" fmla="*/ 93 w 158"/>
                <a:gd name="T43" fmla="*/ 110 h 331"/>
                <a:gd name="T44" fmla="*/ 93 w 158"/>
                <a:gd name="T45" fmla="*/ 294 h 331"/>
                <a:gd name="T46" fmla="*/ 126 w 158"/>
                <a:gd name="T47" fmla="*/ 329 h 331"/>
                <a:gd name="T48" fmla="*/ 126 w 158"/>
                <a:gd name="T49" fmla="*/ 329 h 331"/>
                <a:gd name="T50" fmla="*/ 148 w 158"/>
                <a:gd name="T51" fmla="*/ 319 h 331"/>
                <a:gd name="T52" fmla="*/ 158 w 158"/>
                <a:gd name="T53" fmla="*/ 294 h 331"/>
                <a:gd name="T54" fmla="*/ 158 w 158"/>
                <a:gd name="T55" fmla="*/ 138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58" h="331">
                  <a:moveTo>
                    <a:pt x="158" y="138"/>
                  </a:moveTo>
                  <a:cubicBezTo>
                    <a:pt x="158" y="138"/>
                    <a:pt x="158" y="138"/>
                    <a:pt x="158" y="138"/>
                  </a:cubicBezTo>
                  <a:cubicBezTo>
                    <a:pt x="158" y="91"/>
                    <a:pt x="158" y="91"/>
                    <a:pt x="158" y="91"/>
                  </a:cubicBezTo>
                  <a:cubicBezTo>
                    <a:pt x="158" y="51"/>
                    <a:pt x="158" y="51"/>
                    <a:pt x="158" y="51"/>
                  </a:cubicBezTo>
                  <a:cubicBezTo>
                    <a:pt x="158" y="41"/>
                    <a:pt x="158" y="41"/>
                    <a:pt x="158" y="41"/>
                  </a:cubicBezTo>
                  <a:cubicBezTo>
                    <a:pt x="158" y="18"/>
                    <a:pt x="158" y="18"/>
                    <a:pt x="158" y="18"/>
                  </a:cubicBezTo>
                  <a:cubicBezTo>
                    <a:pt x="152" y="19"/>
                    <a:pt x="146" y="20"/>
                    <a:pt x="141" y="20"/>
                  </a:cubicBezTo>
                  <a:cubicBezTo>
                    <a:pt x="138" y="20"/>
                    <a:pt x="135" y="20"/>
                    <a:pt x="133" y="19"/>
                  </a:cubicBezTo>
                  <a:cubicBezTo>
                    <a:pt x="116" y="17"/>
                    <a:pt x="101" y="9"/>
                    <a:pt x="90" y="0"/>
                  </a:cubicBezTo>
                  <a:cubicBezTo>
                    <a:pt x="70" y="14"/>
                    <a:pt x="45" y="26"/>
                    <a:pt x="20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2" y="27"/>
                    <a:pt x="6" y="26"/>
                    <a:pt x="0" y="25"/>
                  </a:cubicBezTo>
                  <a:cubicBezTo>
                    <a:pt x="0" y="41"/>
                    <a:pt x="0" y="41"/>
                    <a:pt x="0" y="4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163"/>
                    <a:pt x="0" y="230"/>
                    <a:pt x="1" y="297"/>
                  </a:cubicBezTo>
                  <a:cubicBezTo>
                    <a:pt x="1" y="308"/>
                    <a:pt x="5" y="317"/>
                    <a:pt x="15" y="323"/>
                  </a:cubicBezTo>
                  <a:cubicBezTo>
                    <a:pt x="25" y="330"/>
                    <a:pt x="37" y="331"/>
                    <a:pt x="48" y="325"/>
                  </a:cubicBezTo>
                  <a:cubicBezTo>
                    <a:pt x="60" y="319"/>
                    <a:pt x="65" y="309"/>
                    <a:pt x="65" y="296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93" y="110"/>
                    <a:pt x="93" y="110"/>
                    <a:pt x="93" y="110"/>
                  </a:cubicBezTo>
                  <a:cubicBezTo>
                    <a:pt x="93" y="294"/>
                    <a:pt x="93" y="294"/>
                    <a:pt x="93" y="294"/>
                  </a:cubicBezTo>
                  <a:cubicBezTo>
                    <a:pt x="93" y="314"/>
                    <a:pt x="107" y="328"/>
                    <a:pt x="126" y="329"/>
                  </a:cubicBezTo>
                  <a:cubicBezTo>
                    <a:pt x="126" y="329"/>
                    <a:pt x="126" y="329"/>
                    <a:pt x="126" y="329"/>
                  </a:cubicBezTo>
                  <a:cubicBezTo>
                    <a:pt x="134" y="329"/>
                    <a:pt x="142" y="325"/>
                    <a:pt x="148" y="319"/>
                  </a:cubicBezTo>
                  <a:cubicBezTo>
                    <a:pt x="155" y="312"/>
                    <a:pt x="158" y="303"/>
                    <a:pt x="158" y="294"/>
                  </a:cubicBezTo>
                  <a:cubicBezTo>
                    <a:pt x="158" y="242"/>
                    <a:pt x="158" y="189"/>
                    <a:pt x="158" y="13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4" name="Freeform 28"/>
            <p:cNvSpPr>
              <a:spLocks/>
            </p:cNvSpPr>
            <p:nvPr/>
          </p:nvSpPr>
          <p:spPr bwMode="auto">
            <a:xfrm>
              <a:off x="7142163" y="1063625"/>
              <a:ext cx="1023938" cy="590550"/>
            </a:xfrm>
            <a:custGeom>
              <a:avLst/>
              <a:gdLst>
                <a:gd name="T0" fmla="*/ 219 w 262"/>
                <a:gd name="T1" fmla="*/ 4 h 151"/>
                <a:gd name="T2" fmla="*/ 200 w 262"/>
                <a:gd name="T3" fmla="*/ 0 h 151"/>
                <a:gd name="T4" fmla="*/ 131 w 262"/>
                <a:gd name="T5" fmla="*/ 27 h 151"/>
                <a:gd name="T6" fmla="*/ 64 w 262"/>
                <a:gd name="T7" fmla="*/ 0 h 151"/>
                <a:gd name="T8" fmla="*/ 58 w 262"/>
                <a:gd name="T9" fmla="*/ 0 h 151"/>
                <a:gd name="T10" fmla="*/ 1 w 262"/>
                <a:gd name="T11" fmla="*/ 80 h 151"/>
                <a:gd name="T12" fmla="*/ 52 w 262"/>
                <a:gd name="T13" fmla="*/ 149 h 151"/>
                <a:gd name="T14" fmla="*/ 52 w 262"/>
                <a:gd name="T15" fmla="*/ 149 h 151"/>
                <a:gd name="T16" fmla="*/ 62 w 262"/>
                <a:gd name="T17" fmla="*/ 151 h 151"/>
                <a:gd name="T18" fmla="*/ 72 w 262"/>
                <a:gd name="T19" fmla="*/ 151 h 151"/>
                <a:gd name="T20" fmla="*/ 171 w 262"/>
                <a:gd name="T21" fmla="*/ 62 h 151"/>
                <a:gd name="T22" fmla="*/ 137 w 262"/>
                <a:gd name="T23" fmla="*/ 63 h 151"/>
                <a:gd name="T24" fmla="*/ 70 w 262"/>
                <a:gd name="T25" fmla="*/ 103 h 151"/>
                <a:gd name="T26" fmla="*/ 54 w 262"/>
                <a:gd name="T27" fmla="*/ 95 h 151"/>
                <a:gd name="T28" fmla="*/ 52 w 262"/>
                <a:gd name="T29" fmla="*/ 92 h 151"/>
                <a:gd name="T30" fmla="*/ 52 w 262"/>
                <a:gd name="T31" fmla="*/ 70 h 151"/>
                <a:gd name="T32" fmla="*/ 55 w 262"/>
                <a:gd name="T33" fmla="*/ 64 h 151"/>
                <a:gd name="T34" fmla="*/ 59 w 262"/>
                <a:gd name="T35" fmla="*/ 59 h 151"/>
                <a:gd name="T36" fmla="*/ 63 w 262"/>
                <a:gd name="T37" fmla="*/ 53 h 151"/>
                <a:gd name="T38" fmla="*/ 67 w 262"/>
                <a:gd name="T39" fmla="*/ 49 h 151"/>
                <a:gd name="T40" fmla="*/ 70 w 262"/>
                <a:gd name="T41" fmla="*/ 45 h 151"/>
                <a:gd name="T42" fmla="*/ 74 w 262"/>
                <a:gd name="T43" fmla="*/ 42 h 151"/>
                <a:gd name="T44" fmla="*/ 80 w 262"/>
                <a:gd name="T45" fmla="*/ 49 h 151"/>
                <a:gd name="T46" fmla="*/ 64 w 262"/>
                <a:gd name="T47" fmla="*/ 91 h 151"/>
                <a:gd name="T48" fmla="*/ 130 w 262"/>
                <a:gd name="T49" fmla="*/ 56 h 151"/>
                <a:gd name="T50" fmla="*/ 178 w 262"/>
                <a:gd name="T51" fmla="*/ 55 h 151"/>
                <a:gd name="T52" fmla="*/ 188 w 262"/>
                <a:gd name="T53" fmla="*/ 84 h 151"/>
                <a:gd name="T54" fmla="*/ 199 w 262"/>
                <a:gd name="T55" fmla="*/ 82 h 151"/>
                <a:gd name="T56" fmla="*/ 186 w 262"/>
                <a:gd name="T57" fmla="*/ 51 h 151"/>
                <a:gd name="T58" fmla="*/ 191 w 262"/>
                <a:gd name="T59" fmla="*/ 43 h 151"/>
                <a:gd name="T60" fmla="*/ 196 w 262"/>
                <a:gd name="T61" fmla="*/ 47 h 151"/>
                <a:gd name="T62" fmla="*/ 206 w 262"/>
                <a:gd name="T63" fmla="*/ 58 h 151"/>
                <a:gd name="T64" fmla="*/ 213 w 262"/>
                <a:gd name="T65" fmla="*/ 74 h 151"/>
                <a:gd name="T66" fmla="*/ 193 w 262"/>
                <a:gd name="T67" fmla="*/ 96 h 151"/>
                <a:gd name="T68" fmla="*/ 185 w 262"/>
                <a:gd name="T69" fmla="*/ 94 h 151"/>
                <a:gd name="T70" fmla="*/ 150 w 262"/>
                <a:gd name="T71" fmla="*/ 128 h 151"/>
                <a:gd name="T72" fmla="*/ 186 w 262"/>
                <a:gd name="T73" fmla="*/ 144 h 151"/>
                <a:gd name="T74" fmla="*/ 239 w 262"/>
                <a:gd name="T75" fmla="*/ 124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62" h="151">
                  <a:moveTo>
                    <a:pt x="261" y="70"/>
                  </a:moveTo>
                  <a:cubicBezTo>
                    <a:pt x="259" y="33"/>
                    <a:pt x="223" y="7"/>
                    <a:pt x="219" y="4"/>
                  </a:cubicBezTo>
                  <a:cubicBezTo>
                    <a:pt x="215" y="1"/>
                    <a:pt x="210" y="0"/>
                    <a:pt x="205" y="0"/>
                  </a:cubicBezTo>
                  <a:cubicBezTo>
                    <a:pt x="203" y="0"/>
                    <a:pt x="201" y="0"/>
                    <a:pt x="200" y="0"/>
                  </a:cubicBezTo>
                  <a:cubicBezTo>
                    <a:pt x="193" y="0"/>
                    <a:pt x="187" y="3"/>
                    <a:pt x="183" y="7"/>
                  </a:cubicBezTo>
                  <a:cubicBezTo>
                    <a:pt x="169" y="19"/>
                    <a:pt x="150" y="27"/>
                    <a:pt x="131" y="27"/>
                  </a:cubicBezTo>
                  <a:cubicBezTo>
                    <a:pt x="113" y="27"/>
                    <a:pt x="95" y="20"/>
                    <a:pt x="81" y="7"/>
                  </a:cubicBezTo>
                  <a:cubicBezTo>
                    <a:pt x="76" y="3"/>
                    <a:pt x="70" y="0"/>
                    <a:pt x="64" y="0"/>
                  </a:cubicBezTo>
                  <a:cubicBezTo>
                    <a:pt x="64" y="0"/>
                    <a:pt x="64" y="0"/>
                    <a:pt x="64" y="0"/>
                  </a:cubicBezTo>
                  <a:cubicBezTo>
                    <a:pt x="62" y="0"/>
                    <a:pt x="60" y="0"/>
                    <a:pt x="58" y="0"/>
                  </a:cubicBezTo>
                  <a:cubicBezTo>
                    <a:pt x="53" y="0"/>
                    <a:pt x="47" y="1"/>
                    <a:pt x="43" y="5"/>
                  </a:cubicBezTo>
                  <a:cubicBezTo>
                    <a:pt x="39" y="9"/>
                    <a:pt x="3" y="40"/>
                    <a:pt x="1" y="80"/>
                  </a:cubicBezTo>
                  <a:cubicBezTo>
                    <a:pt x="0" y="99"/>
                    <a:pt x="8" y="117"/>
                    <a:pt x="23" y="132"/>
                  </a:cubicBezTo>
                  <a:cubicBezTo>
                    <a:pt x="32" y="140"/>
                    <a:pt x="42" y="146"/>
                    <a:pt x="52" y="149"/>
                  </a:cubicBezTo>
                  <a:cubicBezTo>
                    <a:pt x="52" y="149"/>
                    <a:pt x="52" y="149"/>
                    <a:pt x="52" y="149"/>
                  </a:cubicBezTo>
                  <a:cubicBezTo>
                    <a:pt x="52" y="149"/>
                    <a:pt x="52" y="149"/>
                    <a:pt x="52" y="149"/>
                  </a:cubicBezTo>
                  <a:cubicBezTo>
                    <a:pt x="55" y="150"/>
                    <a:pt x="58" y="150"/>
                    <a:pt x="60" y="150"/>
                  </a:cubicBezTo>
                  <a:cubicBezTo>
                    <a:pt x="61" y="151"/>
                    <a:pt x="61" y="151"/>
                    <a:pt x="62" y="151"/>
                  </a:cubicBezTo>
                  <a:cubicBezTo>
                    <a:pt x="64" y="151"/>
                    <a:pt x="67" y="151"/>
                    <a:pt x="70" y="151"/>
                  </a:cubicBezTo>
                  <a:cubicBezTo>
                    <a:pt x="71" y="151"/>
                    <a:pt x="71" y="151"/>
                    <a:pt x="72" y="151"/>
                  </a:cubicBezTo>
                  <a:cubicBezTo>
                    <a:pt x="120" y="150"/>
                    <a:pt x="167" y="101"/>
                    <a:pt x="172" y="96"/>
                  </a:cubicBezTo>
                  <a:cubicBezTo>
                    <a:pt x="181" y="86"/>
                    <a:pt x="181" y="71"/>
                    <a:pt x="171" y="62"/>
                  </a:cubicBezTo>
                  <a:cubicBezTo>
                    <a:pt x="167" y="57"/>
                    <a:pt x="161" y="55"/>
                    <a:pt x="155" y="55"/>
                  </a:cubicBezTo>
                  <a:cubicBezTo>
                    <a:pt x="148" y="55"/>
                    <a:pt x="142" y="58"/>
                    <a:pt x="137" y="63"/>
                  </a:cubicBezTo>
                  <a:cubicBezTo>
                    <a:pt x="125" y="76"/>
                    <a:pt x="93" y="102"/>
                    <a:pt x="71" y="103"/>
                  </a:cubicBezTo>
                  <a:cubicBezTo>
                    <a:pt x="70" y="103"/>
                    <a:pt x="70" y="103"/>
                    <a:pt x="70" y="103"/>
                  </a:cubicBezTo>
                  <a:cubicBezTo>
                    <a:pt x="65" y="103"/>
                    <a:pt x="61" y="101"/>
                    <a:pt x="57" y="98"/>
                  </a:cubicBezTo>
                  <a:cubicBezTo>
                    <a:pt x="56" y="97"/>
                    <a:pt x="55" y="96"/>
                    <a:pt x="54" y="95"/>
                  </a:cubicBezTo>
                  <a:cubicBezTo>
                    <a:pt x="54" y="95"/>
                    <a:pt x="54" y="95"/>
                    <a:pt x="54" y="95"/>
                  </a:cubicBezTo>
                  <a:cubicBezTo>
                    <a:pt x="54" y="94"/>
                    <a:pt x="53" y="93"/>
                    <a:pt x="52" y="92"/>
                  </a:cubicBezTo>
                  <a:cubicBezTo>
                    <a:pt x="50" y="88"/>
                    <a:pt x="49" y="84"/>
                    <a:pt x="49" y="82"/>
                  </a:cubicBezTo>
                  <a:cubicBezTo>
                    <a:pt x="49" y="78"/>
                    <a:pt x="51" y="74"/>
                    <a:pt x="52" y="70"/>
                  </a:cubicBezTo>
                  <a:cubicBezTo>
                    <a:pt x="53" y="69"/>
                    <a:pt x="53" y="69"/>
                    <a:pt x="53" y="69"/>
                  </a:cubicBezTo>
                  <a:cubicBezTo>
                    <a:pt x="54" y="67"/>
                    <a:pt x="54" y="66"/>
                    <a:pt x="55" y="64"/>
                  </a:cubicBezTo>
                  <a:cubicBezTo>
                    <a:pt x="56" y="64"/>
                    <a:pt x="56" y="63"/>
                    <a:pt x="56" y="62"/>
                  </a:cubicBezTo>
                  <a:cubicBezTo>
                    <a:pt x="57" y="61"/>
                    <a:pt x="58" y="60"/>
                    <a:pt x="59" y="59"/>
                  </a:cubicBezTo>
                  <a:cubicBezTo>
                    <a:pt x="59" y="58"/>
                    <a:pt x="60" y="58"/>
                    <a:pt x="60" y="57"/>
                  </a:cubicBezTo>
                  <a:cubicBezTo>
                    <a:pt x="61" y="56"/>
                    <a:pt x="62" y="54"/>
                    <a:pt x="63" y="53"/>
                  </a:cubicBezTo>
                  <a:cubicBezTo>
                    <a:pt x="63" y="53"/>
                    <a:pt x="64" y="53"/>
                    <a:pt x="64" y="52"/>
                  </a:cubicBezTo>
                  <a:cubicBezTo>
                    <a:pt x="65" y="51"/>
                    <a:pt x="66" y="50"/>
                    <a:pt x="67" y="49"/>
                  </a:cubicBezTo>
                  <a:cubicBezTo>
                    <a:pt x="67" y="48"/>
                    <a:pt x="68" y="48"/>
                    <a:pt x="68" y="48"/>
                  </a:cubicBezTo>
                  <a:cubicBezTo>
                    <a:pt x="69" y="47"/>
                    <a:pt x="70" y="46"/>
                    <a:pt x="70" y="45"/>
                  </a:cubicBezTo>
                  <a:cubicBezTo>
                    <a:pt x="71" y="45"/>
                    <a:pt x="71" y="45"/>
                    <a:pt x="71" y="44"/>
                  </a:cubicBezTo>
                  <a:cubicBezTo>
                    <a:pt x="72" y="44"/>
                    <a:pt x="73" y="43"/>
                    <a:pt x="74" y="42"/>
                  </a:cubicBezTo>
                  <a:cubicBezTo>
                    <a:pt x="74" y="42"/>
                    <a:pt x="78" y="40"/>
                    <a:pt x="81" y="42"/>
                  </a:cubicBezTo>
                  <a:cubicBezTo>
                    <a:pt x="85" y="46"/>
                    <a:pt x="80" y="49"/>
                    <a:pt x="80" y="49"/>
                  </a:cubicBezTo>
                  <a:cubicBezTo>
                    <a:pt x="73" y="56"/>
                    <a:pt x="59" y="71"/>
                    <a:pt x="59" y="82"/>
                  </a:cubicBezTo>
                  <a:cubicBezTo>
                    <a:pt x="59" y="83"/>
                    <a:pt x="59" y="86"/>
                    <a:pt x="64" y="91"/>
                  </a:cubicBezTo>
                  <a:cubicBezTo>
                    <a:pt x="66" y="93"/>
                    <a:pt x="67" y="93"/>
                    <a:pt x="70" y="93"/>
                  </a:cubicBezTo>
                  <a:cubicBezTo>
                    <a:pt x="87" y="93"/>
                    <a:pt x="116" y="72"/>
                    <a:pt x="130" y="56"/>
                  </a:cubicBezTo>
                  <a:cubicBezTo>
                    <a:pt x="137" y="49"/>
                    <a:pt x="146" y="46"/>
                    <a:pt x="155" y="46"/>
                  </a:cubicBezTo>
                  <a:cubicBezTo>
                    <a:pt x="163" y="46"/>
                    <a:pt x="172" y="49"/>
                    <a:pt x="178" y="55"/>
                  </a:cubicBezTo>
                  <a:cubicBezTo>
                    <a:pt x="185" y="61"/>
                    <a:pt x="188" y="69"/>
                    <a:pt x="189" y="78"/>
                  </a:cubicBezTo>
                  <a:cubicBezTo>
                    <a:pt x="189" y="80"/>
                    <a:pt x="188" y="82"/>
                    <a:pt x="188" y="84"/>
                  </a:cubicBezTo>
                  <a:cubicBezTo>
                    <a:pt x="190" y="85"/>
                    <a:pt x="192" y="86"/>
                    <a:pt x="193" y="86"/>
                  </a:cubicBezTo>
                  <a:cubicBezTo>
                    <a:pt x="193" y="86"/>
                    <a:pt x="195" y="86"/>
                    <a:pt x="199" y="82"/>
                  </a:cubicBezTo>
                  <a:cubicBezTo>
                    <a:pt x="201" y="81"/>
                    <a:pt x="204" y="77"/>
                    <a:pt x="204" y="75"/>
                  </a:cubicBezTo>
                  <a:cubicBezTo>
                    <a:pt x="203" y="68"/>
                    <a:pt x="193" y="56"/>
                    <a:pt x="186" y="51"/>
                  </a:cubicBezTo>
                  <a:cubicBezTo>
                    <a:pt x="186" y="51"/>
                    <a:pt x="182" y="47"/>
                    <a:pt x="185" y="43"/>
                  </a:cubicBezTo>
                  <a:cubicBezTo>
                    <a:pt x="188" y="41"/>
                    <a:pt x="191" y="43"/>
                    <a:pt x="191" y="43"/>
                  </a:cubicBezTo>
                  <a:cubicBezTo>
                    <a:pt x="192" y="44"/>
                    <a:pt x="194" y="45"/>
                    <a:pt x="195" y="46"/>
                  </a:cubicBezTo>
                  <a:cubicBezTo>
                    <a:pt x="195" y="47"/>
                    <a:pt x="196" y="47"/>
                    <a:pt x="196" y="47"/>
                  </a:cubicBezTo>
                  <a:cubicBezTo>
                    <a:pt x="199" y="50"/>
                    <a:pt x="202" y="53"/>
                    <a:pt x="205" y="57"/>
                  </a:cubicBezTo>
                  <a:cubicBezTo>
                    <a:pt x="206" y="57"/>
                    <a:pt x="206" y="58"/>
                    <a:pt x="206" y="58"/>
                  </a:cubicBezTo>
                  <a:cubicBezTo>
                    <a:pt x="207" y="60"/>
                    <a:pt x="209" y="62"/>
                    <a:pt x="210" y="64"/>
                  </a:cubicBezTo>
                  <a:cubicBezTo>
                    <a:pt x="212" y="67"/>
                    <a:pt x="213" y="71"/>
                    <a:pt x="213" y="74"/>
                  </a:cubicBezTo>
                  <a:cubicBezTo>
                    <a:pt x="213" y="76"/>
                    <a:pt x="214" y="81"/>
                    <a:pt x="206" y="89"/>
                  </a:cubicBezTo>
                  <a:cubicBezTo>
                    <a:pt x="200" y="95"/>
                    <a:pt x="195" y="96"/>
                    <a:pt x="193" y="96"/>
                  </a:cubicBezTo>
                  <a:cubicBezTo>
                    <a:pt x="192" y="96"/>
                    <a:pt x="192" y="96"/>
                    <a:pt x="192" y="96"/>
                  </a:cubicBezTo>
                  <a:cubicBezTo>
                    <a:pt x="189" y="96"/>
                    <a:pt x="187" y="95"/>
                    <a:pt x="185" y="94"/>
                  </a:cubicBezTo>
                  <a:cubicBezTo>
                    <a:pt x="184" y="97"/>
                    <a:pt x="182" y="100"/>
                    <a:pt x="179" y="103"/>
                  </a:cubicBezTo>
                  <a:cubicBezTo>
                    <a:pt x="177" y="105"/>
                    <a:pt x="166" y="116"/>
                    <a:pt x="150" y="128"/>
                  </a:cubicBezTo>
                  <a:cubicBezTo>
                    <a:pt x="150" y="128"/>
                    <a:pt x="150" y="128"/>
                    <a:pt x="150" y="128"/>
                  </a:cubicBezTo>
                  <a:cubicBezTo>
                    <a:pt x="160" y="136"/>
                    <a:pt x="172" y="142"/>
                    <a:pt x="186" y="144"/>
                  </a:cubicBezTo>
                  <a:cubicBezTo>
                    <a:pt x="188" y="144"/>
                    <a:pt x="190" y="144"/>
                    <a:pt x="193" y="144"/>
                  </a:cubicBezTo>
                  <a:cubicBezTo>
                    <a:pt x="206" y="144"/>
                    <a:pt x="223" y="140"/>
                    <a:pt x="239" y="124"/>
                  </a:cubicBezTo>
                  <a:cubicBezTo>
                    <a:pt x="259" y="104"/>
                    <a:pt x="262" y="84"/>
                    <a:pt x="261" y="7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5" name="Freeform 29"/>
            <p:cNvSpPr>
              <a:spLocks/>
            </p:cNvSpPr>
            <p:nvPr/>
          </p:nvSpPr>
          <p:spPr bwMode="auto">
            <a:xfrm>
              <a:off x="7989888" y="544513"/>
              <a:ext cx="269875" cy="433387"/>
            </a:xfrm>
            <a:custGeom>
              <a:avLst/>
              <a:gdLst>
                <a:gd name="T0" fmla="*/ 0 w 170"/>
                <a:gd name="T1" fmla="*/ 273 h 273"/>
                <a:gd name="T2" fmla="*/ 42 w 170"/>
                <a:gd name="T3" fmla="*/ 133 h 273"/>
                <a:gd name="T4" fmla="*/ 69 w 170"/>
                <a:gd name="T5" fmla="*/ 162 h 273"/>
                <a:gd name="T6" fmla="*/ 124 w 170"/>
                <a:gd name="T7" fmla="*/ 0 h 273"/>
                <a:gd name="T8" fmla="*/ 170 w 170"/>
                <a:gd name="T9" fmla="*/ 49 h 273"/>
                <a:gd name="T10" fmla="*/ 96 w 170"/>
                <a:gd name="T11" fmla="*/ 234 h 273"/>
                <a:gd name="T12" fmla="*/ 59 w 170"/>
                <a:gd name="T13" fmla="*/ 197 h 273"/>
                <a:gd name="T14" fmla="*/ 0 w 170"/>
                <a:gd name="T15" fmla="*/ 273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0" h="273">
                  <a:moveTo>
                    <a:pt x="0" y="273"/>
                  </a:moveTo>
                  <a:lnTo>
                    <a:pt x="42" y="133"/>
                  </a:lnTo>
                  <a:lnTo>
                    <a:pt x="69" y="162"/>
                  </a:lnTo>
                  <a:lnTo>
                    <a:pt x="124" y="0"/>
                  </a:lnTo>
                  <a:lnTo>
                    <a:pt x="170" y="49"/>
                  </a:lnTo>
                  <a:lnTo>
                    <a:pt x="96" y="234"/>
                  </a:lnTo>
                  <a:lnTo>
                    <a:pt x="59" y="197"/>
                  </a:lnTo>
                  <a:lnTo>
                    <a:pt x="0" y="273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6" name="Freeform 30"/>
            <p:cNvSpPr>
              <a:spLocks/>
            </p:cNvSpPr>
            <p:nvPr/>
          </p:nvSpPr>
          <p:spPr bwMode="auto">
            <a:xfrm>
              <a:off x="8037513" y="873125"/>
              <a:ext cx="446088" cy="230187"/>
            </a:xfrm>
            <a:custGeom>
              <a:avLst/>
              <a:gdLst>
                <a:gd name="T0" fmla="*/ 0 w 281"/>
                <a:gd name="T1" fmla="*/ 103 h 145"/>
                <a:gd name="T2" fmla="*/ 128 w 281"/>
                <a:gd name="T3" fmla="*/ 37 h 145"/>
                <a:gd name="T4" fmla="*/ 126 w 281"/>
                <a:gd name="T5" fmla="*/ 76 h 145"/>
                <a:gd name="T6" fmla="*/ 281 w 281"/>
                <a:gd name="T7" fmla="*/ 0 h 145"/>
                <a:gd name="T8" fmla="*/ 278 w 281"/>
                <a:gd name="T9" fmla="*/ 69 h 145"/>
                <a:gd name="T10" fmla="*/ 94 w 281"/>
                <a:gd name="T11" fmla="*/ 145 h 145"/>
                <a:gd name="T12" fmla="*/ 94 w 281"/>
                <a:gd name="T13" fmla="*/ 96 h 145"/>
                <a:gd name="T14" fmla="*/ 0 w 281"/>
                <a:gd name="T15" fmla="*/ 103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1" h="145">
                  <a:moveTo>
                    <a:pt x="0" y="103"/>
                  </a:moveTo>
                  <a:lnTo>
                    <a:pt x="128" y="37"/>
                  </a:lnTo>
                  <a:lnTo>
                    <a:pt x="126" y="76"/>
                  </a:lnTo>
                  <a:lnTo>
                    <a:pt x="281" y="0"/>
                  </a:lnTo>
                  <a:lnTo>
                    <a:pt x="278" y="69"/>
                  </a:lnTo>
                  <a:lnTo>
                    <a:pt x="94" y="145"/>
                  </a:lnTo>
                  <a:lnTo>
                    <a:pt x="94" y="96"/>
                  </a:lnTo>
                  <a:lnTo>
                    <a:pt x="0" y="103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67" name="Group 132"/>
          <p:cNvGrpSpPr/>
          <p:nvPr/>
        </p:nvGrpSpPr>
        <p:grpSpPr>
          <a:xfrm>
            <a:off x="1699921" y="4252511"/>
            <a:ext cx="1043454" cy="937742"/>
            <a:chOff x="1593582" y="3981450"/>
            <a:chExt cx="588228" cy="528634"/>
          </a:xfrm>
        </p:grpSpPr>
        <p:grpSp>
          <p:nvGrpSpPr>
            <p:cNvPr id="68" name="Group 67"/>
            <p:cNvGrpSpPr/>
            <p:nvPr/>
          </p:nvGrpSpPr>
          <p:grpSpPr>
            <a:xfrm>
              <a:off x="1593582" y="3981450"/>
              <a:ext cx="588228" cy="528634"/>
              <a:chOff x="5281613" y="142875"/>
              <a:chExt cx="1331913" cy="1196976"/>
            </a:xfrm>
          </p:grpSpPr>
          <p:sp>
            <p:nvSpPr>
              <p:cNvPr id="70" name="Oval 29"/>
              <p:cNvSpPr>
                <a:spLocks noChangeArrowheads="1"/>
              </p:cNvSpPr>
              <p:nvPr/>
            </p:nvSpPr>
            <p:spPr bwMode="auto">
              <a:xfrm>
                <a:off x="5468938" y="307975"/>
                <a:ext cx="914400" cy="917575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2800"/>
              </a:p>
            </p:txBody>
          </p:sp>
          <p:sp>
            <p:nvSpPr>
              <p:cNvPr id="71" name="Oval 30"/>
              <p:cNvSpPr>
                <a:spLocks noChangeArrowheads="1"/>
              </p:cNvSpPr>
              <p:nvPr/>
            </p:nvSpPr>
            <p:spPr bwMode="auto">
              <a:xfrm>
                <a:off x="5281613" y="193675"/>
                <a:ext cx="265113" cy="266700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2800"/>
              </a:p>
            </p:txBody>
          </p:sp>
          <p:sp>
            <p:nvSpPr>
              <p:cNvPr id="72" name="Oval 31"/>
              <p:cNvSpPr>
                <a:spLocks noChangeArrowheads="1"/>
              </p:cNvSpPr>
              <p:nvPr/>
            </p:nvSpPr>
            <p:spPr bwMode="auto">
              <a:xfrm>
                <a:off x="6345238" y="1028700"/>
                <a:ext cx="268288" cy="266700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2800"/>
              </a:p>
            </p:txBody>
          </p:sp>
          <p:sp>
            <p:nvSpPr>
              <p:cNvPr id="73" name="Oval 32"/>
              <p:cNvSpPr>
                <a:spLocks noChangeArrowheads="1"/>
              </p:cNvSpPr>
              <p:nvPr/>
            </p:nvSpPr>
            <p:spPr bwMode="auto">
              <a:xfrm>
                <a:off x="5610226" y="142875"/>
                <a:ext cx="104775" cy="101600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2800"/>
              </a:p>
            </p:txBody>
          </p:sp>
          <p:sp>
            <p:nvSpPr>
              <p:cNvPr id="74" name="Oval 33"/>
              <p:cNvSpPr>
                <a:spLocks noChangeArrowheads="1"/>
              </p:cNvSpPr>
              <p:nvPr/>
            </p:nvSpPr>
            <p:spPr bwMode="auto">
              <a:xfrm>
                <a:off x="6176963" y="1236663"/>
                <a:ext cx="104775" cy="103188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2800"/>
              </a:p>
            </p:txBody>
          </p:sp>
        </p:grpSp>
        <p:sp>
          <p:nvSpPr>
            <p:cNvPr id="69" name="TextBox 68"/>
            <p:cNvSpPr txBox="1"/>
            <p:nvPr/>
          </p:nvSpPr>
          <p:spPr>
            <a:xfrm>
              <a:off x="1619692" y="4095830"/>
              <a:ext cx="504383" cy="28620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2800" dirty="0" smtClean="0">
                  <a:solidFill>
                    <a:schemeClr val="accent2">
                      <a:lumMod val="75000"/>
                    </a:schemeClr>
                  </a:solidFill>
                  <a:latin typeface="Arial Black" panose="020B0A04020102020204" pitchFamily="34" charset="0"/>
                </a:rPr>
                <a:t>O</a:t>
              </a:r>
              <a:r>
                <a:rPr lang="en-GB" sz="2800" baseline="-25000" dirty="0" smtClean="0">
                  <a:solidFill>
                    <a:schemeClr val="accent2">
                      <a:lumMod val="75000"/>
                    </a:schemeClr>
                  </a:solidFill>
                  <a:latin typeface="Arial Black" panose="020B0A04020102020204" pitchFamily="34" charset="0"/>
                </a:rPr>
                <a:t>2</a:t>
              </a:r>
              <a:endParaRPr lang="en-GB" sz="2800" baseline="-25000" dirty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96758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Custom 40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1CADE4"/>
      </a:hlink>
      <a:folHlink>
        <a:srgbClr val="1C6294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3704</TotalTime>
  <Words>516</Words>
  <Application>Microsoft Office PowerPoint</Application>
  <PresentationFormat>Widescreen</PresentationFormat>
  <Paragraphs>69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Arial Black</vt:lpstr>
      <vt:lpstr>Calibri</vt:lpstr>
      <vt:lpstr>Calibri Light</vt:lpstr>
      <vt:lpstr>DejaVu Sans</vt:lpstr>
      <vt:lpstr>Tw Cen MT</vt:lpstr>
      <vt:lpstr>Wingdings 3</vt:lpstr>
      <vt:lpstr>Integral</vt:lpstr>
      <vt:lpstr>PPFE: frequency and diagnosis</vt:lpstr>
      <vt:lpstr>Characteristics</vt:lpstr>
      <vt:lpstr>Symptoms </vt:lpstr>
      <vt:lpstr>Risk factors</vt:lpstr>
      <vt:lpstr>Risk factors</vt:lpstr>
      <vt:lpstr>Prognosis</vt:lpstr>
      <vt:lpstr>Monitoring</vt:lpstr>
      <vt:lpstr>Pharmacological treatments</vt:lpstr>
      <vt:lpstr>NON-Pharmacological treatments</vt:lpstr>
      <vt:lpstr>Links for more information</vt:lpstr>
      <vt:lpstr>United States Links</vt:lpstr>
      <vt:lpstr>Clinical publications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Philip Matthews</dc:creator>
  <dc:description/>
  <cp:lastModifiedBy>Stafford, Kate</cp:lastModifiedBy>
  <cp:revision>86</cp:revision>
  <dcterms:created xsi:type="dcterms:W3CDTF">2018-05-20T09:11:30Z</dcterms:created>
  <dcterms:modified xsi:type="dcterms:W3CDTF">2018-11-15T15:40:47Z</dcterms:modified>
  <dc:language>en-GB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Widescreen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11</vt:i4>
  </property>
</Properties>
</file>