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21"/>
  </p:notesMasterIdLst>
  <p:sldIdLst>
    <p:sldId id="269" r:id="rId2"/>
    <p:sldId id="290" r:id="rId3"/>
    <p:sldId id="287" r:id="rId4"/>
    <p:sldId id="275" r:id="rId5"/>
    <p:sldId id="293" r:id="rId6"/>
    <p:sldId id="299" r:id="rId7"/>
    <p:sldId id="304" r:id="rId8"/>
    <p:sldId id="262" r:id="rId9"/>
    <p:sldId id="300" r:id="rId10"/>
    <p:sldId id="292" r:id="rId11"/>
    <p:sldId id="285" r:id="rId12"/>
    <p:sldId id="296" r:id="rId13"/>
    <p:sldId id="297" r:id="rId14"/>
    <p:sldId id="263" r:id="rId15"/>
    <p:sldId id="259" r:id="rId16"/>
    <p:sldId id="302" r:id="rId17"/>
    <p:sldId id="303" r:id="rId18"/>
    <p:sldId id="294" r:id="rId19"/>
    <p:sldId id="281" r:id="rId20"/>
  </p:sldIdLst>
  <p:sldSz cx="9906000" cy="6858000" type="A4"/>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idoo Kesh" initials="NK" lastIdx="2" clrIdx="0">
    <p:extLst>
      <p:ext uri="{19B8F6BF-5375-455C-9EA6-DF929625EA0E}">
        <p15:presenceInfo xmlns:p15="http://schemas.microsoft.com/office/powerpoint/2012/main" userId="Naidoo Kes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FF5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2" autoAdjust="0"/>
    <p:restoredTop sz="95768" autoAdjust="0"/>
  </p:normalViewPr>
  <p:slideViewPr>
    <p:cSldViewPr snapToGrid="0">
      <p:cViewPr varScale="1">
        <p:scale>
          <a:sx n="101" d="100"/>
          <a:sy n="101" d="100"/>
        </p:scale>
        <p:origin x="1912" y="1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696369AB-1F87-457B-AAA1-84AFC8EB0123}" type="datetimeFigureOut">
              <a:rPr lang="en-US" smtClean="0"/>
              <a:t>7/18/19</a:t>
            </a:fld>
            <a:endParaRPr lang="en-US"/>
          </a:p>
        </p:txBody>
      </p:sp>
      <p:sp>
        <p:nvSpPr>
          <p:cNvPr id="4" name="Slide Image Placeholder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2158ED07-FAE8-4011-8935-9D7A1DF0A87A}" type="slidenum">
              <a:rPr lang="en-US" smtClean="0"/>
              <a:t>‹#›</a:t>
            </a:fld>
            <a:endParaRPr lang="en-US"/>
          </a:p>
        </p:txBody>
      </p:sp>
    </p:spTree>
    <p:extLst>
      <p:ext uri="{BB962C8B-B14F-4D97-AF65-F5344CB8AC3E}">
        <p14:creationId xmlns:p14="http://schemas.microsoft.com/office/powerpoint/2010/main" val="33286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54741-B703-4B50-85E0-75D43690D99C}"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4275" name="Rectangle 2"/>
          <p:cNvSpPr>
            <a:spLocks noGrp="1" noRot="1" noChangeAspect="1" noChangeArrowheads="1" noTextEdit="1"/>
          </p:cNvSpPr>
          <p:nvPr>
            <p:ph type="sldImg"/>
          </p:nvPr>
        </p:nvSpPr>
        <p:spPr>
          <a:xfrm>
            <a:off x="979488" y="1241425"/>
            <a:ext cx="4838700" cy="3349625"/>
          </a:xfrm>
          <a:ln/>
        </p:spPr>
      </p:sp>
      <p:sp>
        <p:nvSpPr>
          <p:cNvPr id="54276" name="Rectangle 3"/>
          <p:cNvSpPr>
            <a:spLocks noGrp="1" noChangeArrowheads="1"/>
          </p:cNvSpPr>
          <p:nvPr>
            <p:ph type="body" idx="1"/>
          </p:nvPr>
        </p:nvSpPr>
        <p:spPr>
          <a:noFill/>
          <a:ln/>
        </p:spPr>
        <p:txBody>
          <a:bodyPr/>
          <a:lstStyle/>
          <a:p>
            <a:pPr eaLnBrk="1" hangingPunct="1"/>
            <a:r>
              <a:rPr lang="fr-FR" dirty="0"/>
              <a:t> </a:t>
            </a:r>
          </a:p>
        </p:txBody>
      </p:sp>
    </p:spTree>
    <p:extLst>
      <p:ext uri="{BB962C8B-B14F-4D97-AF65-F5344CB8AC3E}">
        <p14:creationId xmlns:p14="http://schemas.microsoft.com/office/powerpoint/2010/main" val="258729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58ED07-FAE8-4011-8935-9D7A1DF0A87A}" type="slidenum">
              <a:rPr lang="en-US" smtClean="0"/>
              <a:t>12</a:t>
            </a:fld>
            <a:endParaRPr lang="en-US"/>
          </a:p>
        </p:txBody>
      </p:sp>
    </p:spTree>
    <p:extLst>
      <p:ext uri="{BB962C8B-B14F-4D97-AF65-F5344CB8AC3E}">
        <p14:creationId xmlns:p14="http://schemas.microsoft.com/office/powerpoint/2010/main" val="4271055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13/06/2019 v1</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695C60D5-4CC1-4709-A90A-FD5BC9656B7A}" type="slidenum">
              <a:rPr lang="en-GB" smtClean="0"/>
              <a:t>‹#›</a:t>
            </a:fld>
            <a:endParaRPr lang="en-GB" dirty="0"/>
          </a:p>
        </p:txBody>
      </p:sp>
    </p:spTree>
    <p:extLst>
      <p:ext uri="{BB962C8B-B14F-4D97-AF65-F5344CB8AC3E}">
        <p14:creationId xmlns:p14="http://schemas.microsoft.com/office/powerpoint/2010/main" val="850879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13/06/2019 v1</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695C60D5-4CC1-4709-A90A-FD5BC9656B7A}" type="slidenum">
              <a:rPr lang="en-GB" smtClean="0"/>
              <a:t>‹#›</a:t>
            </a:fld>
            <a:endParaRPr lang="en-GB"/>
          </a:p>
        </p:txBody>
      </p:sp>
    </p:spTree>
    <p:extLst>
      <p:ext uri="{BB962C8B-B14F-4D97-AF65-F5344CB8AC3E}">
        <p14:creationId xmlns:p14="http://schemas.microsoft.com/office/powerpoint/2010/main" val="1041285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13/06/2019 v1</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695C60D5-4CC1-4709-A90A-FD5BC9656B7A}" type="slidenum">
              <a:rPr lang="en-GB" smtClean="0"/>
              <a:pPr/>
              <a:t>‹#›</a:t>
            </a:fld>
            <a:endParaRPr lang="en-GB" dirty="0"/>
          </a:p>
        </p:txBody>
      </p:sp>
    </p:spTree>
    <p:extLst>
      <p:ext uri="{BB962C8B-B14F-4D97-AF65-F5344CB8AC3E}">
        <p14:creationId xmlns:p14="http://schemas.microsoft.com/office/powerpoint/2010/main" val="95805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13/06/2019 v1</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695C60D5-4CC1-4709-A90A-FD5BC9656B7A}" type="slidenum">
              <a:rPr lang="en-GB" smtClean="0"/>
              <a:t>‹#›</a:t>
            </a:fld>
            <a:endParaRPr lang="en-GB"/>
          </a:p>
        </p:txBody>
      </p:sp>
    </p:spTree>
    <p:extLst>
      <p:ext uri="{BB962C8B-B14F-4D97-AF65-F5344CB8AC3E}">
        <p14:creationId xmlns:p14="http://schemas.microsoft.com/office/powerpoint/2010/main" val="980651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13/06/2019 v1</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695C60D5-4CC1-4709-A90A-FD5BC9656B7A}" type="slidenum">
              <a:rPr lang="en-GB" smtClean="0"/>
              <a:t>‹#›</a:t>
            </a:fld>
            <a:endParaRPr lang="en-GB"/>
          </a:p>
        </p:txBody>
      </p:sp>
    </p:spTree>
    <p:extLst>
      <p:ext uri="{BB962C8B-B14F-4D97-AF65-F5344CB8AC3E}">
        <p14:creationId xmlns:p14="http://schemas.microsoft.com/office/powerpoint/2010/main" val="1475769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13/06/2019 v1</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695C60D5-4CC1-4709-A90A-FD5BC9656B7A}" type="slidenum">
              <a:rPr lang="en-GB" smtClean="0"/>
              <a:t>‹#›</a:t>
            </a:fld>
            <a:endParaRPr lang="en-GB"/>
          </a:p>
        </p:txBody>
      </p:sp>
    </p:spTree>
    <p:extLst>
      <p:ext uri="{BB962C8B-B14F-4D97-AF65-F5344CB8AC3E}">
        <p14:creationId xmlns:p14="http://schemas.microsoft.com/office/powerpoint/2010/main" val="1127811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13/06/2019 v1</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6996113" y="6356352"/>
            <a:ext cx="2228850" cy="365125"/>
          </a:xfrm>
          <a:prstGeom prst="rect">
            <a:avLst/>
          </a:prstGeom>
        </p:spPr>
        <p:txBody>
          <a:bodyPr/>
          <a:lstStyle/>
          <a:p>
            <a:fld id="{695C60D5-4CC1-4709-A90A-FD5BC9656B7A}" type="slidenum">
              <a:rPr lang="en-GB" smtClean="0"/>
              <a:t>‹#›</a:t>
            </a:fld>
            <a:endParaRPr lang="en-GB"/>
          </a:p>
        </p:txBody>
      </p:sp>
    </p:spTree>
    <p:extLst>
      <p:ext uri="{BB962C8B-B14F-4D97-AF65-F5344CB8AC3E}">
        <p14:creationId xmlns:p14="http://schemas.microsoft.com/office/powerpoint/2010/main" val="1047884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13/06/2019 v1</a:t>
            </a: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6996113" y="6356352"/>
            <a:ext cx="2228850" cy="365125"/>
          </a:xfrm>
          <a:prstGeom prst="rect">
            <a:avLst/>
          </a:prstGeom>
        </p:spPr>
        <p:txBody>
          <a:bodyPr/>
          <a:lstStyle/>
          <a:p>
            <a:fld id="{695C60D5-4CC1-4709-A90A-FD5BC9656B7A}" type="slidenum">
              <a:rPr lang="en-GB" smtClean="0"/>
              <a:t>‹#›</a:t>
            </a:fld>
            <a:endParaRPr lang="en-GB"/>
          </a:p>
        </p:txBody>
      </p:sp>
    </p:spTree>
    <p:extLst>
      <p:ext uri="{BB962C8B-B14F-4D97-AF65-F5344CB8AC3E}">
        <p14:creationId xmlns:p14="http://schemas.microsoft.com/office/powerpoint/2010/main" val="1061797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13/06/2019 v1</a:t>
            </a:r>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6996113" y="6356352"/>
            <a:ext cx="2228850" cy="365125"/>
          </a:xfrm>
          <a:prstGeom prst="rect">
            <a:avLst/>
          </a:prstGeom>
        </p:spPr>
        <p:txBody>
          <a:bodyPr/>
          <a:lstStyle/>
          <a:p>
            <a:fld id="{695C60D5-4CC1-4709-A90A-FD5BC9656B7A}" type="slidenum">
              <a:rPr lang="en-GB" smtClean="0"/>
              <a:t>‹#›</a:t>
            </a:fld>
            <a:endParaRPr lang="en-GB"/>
          </a:p>
        </p:txBody>
      </p:sp>
    </p:spTree>
    <p:extLst>
      <p:ext uri="{BB962C8B-B14F-4D97-AF65-F5344CB8AC3E}">
        <p14:creationId xmlns:p14="http://schemas.microsoft.com/office/powerpoint/2010/main" val="2739717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13/06/2019 v1</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695C60D5-4CC1-4709-A90A-FD5BC9656B7A}" type="slidenum">
              <a:rPr lang="en-GB" smtClean="0"/>
              <a:t>‹#›</a:t>
            </a:fld>
            <a:endParaRPr lang="en-GB"/>
          </a:p>
        </p:txBody>
      </p:sp>
    </p:spTree>
    <p:extLst>
      <p:ext uri="{BB962C8B-B14F-4D97-AF65-F5344CB8AC3E}">
        <p14:creationId xmlns:p14="http://schemas.microsoft.com/office/powerpoint/2010/main" val="933643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13/06/2019 v1</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695C60D5-4CC1-4709-A90A-FD5BC9656B7A}" type="slidenum">
              <a:rPr lang="en-GB" smtClean="0"/>
              <a:t>‹#›</a:t>
            </a:fld>
            <a:endParaRPr lang="en-GB"/>
          </a:p>
        </p:txBody>
      </p:sp>
    </p:spTree>
    <p:extLst>
      <p:ext uri="{BB962C8B-B14F-4D97-AF65-F5344CB8AC3E}">
        <p14:creationId xmlns:p14="http://schemas.microsoft.com/office/powerpoint/2010/main" val="513775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13/06/2019 v1</a:t>
            </a:r>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7" name="Slide Number Placeholder 6">
            <a:extLst>
              <a:ext uri="{FF2B5EF4-FFF2-40B4-BE49-F238E27FC236}">
                <a16:creationId xmlns:a16="http://schemas.microsoft.com/office/drawing/2014/main" id="{3AB3E381-6C56-4F6B-A481-0B34BB6831C5}"/>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Slide </a:t>
            </a:r>
            <a:fld id="{6510DA30-7641-4AB8-9B50-368C0858217C}" type="slidenum">
              <a:rPr lang="en-GB" smtClean="0"/>
              <a:pPr/>
              <a:t>‹#›</a:t>
            </a:fld>
            <a:endParaRPr lang="en-GB" dirty="0"/>
          </a:p>
        </p:txBody>
      </p:sp>
    </p:spTree>
    <p:extLst>
      <p:ext uri="{BB962C8B-B14F-4D97-AF65-F5344CB8AC3E}">
        <p14:creationId xmlns:p14="http://schemas.microsoft.com/office/powerpoint/2010/main" val="285360094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28.tiff"/><Relationship Id="rId1" Type="http://schemas.openxmlformats.org/officeDocument/2006/relationships/slideLayout" Target="../slideLayouts/slideLayout1.xml"/><Relationship Id="rId5" Type="http://schemas.openxmlformats.org/officeDocument/2006/relationships/image" Target="../media/image31.tiff"/><Relationship Id="rId4" Type="http://schemas.openxmlformats.org/officeDocument/2006/relationships/image" Target="../media/image30.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5" descr="foundation trust logo"/>
          <p:cNvPicPr>
            <a:picLocks noChangeAspect="1" noChangeArrowheads="1"/>
          </p:cNvPicPr>
          <p:nvPr/>
        </p:nvPicPr>
        <p:blipFill>
          <a:blip r:embed="rId3" cstate="print"/>
          <a:srcRect/>
          <a:stretch>
            <a:fillRect/>
          </a:stretch>
        </p:blipFill>
        <p:spPr bwMode="auto">
          <a:xfrm>
            <a:off x="7484698" y="679613"/>
            <a:ext cx="2281754" cy="723310"/>
          </a:xfrm>
          <a:prstGeom prst="rect">
            <a:avLst/>
          </a:prstGeom>
          <a:noFill/>
          <a:ln w="9525">
            <a:noFill/>
            <a:miter lim="800000"/>
            <a:headEnd/>
            <a:tailEnd/>
          </a:ln>
        </p:spPr>
      </p:pic>
      <p:pic>
        <p:nvPicPr>
          <p:cNvPr id="6" name="Picture 5">
            <a:extLst>
              <a:ext uri="{FF2B5EF4-FFF2-40B4-BE49-F238E27FC236}">
                <a16:creationId xmlns:a16="http://schemas.microsoft.com/office/drawing/2014/main" id="{55A2E996-26FB-4630-AAE4-B73AA9DC2B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448" y="746339"/>
            <a:ext cx="1338690" cy="588096"/>
          </a:xfrm>
          <a:prstGeom prst="rect">
            <a:avLst/>
          </a:prstGeom>
        </p:spPr>
      </p:pic>
      <p:sp>
        <p:nvSpPr>
          <p:cNvPr id="7" name="Rectangle 2">
            <a:extLst>
              <a:ext uri="{FF2B5EF4-FFF2-40B4-BE49-F238E27FC236}">
                <a16:creationId xmlns:a16="http://schemas.microsoft.com/office/drawing/2014/main" id="{B1F103C6-A3B7-4C82-ADAD-FB45DB021766}"/>
              </a:ext>
            </a:extLst>
          </p:cNvPr>
          <p:cNvSpPr txBox="1">
            <a:spLocks noChangeArrowheads="1"/>
          </p:cNvSpPr>
          <p:nvPr/>
        </p:nvSpPr>
        <p:spPr>
          <a:xfrm>
            <a:off x="776435" y="2244579"/>
            <a:ext cx="8353131" cy="1337620"/>
          </a:xfrm>
          <a:prstGeom prst="rect">
            <a:avLst/>
          </a:prstGeom>
        </p:spPr>
        <p:txBody>
          <a:bodyPr vert="horz" lIns="74295" tIns="37148" rIns="74295" bIns="37148"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3900" dirty="0">
                <a:solidFill>
                  <a:schemeClr val="tx1"/>
                </a:solidFill>
                <a:latin typeface="Calibri" pitchFamily="34" charset="0"/>
              </a:rPr>
              <a:t>Clinical Quality Report</a:t>
            </a:r>
          </a:p>
          <a:p>
            <a:pPr algn="ctr"/>
            <a:r>
              <a:rPr lang="en-GB" sz="3900" dirty="0">
                <a:solidFill>
                  <a:schemeClr val="tx1"/>
                </a:solidFill>
                <a:latin typeface="Calibri" pitchFamily="34" charset="0"/>
              </a:rPr>
              <a:t>Month 1 – Month 3 2019-20</a:t>
            </a:r>
          </a:p>
        </p:txBody>
      </p:sp>
    </p:spTree>
    <p:extLst>
      <p:ext uri="{BB962C8B-B14F-4D97-AF65-F5344CB8AC3E}">
        <p14:creationId xmlns:p14="http://schemas.microsoft.com/office/powerpoint/2010/main" val="3370433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5DCCEA6-324F-4A97-9FA5-341C5675D595}"/>
              </a:ext>
            </a:extLst>
          </p:cNvPr>
          <p:cNvSpPr txBox="1"/>
          <p:nvPr/>
        </p:nvSpPr>
        <p:spPr>
          <a:xfrm>
            <a:off x="206182" y="214354"/>
            <a:ext cx="9410700" cy="469359"/>
          </a:xfrm>
          <a:prstGeom prst="rect">
            <a:avLst/>
          </a:prstGeom>
          <a:solidFill>
            <a:srgbClr val="DFF5FC"/>
          </a:solidFill>
          <a:ln cmpd="dbl">
            <a:solidFill>
              <a:schemeClr val="accent1"/>
            </a:solidFill>
          </a:ln>
        </p:spPr>
        <p:txBody>
          <a:bodyPr wrap="square" rtlCol="0">
            <a:spAutoFit/>
          </a:bodyPr>
          <a:lstStyle/>
          <a:p>
            <a:pPr>
              <a:spcAft>
                <a:spcPts val="300"/>
              </a:spcAft>
            </a:pPr>
            <a:r>
              <a:rPr lang="en-GB" sz="1100" b="1" dirty="0">
                <a:highlight>
                  <a:srgbClr val="DFF5FC"/>
                </a:highlight>
                <a:latin typeface="Arial" panose="020B0604020202020204" pitchFamily="34" charset="0"/>
                <a:cs typeface="Arial" panose="020B0604020202020204" pitchFamily="34" charset="0"/>
              </a:rPr>
              <a:t>Responsive: Cancelled </a:t>
            </a:r>
            <a:r>
              <a:rPr lang="en-GB" sz="1100" b="1" dirty="0">
                <a:latin typeface="Arial" panose="020B0604020202020204" pitchFamily="34" charset="0"/>
                <a:cs typeface="Arial" panose="020B0604020202020204" pitchFamily="34" charset="0"/>
              </a:rPr>
              <a:t>operations and procedures</a:t>
            </a:r>
          </a:p>
          <a:p>
            <a:pPr>
              <a:spcAft>
                <a:spcPts val="300"/>
              </a:spcAft>
              <a:tabLst>
                <a:tab pos="1025439" algn="l"/>
              </a:tabLst>
            </a:pPr>
            <a:r>
              <a:rPr lang="en-GB" sz="1100" dirty="0">
                <a:latin typeface="Arial" panose="020B0604020202020204" pitchFamily="34" charset="0"/>
                <a:cs typeface="Arial" panose="020B0604020202020204" pitchFamily="34" charset="0"/>
              </a:rPr>
              <a:t>Data owner:  Derval Russell – Harefield Hospital Director and Ross Ellis – Royal Brompton Hospital Director</a:t>
            </a:r>
          </a:p>
        </p:txBody>
      </p:sp>
      <p:pic>
        <p:nvPicPr>
          <p:cNvPr id="3" name="Picture 2">
            <a:extLst>
              <a:ext uri="{FF2B5EF4-FFF2-40B4-BE49-F238E27FC236}">
                <a16:creationId xmlns:a16="http://schemas.microsoft.com/office/drawing/2014/main" id="{F542DC95-9A92-4254-9DAF-A301BE978AE1}"/>
              </a:ext>
            </a:extLst>
          </p:cNvPr>
          <p:cNvPicPr>
            <a:picLocks noChangeAspect="1"/>
          </p:cNvPicPr>
          <p:nvPr/>
        </p:nvPicPr>
        <p:blipFill>
          <a:blip r:embed="rId2"/>
          <a:stretch>
            <a:fillRect/>
          </a:stretch>
        </p:blipFill>
        <p:spPr>
          <a:xfrm>
            <a:off x="4636008" y="2811354"/>
            <a:ext cx="4953211" cy="1257726"/>
          </a:xfrm>
          <a:prstGeom prst="rect">
            <a:avLst/>
          </a:prstGeom>
        </p:spPr>
      </p:pic>
      <p:sp>
        <p:nvSpPr>
          <p:cNvPr id="5" name="TextBox 4">
            <a:extLst>
              <a:ext uri="{FF2B5EF4-FFF2-40B4-BE49-F238E27FC236}">
                <a16:creationId xmlns:a16="http://schemas.microsoft.com/office/drawing/2014/main" id="{87B8946A-3E38-4410-AC92-E9719E4A8772}"/>
              </a:ext>
            </a:extLst>
          </p:cNvPr>
          <p:cNvSpPr txBox="1"/>
          <p:nvPr/>
        </p:nvSpPr>
        <p:spPr>
          <a:xfrm>
            <a:off x="165033" y="699694"/>
            <a:ext cx="9392259" cy="638636"/>
          </a:xfrm>
          <a:prstGeom prst="rect">
            <a:avLst/>
          </a:prstGeom>
          <a:noFill/>
        </p:spPr>
        <p:txBody>
          <a:bodyPr wrap="square" rtlCol="0">
            <a:spAutoFit/>
          </a:bodyPr>
          <a:lstStyle/>
          <a:p>
            <a:pPr algn="just">
              <a:spcAft>
                <a:spcPts val="300"/>
              </a:spcAft>
            </a:pPr>
            <a:r>
              <a:rPr lang="en-US" sz="1100" dirty="0">
                <a:latin typeface="Arial" panose="020B0604020202020204" pitchFamily="34" charset="0"/>
                <a:cs typeface="Arial" panose="020B0604020202020204" pitchFamily="34" charset="0"/>
              </a:rPr>
              <a:t>During M1-M3 123 patients had their operation or procedure cancelled for non clinical reasons. 120 patients had their surgery or procedure within 28 days of cancellation, however for three patients this was not possible. </a:t>
            </a:r>
            <a:endParaRPr lang="en-GB" sz="1100" dirty="0">
              <a:latin typeface="Arial" panose="020B0604020202020204" pitchFamily="34" charset="0"/>
              <a:cs typeface="Arial" panose="020B0604020202020204" pitchFamily="34" charset="0"/>
            </a:endParaRPr>
          </a:p>
          <a:p>
            <a:pPr algn="just">
              <a:spcAft>
                <a:spcPts val="300"/>
              </a:spcAft>
            </a:pPr>
            <a:r>
              <a:rPr lang="en-GB" sz="1100" dirty="0">
                <a:latin typeface="Arial" panose="020B0604020202020204" pitchFamily="34" charset="0"/>
                <a:cs typeface="Arial" panose="020B0604020202020204" pitchFamily="34" charset="0"/>
              </a:rPr>
              <a:t>	</a:t>
            </a:r>
          </a:p>
        </p:txBody>
      </p:sp>
      <p:sp>
        <p:nvSpPr>
          <p:cNvPr id="8" name="Slide Number Placeholder 7">
            <a:extLst>
              <a:ext uri="{FF2B5EF4-FFF2-40B4-BE49-F238E27FC236}">
                <a16:creationId xmlns:a16="http://schemas.microsoft.com/office/drawing/2014/main" id="{E9F7B097-A725-4645-9F37-3A2B08E2A546}"/>
              </a:ext>
            </a:extLst>
          </p:cNvPr>
          <p:cNvSpPr>
            <a:spLocks noGrp="1"/>
          </p:cNvSpPr>
          <p:nvPr>
            <p:ph type="sldNum" sz="quarter" idx="12"/>
          </p:nvPr>
        </p:nvSpPr>
        <p:spPr/>
        <p:txBody>
          <a:bodyPr/>
          <a:lstStyle/>
          <a:p>
            <a:fld id="{695C60D5-4CC1-4709-A90A-FD5BC9656B7A}" type="slidenum">
              <a:rPr lang="en-GB" smtClean="0"/>
              <a:t>10</a:t>
            </a:fld>
            <a:endParaRPr lang="en-GB"/>
          </a:p>
        </p:txBody>
      </p:sp>
      <p:sp>
        <p:nvSpPr>
          <p:cNvPr id="6" name="TextBox 5">
            <a:extLst>
              <a:ext uri="{FF2B5EF4-FFF2-40B4-BE49-F238E27FC236}">
                <a16:creationId xmlns:a16="http://schemas.microsoft.com/office/drawing/2014/main" id="{5FDB2A74-4737-174C-B434-8397556495AC}"/>
              </a:ext>
            </a:extLst>
          </p:cNvPr>
          <p:cNvSpPr txBox="1"/>
          <p:nvPr/>
        </p:nvSpPr>
        <p:spPr>
          <a:xfrm>
            <a:off x="178519" y="4069080"/>
            <a:ext cx="9410700" cy="638636"/>
          </a:xfrm>
          <a:prstGeom prst="rect">
            <a:avLst/>
          </a:prstGeom>
          <a:solidFill>
            <a:srgbClr val="DFF5FC"/>
          </a:solidFill>
          <a:ln cmpd="dbl">
            <a:solidFill>
              <a:schemeClr val="accent1"/>
            </a:solidFill>
          </a:ln>
        </p:spPr>
        <p:txBody>
          <a:bodyPr wrap="square" rtlCol="0">
            <a:spAutoFit/>
          </a:bodyPr>
          <a:lstStyle/>
          <a:p>
            <a:pPr>
              <a:spcAft>
                <a:spcPts val="300"/>
              </a:spcAft>
            </a:pPr>
            <a:r>
              <a:rPr lang="en-GB" sz="1100" b="1" dirty="0">
                <a:highlight>
                  <a:srgbClr val="DFF5FC"/>
                </a:highlight>
                <a:latin typeface="Arial" panose="020B0604020202020204" pitchFamily="34" charset="0"/>
                <a:cs typeface="Arial" panose="020B0604020202020204" pitchFamily="34" charset="0"/>
              </a:rPr>
              <a:t>Responsive: Six week diagnostic waits</a:t>
            </a:r>
            <a:endParaRPr lang="en-GB" sz="1100" b="1" dirty="0">
              <a:latin typeface="Arial" panose="020B0604020202020204" pitchFamily="34" charset="0"/>
              <a:cs typeface="Arial" panose="020B0604020202020204" pitchFamily="34" charset="0"/>
            </a:endParaRPr>
          </a:p>
          <a:p>
            <a:pPr>
              <a:spcAft>
                <a:spcPts val="300"/>
              </a:spcAft>
              <a:tabLst>
                <a:tab pos="1025439" algn="l"/>
              </a:tabLst>
            </a:pPr>
            <a:r>
              <a:rPr lang="en-GB" sz="1100" dirty="0">
                <a:latin typeface="Arial" panose="020B0604020202020204" pitchFamily="34" charset="0"/>
                <a:cs typeface="Arial" panose="020B0604020202020204" pitchFamily="34" charset="0"/>
              </a:rPr>
              <a:t>Data owner: Christine Peacock – Radiology Service Manager, Royal Brompton Hospital and Juliette Tennant – Imaging Service Manager, Harefield Hospital</a:t>
            </a:r>
          </a:p>
        </p:txBody>
      </p:sp>
      <p:sp>
        <p:nvSpPr>
          <p:cNvPr id="2" name="TextBox 1">
            <a:extLst>
              <a:ext uri="{FF2B5EF4-FFF2-40B4-BE49-F238E27FC236}">
                <a16:creationId xmlns:a16="http://schemas.microsoft.com/office/drawing/2014/main" id="{7FC9157F-705F-384F-A4AB-41F7BDA33B97}"/>
              </a:ext>
            </a:extLst>
          </p:cNvPr>
          <p:cNvSpPr txBox="1"/>
          <p:nvPr/>
        </p:nvSpPr>
        <p:spPr>
          <a:xfrm>
            <a:off x="105444" y="4704654"/>
            <a:ext cx="9511438" cy="1938992"/>
          </a:xfrm>
          <a:prstGeom prst="rect">
            <a:avLst/>
          </a:prstGeom>
          <a:noFill/>
        </p:spPr>
        <p:txBody>
          <a:bodyPr wrap="square" rtlCol="0">
            <a:spAutoFit/>
          </a:bodyPr>
          <a:lstStyle/>
          <a:p>
            <a:pPr algn="just">
              <a:spcAft>
                <a:spcPts val="300"/>
              </a:spcAft>
            </a:pPr>
            <a:r>
              <a:rPr lang="en-GB" sz="1100" dirty="0">
                <a:latin typeface="Arial" panose="020B0604020202020204" pitchFamily="34" charset="0"/>
                <a:cs typeface="Arial" panose="020B0604020202020204" pitchFamily="34" charset="0"/>
              </a:rPr>
              <a:t>Diagnostic waiting times form part of the NHS Constitution. The NHS Constitution gives patients the right to treatment within 18 weeks of referral and as part of this, pledges that patients should not be required to wait six weeks or longer for a diagnostic test. </a:t>
            </a:r>
            <a:endParaRPr lang="en-US" sz="1100" dirty="0">
              <a:latin typeface="Arial" panose="020B0604020202020204" pitchFamily="34" charset="0"/>
              <a:cs typeface="Arial" panose="020B0604020202020204" pitchFamily="34" charset="0"/>
            </a:endParaRPr>
          </a:p>
          <a:p>
            <a:pPr algn="just">
              <a:spcAft>
                <a:spcPts val="300"/>
              </a:spcAft>
            </a:pPr>
            <a:r>
              <a:rPr lang="en-US" sz="1100" dirty="0">
                <a:latin typeface="Arial" panose="020B0604020202020204" pitchFamily="34" charset="0"/>
                <a:cs typeface="Arial" panose="020B0604020202020204" pitchFamily="34" charset="0"/>
              </a:rPr>
              <a:t>It has been confirmed that four patients waited longer than 6 weeks for diagnostic procedures during May 2019 (M2).</a:t>
            </a:r>
          </a:p>
          <a:p>
            <a:pPr algn="just">
              <a:spcAft>
                <a:spcPts val="300"/>
              </a:spcAft>
              <a:tabLst>
                <a:tab pos="706438" algn="l"/>
              </a:tabLst>
            </a:pPr>
            <a:r>
              <a:rPr lang="en-US" sz="1100" dirty="0">
                <a:latin typeface="Arial" panose="020B0604020202020204" pitchFamily="34" charset="0"/>
                <a:cs typeface="Arial" panose="020B0604020202020204" pitchFamily="34" charset="0"/>
              </a:rPr>
              <a:t>Patient 1: 	</a:t>
            </a:r>
            <a:r>
              <a:rPr lang="en-GB" sz="1100" dirty="0">
                <a:latin typeface="Arial" panose="020B0604020202020204" pitchFamily="34" charset="0"/>
                <a:cs typeface="Arial" panose="020B0604020202020204" pitchFamily="34" charset="0"/>
              </a:rPr>
              <a:t>An ultrasound scan was not booked in a timely manner due to administrative oversight. The scan has since been undertaken and the 	results were determined to be normal.</a:t>
            </a:r>
          </a:p>
          <a:p>
            <a:pPr algn="just">
              <a:spcAft>
                <a:spcPts val="300"/>
              </a:spcAft>
              <a:tabLst>
                <a:tab pos="706438" algn="l"/>
              </a:tabLst>
            </a:pPr>
            <a:r>
              <a:rPr lang="en-GB" sz="1100" dirty="0">
                <a:latin typeface="Arial" panose="020B0604020202020204" pitchFamily="34" charset="0"/>
                <a:cs typeface="Arial" panose="020B0604020202020204" pitchFamily="34" charset="0"/>
              </a:rPr>
              <a:t>The remaining three patients were not sent an appointment for a CT scan due to an error in the electronic requesting system. 	All patients underwent a CT scan within 6 weeks + 5 days. Each patient has undergone a consultant review and, in each case, it has been determined that the impact of the delays was negligible. </a:t>
            </a:r>
          </a:p>
          <a:p>
            <a:pPr algn="just">
              <a:spcAft>
                <a:spcPts val="300"/>
              </a:spcAft>
              <a:tabLst>
                <a:tab pos="706438" algn="l"/>
              </a:tabLst>
            </a:pPr>
            <a:r>
              <a:rPr lang="en-GB" sz="1100" dirty="0">
                <a:latin typeface="Arial" panose="020B0604020202020204" pitchFamily="34" charset="0"/>
                <a:cs typeface="Arial" panose="020B0604020202020204" pitchFamily="34" charset="0"/>
              </a:rPr>
              <a:t>Each of the above breaches have been fully investigated by the service managers and actions have been taken to help prevent similar incidents from reoccurring. </a:t>
            </a:r>
          </a:p>
        </p:txBody>
      </p:sp>
      <p:graphicFrame>
        <p:nvGraphicFramePr>
          <p:cNvPr id="4" name="Table 3">
            <a:extLst>
              <a:ext uri="{FF2B5EF4-FFF2-40B4-BE49-F238E27FC236}">
                <a16:creationId xmlns:a16="http://schemas.microsoft.com/office/drawing/2014/main" id="{773EBBC5-9231-9749-BB98-56C4CFF41226}"/>
              </a:ext>
            </a:extLst>
          </p:cNvPr>
          <p:cNvGraphicFramePr>
            <a:graphicFrameLocks noGrp="1"/>
          </p:cNvGraphicFramePr>
          <p:nvPr>
            <p:extLst>
              <p:ext uri="{D42A27DB-BD31-4B8C-83A1-F6EECF244321}">
                <p14:modId xmlns:p14="http://schemas.microsoft.com/office/powerpoint/2010/main" val="2330889751"/>
              </p:ext>
            </p:extLst>
          </p:nvPr>
        </p:nvGraphicFramePr>
        <p:xfrm>
          <a:off x="206182" y="1102954"/>
          <a:ext cx="9424185" cy="1615440"/>
        </p:xfrm>
        <a:graphic>
          <a:graphicData uri="http://schemas.openxmlformats.org/drawingml/2006/table">
            <a:tbl>
              <a:tblPr firstRow="1" bandRow="1">
                <a:tableStyleId>{5C22544A-7EE6-4342-B048-85BDC9FD1C3A}</a:tableStyleId>
              </a:tblPr>
              <a:tblGrid>
                <a:gridCol w="781370">
                  <a:extLst>
                    <a:ext uri="{9D8B030D-6E8A-4147-A177-3AD203B41FA5}">
                      <a16:colId xmlns:a16="http://schemas.microsoft.com/office/drawing/2014/main" val="590140518"/>
                    </a:ext>
                  </a:extLst>
                </a:gridCol>
                <a:gridCol w="1234440">
                  <a:extLst>
                    <a:ext uri="{9D8B030D-6E8A-4147-A177-3AD203B41FA5}">
                      <a16:colId xmlns:a16="http://schemas.microsoft.com/office/drawing/2014/main" val="3547380249"/>
                    </a:ext>
                  </a:extLst>
                </a:gridCol>
                <a:gridCol w="7408375">
                  <a:extLst>
                    <a:ext uri="{9D8B030D-6E8A-4147-A177-3AD203B41FA5}">
                      <a16:colId xmlns:a16="http://schemas.microsoft.com/office/drawing/2014/main" val="241318450"/>
                    </a:ext>
                  </a:extLst>
                </a:gridCol>
              </a:tblGrid>
              <a:tr h="370840">
                <a:tc>
                  <a:txBody>
                    <a:bodyPr/>
                    <a:lstStyle/>
                    <a:p>
                      <a:r>
                        <a:rPr lang="en-US" sz="1100" b="0" dirty="0">
                          <a:solidFill>
                            <a:schemeClr val="tx1"/>
                          </a:solidFill>
                          <a:latin typeface="Arial" panose="020B0604020202020204" pitchFamily="34" charset="0"/>
                          <a:cs typeface="Arial" panose="020B0604020202020204" pitchFamily="34" charset="0"/>
                        </a:rPr>
                        <a:t>Patient 1:</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NHS Gloucestershire CCG (</a:t>
                      </a:r>
                      <a:r>
                        <a:rPr lang="en-GB" sz="1100" b="0" i="0" u="none" strike="noStrike" kern="1200" dirty="0">
                          <a:solidFill>
                            <a:schemeClr val="tx1"/>
                          </a:solidFill>
                          <a:effectLst/>
                          <a:latin typeface="Arial" panose="020B0604020202020204" pitchFamily="34" charset="0"/>
                          <a:ea typeface="+mn-ea"/>
                          <a:cs typeface="Arial" panose="020B0604020202020204" pitchFamily="34" charset="0"/>
                        </a:rPr>
                        <a:t>11M)</a:t>
                      </a:r>
                      <a:endParaRPr lang="en-GB" sz="1100" b="0" dirty="0">
                        <a:solidFill>
                          <a:schemeClr val="tx1"/>
                        </a:solidFill>
                        <a:latin typeface="Arial" panose="020B0604020202020204" pitchFamily="34" charset="0"/>
                        <a:cs typeface="Arial" panose="020B0604020202020204" pitchFamily="34" charset="0"/>
                      </a:endParaRPr>
                    </a:p>
                    <a:p>
                      <a:endParaRPr lang="en-US" sz="1100" b="0"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The patient’s complex surgery required two specialist surgeons and the initial date of surgery was cancelled due to one surgeon being unavailable. The patient underwent surgery on day 35 post cancellation and is due to be discharged home shortly. The management team have reviewed internal processes and have taken action to help ensure that a similar incident does not reoccur.</a:t>
                      </a:r>
                    </a:p>
                  </a:txBody>
                  <a:tcPr>
                    <a:solidFill>
                      <a:schemeClr val="bg1"/>
                    </a:solidFill>
                  </a:tcPr>
                </a:tc>
                <a:extLst>
                  <a:ext uri="{0D108BD9-81ED-4DB2-BD59-A6C34878D82A}">
                    <a16:rowId xmlns:a16="http://schemas.microsoft.com/office/drawing/2014/main" val="3885761317"/>
                  </a:ext>
                </a:extLst>
              </a:tr>
              <a:tr h="386502">
                <a:tc>
                  <a:txBody>
                    <a:bodyPr/>
                    <a:lstStyle/>
                    <a:p>
                      <a:r>
                        <a:rPr lang="en-US" sz="1100" b="0" dirty="0">
                          <a:solidFill>
                            <a:schemeClr val="tx1"/>
                          </a:solidFill>
                          <a:latin typeface="Arial" panose="020B0604020202020204" pitchFamily="34" charset="0"/>
                          <a:cs typeface="Arial" panose="020B0604020202020204" pitchFamily="34" charset="0"/>
                        </a:rPr>
                        <a:t>Patient 2:</a:t>
                      </a:r>
                    </a:p>
                  </a:txBody>
                  <a:tcPr>
                    <a:solidFill>
                      <a:schemeClr val="bg1"/>
                    </a:solidFill>
                  </a:tcPr>
                </a:tc>
                <a:tc>
                  <a:txBody>
                    <a:bodyPr/>
                    <a:lstStyle/>
                    <a:p>
                      <a:r>
                        <a:rPr lang="en-GB" sz="1100" b="0" i="0" u="none" strike="noStrike" kern="1200" dirty="0">
                          <a:solidFill>
                            <a:schemeClr val="dk1"/>
                          </a:solidFill>
                          <a:effectLst/>
                          <a:latin typeface="Arial" panose="020B0604020202020204" pitchFamily="34" charset="0"/>
                          <a:ea typeface="+mn-ea"/>
                          <a:cs typeface="Arial" panose="020B0604020202020204" pitchFamily="34" charset="0"/>
                        </a:rPr>
                        <a:t>NHS Brent CCG 07P</a:t>
                      </a:r>
                    </a:p>
                  </a:txBody>
                  <a:tcPr>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The second, specialist surgeon required for this procedure was currently unavailable due to injury. Surgery is scheduled for July 17th. Patient harm is not anticipated. </a:t>
                      </a:r>
                    </a:p>
                  </a:txBody>
                  <a:tcPr>
                    <a:solidFill>
                      <a:schemeClr val="bg1"/>
                    </a:solidFill>
                  </a:tcPr>
                </a:tc>
                <a:extLst>
                  <a:ext uri="{0D108BD9-81ED-4DB2-BD59-A6C34878D82A}">
                    <a16:rowId xmlns:a16="http://schemas.microsoft.com/office/drawing/2014/main" val="4010209305"/>
                  </a:ext>
                </a:extLst>
              </a:tr>
              <a:tr h="370840">
                <a:tc>
                  <a:txBody>
                    <a:bodyPr/>
                    <a:lstStyle/>
                    <a:p>
                      <a:r>
                        <a:rPr lang="en-US" sz="1100" dirty="0">
                          <a:solidFill>
                            <a:schemeClr val="tx1"/>
                          </a:solidFill>
                          <a:latin typeface="Arial" panose="020B0604020202020204" pitchFamily="34" charset="0"/>
                          <a:cs typeface="Arial" panose="020B0604020202020204" pitchFamily="34" charset="0"/>
                        </a:rPr>
                        <a:t>Patient 3:</a:t>
                      </a:r>
                    </a:p>
                  </a:txBody>
                  <a:tcPr>
                    <a:solidFill>
                      <a:schemeClr val="bg1"/>
                    </a:solidFill>
                  </a:tcPr>
                </a:tc>
                <a:tc>
                  <a:txBody>
                    <a:bodyPr/>
                    <a:lstStyle/>
                    <a:p>
                      <a:r>
                        <a:rPr lang="en-GB" sz="1100" b="0" i="0" u="none" strike="noStrike" kern="1200" dirty="0">
                          <a:solidFill>
                            <a:schemeClr val="dk1"/>
                          </a:solidFill>
                          <a:effectLst/>
                          <a:latin typeface="Arial" panose="020B0604020202020204" pitchFamily="34" charset="0"/>
                          <a:ea typeface="+mn-ea"/>
                          <a:cs typeface="Arial" panose="020B0604020202020204" pitchFamily="34" charset="0"/>
                        </a:rPr>
                        <a:t>NHS Enfield CCG 07X</a:t>
                      </a:r>
                      <a:endParaRPr lang="en-US" sz="1100" b="0"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pPr algn="just"/>
                      <a:r>
                        <a:rPr lang="en-GB" sz="1100" dirty="0">
                          <a:latin typeface="Arial" panose="020B0604020202020204" pitchFamily="34" charset="0"/>
                          <a:cs typeface="Arial" panose="020B0604020202020204" pitchFamily="34" charset="0"/>
                        </a:rPr>
                        <a:t>A complex operation in theatres overran resulting in this patient’s surgery being rescheduled. The patient underwent surgery on July 8</a:t>
                      </a:r>
                      <a:r>
                        <a:rPr lang="en-GB" sz="1100" baseline="30000" dirty="0">
                          <a:latin typeface="Arial" panose="020B0604020202020204" pitchFamily="34" charset="0"/>
                          <a:cs typeface="Arial" panose="020B0604020202020204" pitchFamily="34" charset="0"/>
                        </a:rPr>
                        <a:t>th</a:t>
                      </a:r>
                      <a:r>
                        <a:rPr lang="en-GB" sz="1100" dirty="0">
                          <a:latin typeface="Arial" panose="020B0604020202020204" pitchFamily="34" charset="0"/>
                          <a:cs typeface="Arial" panose="020B0604020202020204" pitchFamily="34" charset="0"/>
                        </a:rPr>
                        <a:t>. </a:t>
                      </a:r>
                      <a:endParaRPr lang="en-US" sz="1100"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2815289343"/>
                  </a:ext>
                </a:extLst>
              </a:tr>
            </a:tbl>
          </a:graphicData>
        </a:graphic>
      </p:graphicFrame>
      <p:sp>
        <p:nvSpPr>
          <p:cNvPr id="9" name="TextBox 8">
            <a:extLst>
              <a:ext uri="{FF2B5EF4-FFF2-40B4-BE49-F238E27FC236}">
                <a16:creationId xmlns:a16="http://schemas.microsoft.com/office/drawing/2014/main" id="{21C3309E-3740-A542-ABFD-8A7B04D5859C}"/>
              </a:ext>
            </a:extLst>
          </p:cNvPr>
          <p:cNvSpPr txBox="1"/>
          <p:nvPr/>
        </p:nvSpPr>
        <p:spPr>
          <a:xfrm>
            <a:off x="165033" y="2783644"/>
            <a:ext cx="4470975" cy="1146468"/>
          </a:xfrm>
          <a:prstGeom prst="rect">
            <a:avLst/>
          </a:prstGeom>
          <a:noFill/>
        </p:spPr>
        <p:txBody>
          <a:bodyPr wrap="square" rtlCol="0">
            <a:spAutoFit/>
          </a:bodyPr>
          <a:lstStyle/>
          <a:p>
            <a:pPr algn="just">
              <a:spcAft>
                <a:spcPts val="300"/>
              </a:spcAft>
            </a:pPr>
            <a:r>
              <a:rPr lang="en-GB" sz="1100" dirty="0">
                <a:latin typeface="Arial" panose="020B0604020202020204" pitchFamily="34" charset="0"/>
                <a:cs typeface="Arial" panose="020B0604020202020204" pitchFamily="34" charset="0"/>
              </a:rPr>
              <a:t>Year to date data for cancelled operations is shown in slide 19 of this report.</a:t>
            </a:r>
          </a:p>
          <a:p>
            <a:pPr algn="just"/>
            <a:r>
              <a:rPr lang="en-GB" sz="1100" dirty="0">
                <a:latin typeface="Arial" panose="020B0604020202020204" pitchFamily="34" charset="0"/>
                <a:cs typeface="Arial" panose="020B0604020202020204" pitchFamily="34" charset="0"/>
              </a:rPr>
              <a:t>The table to the right shows Q4 data published by NHS Digital benchmarked against all NHS England trusts and Liverpool Heart and Chest Hospital NHS Foundation Trust and Royal Papworth Hospital NHS Foundation Trust.</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260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1830B1-71DF-4F2A-8D63-585ED16EE992}"/>
              </a:ext>
            </a:extLst>
          </p:cNvPr>
          <p:cNvSpPr txBox="1"/>
          <p:nvPr/>
        </p:nvSpPr>
        <p:spPr>
          <a:xfrm>
            <a:off x="244161" y="238458"/>
            <a:ext cx="9410700" cy="469359"/>
          </a:xfrm>
          <a:prstGeom prst="rect">
            <a:avLst/>
          </a:prstGeom>
          <a:solidFill>
            <a:srgbClr val="DFF5FC"/>
          </a:solidFill>
          <a:ln cmpd="dbl">
            <a:solidFill>
              <a:schemeClr val="accent1"/>
            </a:solidFill>
          </a:ln>
        </p:spPr>
        <p:txBody>
          <a:bodyPr wrap="square" rtlCol="0">
            <a:spAutoFit/>
          </a:bodyPr>
          <a:lstStyle/>
          <a:p>
            <a:pPr>
              <a:spcAft>
                <a:spcPts val="300"/>
              </a:spcAft>
            </a:pPr>
            <a:r>
              <a:rPr lang="en-GB" sz="1100" b="1" dirty="0">
                <a:latin typeface="Arial" panose="020B0604020202020204" pitchFamily="34" charset="0"/>
                <a:cs typeface="Arial" panose="020B0604020202020204" pitchFamily="34" charset="0"/>
              </a:rPr>
              <a:t>Responsive: 62 day urgent GP referral to first treatment cancer target M12 - 2018/19</a:t>
            </a:r>
          </a:p>
          <a:p>
            <a:pPr>
              <a:spcAft>
                <a:spcPts val="300"/>
              </a:spcAft>
            </a:pPr>
            <a:r>
              <a:rPr lang="en-GB" sz="1100" dirty="0">
                <a:latin typeface="Arial" panose="020B0604020202020204" pitchFamily="34" charset="0"/>
                <a:cs typeface="Arial" panose="020B0604020202020204" pitchFamily="34" charset="0"/>
              </a:rPr>
              <a:t>Data owner: John Pearcey – Assistant General Manager, lung division </a:t>
            </a:r>
          </a:p>
        </p:txBody>
      </p:sp>
      <p:graphicFrame>
        <p:nvGraphicFramePr>
          <p:cNvPr id="2" name="Table 1">
            <a:extLst>
              <a:ext uri="{FF2B5EF4-FFF2-40B4-BE49-F238E27FC236}">
                <a16:creationId xmlns:a16="http://schemas.microsoft.com/office/drawing/2014/main" id="{2C2F434B-BDCD-41C4-A9C2-86D69DB11036}"/>
              </a:ext>
            </a:extLst>
          </p:cNvPr>
          <p:cNvGraphicFramePr>
            <a:graphicFrameLocks noGrp="1"/>
          </p:cNvGraphicFramePr>
          <p:nvPr>
            <p:extLst>
              <p:ext uri="{D42A27DB-BD31-4B8C-83A1-F6EECF244321}">
                <p14:modId xmlns:p14="http://schemas.microsoft.com/office/powerpoint/2010/main" val="3486787033"/>
              </p:ext>
            </p:extLst>
          </p:nvPr>
        </p:nvGraphicFramePr>
        <p:xfrm>
          <a:off x="244161" y="1544067"/>
          <a:ext cx="4877241" cy="1508073"/>
        </p:xfrm>
        <a:graphic>
          <a:graphicData uri="http://schemas.openxmlformats.org/drawingml/2006/table">
            <a:tbl>
              <a:tblPr/>
              <a:tblGrid>
                <a:gridCol w="827555">
                  <a:extLst>
                    <a:ext uri="{9D8B030D-6E8A-4147-A177-3AD203B41FA5}">
                      <a16:colId xmlns:a16="http://schemas.microsoft.com/office/drawing/2014/main" val="2802278334"/>
                    </a:ext>
                  </a:extLst>
                </a:gridCol>
                <a:gridCol w="737422">
                  <a:extLst>
                    <a:ext uri="{9D8B030D-6E8A-4147-A177-3AD203B41FA5}">
                      <a16:colId xmlns:a16="http://schemas.microsoft.com/office/drawing/2014/main" val="2067327421"/>
                    </a:ext>
                  </a:extLst>
                </a:gridCol>
                <a:gridCol w="845339">
                  <a:extLst>
                    <a:ext uri="{9D8B030D-6E8A-4147-A177-3AD203B41FA5}">
                      <a16:colId xmlns:a16="http://schemas.microsoft.com/office/drawing/2014/main" val="1324152075"/>
                    </a:ext>
                  </a:extLst>
                </a:gridCol>
                <a:gridCol w="717991">
                  <a:extLst>
                    <a:ext uri="{9D8B030D-6E8A-4147-A177-3AD203B41FA5}">
                      <a16:colId xmlns:a16="http://schemas.microsoft.com/office/drawing/2014/main" val="2394280279"/>
                    </a:ext>
                  </a:extLst>
                </a:gridCol>
                <a:gridCol w="737419">
                  <a:extLst>
                    <a:ext uri="{9D8B030D-6E8A-4147-A177-3AD203B41FA5}">
                      <a16:colId xmlns:a16="http://schemas.microsoft.com/office/drawing/2014/main" val="480997512"/>
                    </a:ext>
                  </a:extLst>
                </a:gridCol>
                <a:gridCol w="1011515">
                  <a:extLst>
                    <a:ext uri="{9D8B030D-6E8A-4147-A177-3AD203B41FA5}">
                      <a16:colId xmlns:a16="http://schemas.microsoft.com/office/drawing/2014/main" val="2822982831"/>
                    </a:ext>
                  </a:extLst>
                </a:gridCol>
              </a:tblGrid>
              <a:tr h="288073">
                <a:tc>
                  <a:txBody>
                    <a:bodyPr/>
                    <a:lstStyle/>
                    <a:p>
                      <a:pPr algn="l" fontAlgn="ctr"/>
                      <a:r>
                        <a:rPr lang="en-US" sz="900" b="1" i="0" u="none" strike="noStrike" dirty="0">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5FC"/>
                    </a:solidFill>
                  </a:tcPr>
                </a:tc>
                <a:tc gridSpan="3">
                  <a:txBody>
                    <a:bodyPr/>
                    <a:lstStyle/>
                    <a:p>
                      <a:pPr algn="ctr" fontAlgn="ctr"/>
                      <a:r>
                        <a:rPr lang="en-US" sz="900" b="1" i="0" u="none" strike="noStrike" dirty="0">
                          <a:effectLst/>
                          <a:latin typeface="Arial" panose="020B0604020202020204" pitchFamily="34" charset="0"/>
                          <a:cs typeface="Arial" panose="020B0604020202020204" pitchFamily="34" charset="0"/>
                        </a:rPr>
                        <a:t>Published Figures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5FC"/>
                    </a:solidFill>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dirty="0">
                          <a:effectLst/>
                          <a:latin typeface="Arial" panose="020B0604020202020204" pitchFamily="34" charset="0"/>
                          <a:cs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8793124"/>
                  </a:ext>
                </a:extLst>
              </a:tr>
              <a:tr h="520986">
                <a:tc>
                  <a:txBody>
                    <a:bodyPr/>
                    <a:lstStyle/>
                    <a:p>
                      <a:pPr algn="ctr" fontAlgn="ctr"/>
                      <a:r>
                        <a:rPr lang="en-US" sz="900" b="1" i="0" u="none" strike="noStrike" dirty="0">
                          <a:effectLst/>
                          <a:latin typeface="Arial" panose="020B0604020202020204" pitchFamily="34" charset="0"/>
                          <a:cs typeface="Arial" panose="020B0604020202020204" pitchFamily="34" charset="0"/>
                        </a:rPr>
                        <a:t>Month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5FC"/>
                    </a:solidFill>
                  </a:tcPr>
                </a:tc>
                <a:tc>
                  <a:txBody>
                    <a:bodyPr/>
                    <a:lstStyle/>
                    <a:p>
                      <a:pPr algn="ctr" fontAlgn="ctr"/>
                      <a:r>
                        <a:rPr lang="en-US" sz="900" b="1" i="0" u="none" strike="noStrike" dirty="0">
                          <a:effectLst/>
                          <a:latin typeface="Arial" panose="020B0604020202020204" pitchFamily="34" charset="0"/>
                          <a:cs typeface="Arial" panose="020B0604020202020204" pitchFamily="34" charset="0"/>
                        </a:rPr>
                        <a:t>Total Seen/Treated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5FC"/>
                    </a:solidFill>
                  </a:tcPr>
                </a:tc>
                <a:tc>
                  <a:txBody>
                    <a:bodyPr/>
                    <a:lstStyle/>
                    <a:p>
                      <a:pPr algn="ctr" fontAlgn="ctr"/>
                      <a:r>
                        <a:rPr lang="en-US" sz="900" b="1" i="0" u="none" strike="noStrike" dirty="0">
                          <a:effectLst/>
                          <a:latin typeface="Arial" panose="020B0604020202020204" pitchFamily="34" charset="0"/>
                          <a:cs typeface="Arial" panose="020B0604020202020204" pitchFamily="34" charset="0"/>
                        </a:rPr>
                        <a:t>Total Accountable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5FC"/>
                    </a:solidFill>
                  </a:tcPr>
                </a:tc>
                <a:tc>
                  <a:txBody>
                    <a:bodyPr/>
                    <a:lstStyle/>
                    <a:p>
                      <a:pPr algn="ctr" fontAlgn="ctr"/>
                      <a:r>
                        <a:rPr lang="en-US" sz="900" b="1" i="0" u="none" strike="noStrike" dirty="0">
                          <a:effectLst/>
                          <a:latin typeface="Arial" panose="020B0604020202020204" pitchFamily="34" charset="0"/>
                          <a:cs typeface="Arial" panose="020B0604020202020204" pitchFamily="34" charset="0"/>
                        </a:rPr>
                        <a:t>Total Compliant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5FC"/>
                    </a:solidFill>
                  </a:tcPr>
                </a:tc>
                <a:tc>
                  <a:txBody>
                    <a:bodyPr/>
                    <a:lstStyle/>
                    <a:p>
                      <a:pPr algn="ctr" fontAlgn="ctr"/>
                      <a:r>
                        <a:rPr lang="en-US" sz="900" b="1" i="0" u="none" strike="noStrike" dirty="0">
                          <a:effectLst/>
                          <a:latin typeface="Arial" panose="020B0604020202020204" pitchFamily="34" charset="0"/>
                          <a:cs typeface="Arial" panose="020B0604020202020204" pitchFamily="34" charset="0"/>
                        </a:rPr>
                        <a:t>Total Breached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5FC"/>
                    </a:solidFill>
                  </a:tcPr>
                </a:tc>
                <a:tc>
                  <a:txBody>
                    <a:bodyPr/>
                    <a:lstStyle/>
                    <a:p>
                      <a:pPr algn="ctr" fontAlgn="ctr"/>
                      <a:r>
                        <a:rPr lang="en-US" sz="900" b="1" i="0" u="none" strike="noStrike" dirty="0">
                          <a:effectLst/>
                          <a:latin typeface="Arial" panose="020B0604020202020204" pitchFamily="34" charset="0"/>
                          <a:cs typeface="Arial" panose="020B0604020202020204" pitchFamily="34" charset="0"/>
                        </a:rPr>
                        <a:t>Unadjusted Performance                      (Target 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5FC"/>
                    </a:solidFill>
                  </a:tcPr>
                </a:tc>
                <a:extLst>
                  <a:ext uri="{0D108BD9-81ED-4DB2-BD59-A6C34878D82A}">
                    <a16:rowId xmlns:a16="http://schemas.microsoft.com/office/drawing/2014/main" val="184137721"/>
                  </a:ext>
                </a:extLst>
              </a:tr>
              <a:tr h="245664">
                <a:tc>
                  <a:txBody>
                    <a:bodyPr/>
                    <a:lstStyle/>
                    <a:p>
                      <a:pPr algn="ctr" fontAlgn="ctr">
                        <a:spcBef>
                          <a:spcPts val="300"/>
                        </a:spcBef>
                        <a:spcAft>
                          <a:spcPts val="300"/>
                        </a:spcAft>
                      </a:pPr>
                      <a:r>
                        <a:rPr lang="en-US" sz="900" b="1" i="0" u="none" strike="noStrike" dirty="0">
                          <a:effectLst/>
                          <a:latin typeface="Arial" panose="020B0604020202020204" pitchFamily="34" charset="0"/>
                          <a:cs typeface="Arial" panose="020B0604020202020204" pitchFamily="34" charset="0"/>
                        </a:rPr>
                        <a:t>M12 2018-19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Bef>
                          <a:spcPts val="300"/>
                        </a:spcBef>
                        <a:spcAft>
                          <a:spcPts val="300"/>
                        </a:spcAft>
                      </a:pPr>
                      <a:r>
                        <a:rPr lang="en-US" sz="900" b="0" i="0" u="none" strike="noStrike" dirty="0">
                          <a:effectLst/>
                          <a:latin typeface="Arial" panose="020B0604020202020204" pitchFamily="34" charset="0"/>
                          <a:cs typeface="Arial" panose="020B060402020202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Bef>
                          <a:spcPts val="300"/>
                        </a:spcBef>
                        <a:spcAft>
                          <a:spcPts val="300"/>
                        </a:spcAft>
                      </a:pPr>
                      <a:r>
                        <a:rPr lang="en-US" sz="900" b="0" i="0" u="none" strike="noStrike">
                          <a:effectLst/>
                          <a:latin typeface="Arial" panose="020B0604020202020204" pitchFamily="34" charset="0"/>
                          <a:cs typeface="Arial" panose="020B060402020202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300"/>
                        </a:spcBef>
                        <a:spcAft>
                          <a:spcPts val="300"/>
                        </a:spcAft>
                      </a:pPr>
                      <a:r>
                        <a:rPr lang="en-US" sz="900" b="0" i="0" u="none" strike="noStrike">
                          <a:effectLst/>
                          <a:latin typeface="Arial" panose="020B0604020202020204" pitchFamily="34" charset="0"/>
                          <a:cs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300"/>
                        </a:spcBef>
                        <a:spcAft>
                          <a:spcPts val="300"/>
                        </a:spcAft>
                      </a:pPr>
                      <a:r>
                        <a:rPr lang="en-US" sz="900" b="0" i="0" u="none" strike="noStrike">
                          <a:effectLst/>
                          <a:latin typeface="Arial" panose="020B0604020202020204" pitchFamily="34" charset="0"/>
                          <a:cs typeface="Arial" panose="020B060402020202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300"/>
                        </a:spcBef>
                        <a:spcAft>
                          <a:spcPts val="300"/>
                        </a:spcAft>
                      </a:pPr>
                      <a:r>
                        <a:rPr lang="en-US" sz="900" b="0" i="0" u="none" strike="noStrike" dirty="0">
                          <a:effectLst/>
                          <a:latin typeface="Arial" panose="020B0604020202020204" pitchFamily="34" charset="0"/>
                          <a:cs typeface="Arial" panose="020B0604020202020204" pitchFamily="34" charset="0"/>
                        </a:rPr>
                        <a:t>42.9%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19377904"/>
                  </a:ext>
                </a:extLst>
              </a:tr>
              <a:tr h="226675">
                <a:tc>
                  <a:txBody>
                    <a:bodyPr/>
                    <a:lstStyle/>
                    <a:p>
                      <a:pPr algn="ctr" fontAlgn="ctr">
                        <a:spcBef>
                          <a:spcPts val="300"/>
                        </a:spcBef>
                        <a:spcAft>
                          <a:spcPts val="300"/>
                        </a:spcAft>
                      </a:pPr>
                      <a:r>
                        <a:rPr lang="en-US" sz="900" b="1" i="0" u="none" strike="noStrike" dirty="0">
                          <a:effectLst/>
                          <a:latin typeface="Arial" panose="020B0604020202020204" pitchFamily="34" charset="0"/>
                          <a:cs typeface="Arial" panose="020B0604020202020204" pitchFamily="34" charset="0"/>
                        </a:rPr>
                        <a:t>M1 2019-20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Bef>
                          <a:spcPts val="300"/>
                        </a:spcBef>
                        <a:spcAft>
                          <a:spcPts val="300"/>
                        </a:spcAft>
                      </a:pPr>
                      <a:r>
                        <a:rPr lang="en-US" sz="900" b="0" i="0" u="none" strike="noStrike" dirty="0">
                          <a:effectLst/>
                          <a:latin typeface="Arial" panose="020B0604020202020204" pitchFamily="34" charset="0"/>
                          <a:cs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Bef>
                          <a:spcPts val="300"/>
                        </a:spcBef>
                        <a:spcAft>
                          <a:spcPts val="300"/>
                        </a:spcAft>
                      </a:pPr>
                      <a:r>
                        <a:rPr lang="en-US" sz="900" b="0" i="0" u="none" strike="noStrike" dirty="0">
                          <a:effectLst/>
                          <a:latin typeface="Arial" panose="020B0604020202020204" pitchFamily="34" charset="0"/>
                          <a:cs typeface="Arial" panose="020B0604020202020204" pitchFamily="34" charset="0"/>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300"/>
                        </a:spcBef>
                        <a:spcAft>
                          <a:spcPts val="300"/>
                        </a:spcAft>
                      </a:pPr>
                      <a:r>
                        <a:rPr lang="en-US" sz="900" b="0" i="0" u="none" strike="noStrike" dirty="0">
                          <a:effectLst/>
                          <a:latin typeface="Arial" panose="020B0604020202020204" pitchFamily="34" charset="0"/>
                          <a:cs typeface="Arial" panose="020B060402020202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300"/>
                        </a:spcBef>
                        <a:spcAft>
                          <a:spcPts val="300"/>
                        </a:spcAft>
                      </a:pPr>
                      <a:r>
                        <a:rPr lang="en-US" sz="900" b="0" i="0" u="none" strike="noStrike" dirty="0">
                          <a:effectLst/>
                          <a:latin typeface="Arial" panose="020B0604020202020204" pitchFamily="34" charset="0"/>
                          <a:cs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300"/>
                        </a:spcBef>
                        <a:spcAft>
                          <a:spcPts val="300"/>
                        </a:spcAft>
                      </a:pPr>
                      <a:r>
                        <a:rPr lang="en-US" sz="900" b="0" i="0" u="none" strike="noStrike" dirty="0">
                          <a:effectLst/>
                          <a:latin typeface="Arial" panose="020B0604020202020204" pitchFamily="34" charset="0"/>
                          <a:cs typeface="Arial" panose="020B0604020202020204" pitchFamily="34" charset="0"/>
                        </a:rPr>
                        <a:t>63.6%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3799165"/>
                  </a:ext>
                </a:extLst>
              </a:tr>
              <a:tr h="226675">
                <a:tc>
                  <a:txBody>
                    <a:bodyPr/>
                    <a:lstStyle/>
                    <a:p>
                      <a:pPr algn="ctr" fontAlgn="ctr">
                        <a:spcBef>
                          <a:spcPts val="300"/>
                        </a:spcBef>
                        <a:spcAft>
                          <a:spcPts val="300"/>
                        </a:spcAft>
                      </a:pPr>
                      <a:r>
                        <a:rPr lang="en-US" sz="900" b="1" i="0" u="none" strike="noStrike" dirty="0">
                          <a:effectLst/>
                          <a:latin typeface="Arial" panose="020B0604020202020204" pitchFamily="34" charset="0"/>
                          <a:cs typeface="Arial" panose="020B0604020202020204" pitchFamily="34" charset="0"/>
                        </a:rPr>
                        <a:t>M2 2019-20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Bef>
                          <a:spcPts val="300"/>
                        </a:spcBef>
                        <a:spcAft>
                          <a:spcPts val="300"/>
                        </a:spcAft>
                      </a:pPr>
                      <a:r>
                        <a:rPr lang="en-US" sz="900" b="0" i="0" u="none" strike="noStrike" dirty="0">
                          <a:effectLst/>
                          <a:latin typeface="Arial" panose="020B0604020202020204" pitchFamily="34" charset="0"/>
                          <a:cs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Bef>
                          <a:spcPts val="300"/>
                        </a:spcBef>
                        <a:spcAft>
                          <a:spcPts val="300"/>
                        </a:spcAft>
                      </a:pPr>
                      <a:r>
                        <a:rPr lang="en-US" sz="900" b="0" i="0" u="none" strike="noStrike" dirty="0">
                          <a:effectLst/>
                          <a:latin typeface="Arial" panose="020B0604020202020204" pitchFamily="34" charset="0"/>
                          <a:cs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300"/>
                        </a:spcBef>
                        <a:spcAft>
                          <a:spcPts val="300"/>
                        </a:spcAft>
                      </a:pPr>
                      <a:r>
                        <a:rPr lang="en-US" sz="900" b="0" i="0" u="none" strike="noStrike" dirty="0">
                          <a:effectLst/>
                          <a:latin typeface="Arial" panose="020B0604020202020204" pitchFamily="34" charset="0"/>
                          <a:cs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300"/>
                        </a:spcBef>
                        <a:spcAft>
                          <a:spcPts val="300"/>
                        </a:spcAft>
                      </a:pPr>
                      <a:r>
                        <a:rPr lang="en-US" sz="900" b="0" i="0" u="none" strike="noStrike" dirty="0">
                          <a:effectLst/>
                          <a:latin typeface="Arial" panose="020B0604020202020204" pitchFamily="34" charset="0"/>
                          <a:cs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300"/>
                        </a:spcBef>
                        <a:spcAft>
                          <a:spcPts val="300"/>
                        </a:spcAft>
                      </a:pPr>
                      <a:r>
                        <a:rPr lang="en-US" sz="900" b="0" i="0" u="none" strike="noStrike" dirty="0">
                          <a:effectLst/>
                          <a:latin typeface="Arial" panose="020B0604020202020204" pitchFamily="34" charset="0"/>
                          <a:cs typeface="Arial" panose="020B0604020202020204" pitchFamily="34" charset="0"/>
                        </a:rPr>
                        <a:t>66.7%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3876715"/>
                  </a:ext>
                </a:extLst>
              </a:tr>
            </a:tbl>
          </a:graphicData>
        </a:graphic>
      </p:graphicFrame>
      <p:sp>
        <p:nvSpPr>
          <p:cNvPr id="11" name="TextBox 10">
            <a:extLst>
              <a:ext uri="{FF2B5EF4-FFF2-40B4-BE49-F238E27FC236}">
                <a16:creationId xmlns:a16="http://schemas.microsoft.com/office/drawing/2014/main" id="{FDA86CD4-C084-4975-9BA0-CAECDE3C4677}"/>
              </a:ext>
            </a:extLst>
          </p:cNvPr>
          <p:cNvSpPr txBox="1"/>
          <p:nvPr/>
        </p:nvSpPr>
        <p:spPr>
          <a:xfrm>
            <a:off x="5296906" y="808839"/>
            <a:ext cx="4364934" cy="2785378"/>
          </a:xfrm>
          <a:prstGeom prst="rect">
            <a:avLst/>
          </a:prstGeom>
          <a:noFill/>
        </p:spPr>
        <p:txBody>
          <a:bodyPr wrap="square" rtlCol="0">
            <a:spAutoFit/>
          </a:bodyPr>
          <a:lstStyle/>
          <a:p>
            <a:pPr algn="just">
              <a:spcAft>
                <a:spcPts val="300"/>
              </a:spcAft>
            </a:pPr>
            <a:r>
              <a:rPr lang="en-GB" sz="1100" dirty="0">
                <a:latin typeface="Arial" panose="020B0604020202020204" pitchFamily="34" charset="0"/>
                <a:cs typeface="Arial" panose="020B0604020202020204" pitchFamily="34" charset="0"/>
              </a:rPr>
              <a:t>The Trust continues to find it challenging to meet the 62-day urgent GP referral to first treatment target. </a:t>
            </a:r>
          </a:p>
          <a:p>
            <a:pPr algn="just">
              <a:spcAft>
                <a:spcPts val="300"/>
              </a:spcAft>
            </a:pPr>
            <a:r>
              <a:rPr lang="en-GB" sz="1100" dirty="0">
                <a:latin typeface="Arial" panose="020B0604020202020204" pitchFamily="34" charset="0"/>
                <a:cs typeface="Arial" panose="020B0604020202020204" pitchFamily="34" charset="0"/>
              </a:rPr>
              <a:t>Action being taken during 2019-20 to improve performance includes:</a:t>
            </a:r>
          </a:p>
          <a:p>
            <a:pPr marL="171450" indent="-171450" algn="just">
              <a:spcAft>
                <a:spcPts val="3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Trust will review the quarterly, revalidated NHS Digital figures and proactively use this intelligence to inform discussions with commissioners and referring Trusts. </a:t>
            </a:r>
          </a:p>
          <a:p>
            <a:pPr marL="171450" indent="-171450" algn="just">
              <a:spcAft>
                <a:spcPts val="3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NHS Digital revalidated figures will also be incorporated into intelligence presented to the Operational Management Team and to Trust Board.</a:t>
            </a:r>
          </a:p>
          <a:p>
            <a:pPr marL="171450" indent="-171450" algn="just">
              <a:spcAft>
                <a:spcPts val="3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responsible officer and senior management team within the Lung Division will continue to examine and test options available to help ensure pathways are closed in a more timely manner. Performance against this will be presented quarterly to the Operational Management Team.</a:t>
            </a:r>
          </a:p>
        </p:txBody>
      </p:sp>
      <p:sp>
        <p:nvSpPr>
          <p:cNvPr id="14" name="TextBox 13">
            <a:extLst>
              <a:ext uri="{FF2B5EF4-FFF2-40B4-BE49-F238E27FC236}">
                <a16:creationId xmlns:a16="http://schemas.microsoft.com/office/drawing/2014/main" id="{D8E9623C-C491-4C1F-8D49-C530552F4CC2}"/>
              </a:ext>
            </a:extLst>
          </p:cNvPr>
          <p:cNvSpPr txBox="1"/>
          <p:nvPr/>
        </p:nvSpPr>
        <p:spPr>
          <a:xfrm>
            <a:off x="159959" y="3412859"/>
            <a:ext cx="4877241"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The graph below shows the total number of 62 day urgent GP referrals for surgery for cancer and demonstrates the allocation of breaches.  </a:t>
            </a:r>
          </a:p>
        </p:txBody>
      </p:sp>
      <p:sp>
        <p:nvSpPr>
          <p:cNvPr id="5" name="Slide Number Placeholder 4">
            <a:extLst>
              <a:ext uri="{FF2B5EF4-FFF2-40B4-BE49-F238E27FC236}">
                <a16:creationId xmlns:a16="http://schemas.microsoft.com/office/drawing/2014/main" id="{305955EB-A6B8-40C5-BF9C-E753BDA6B002}"/>
              </a:ext>
            </a:extLst>
          </p:cNvPr>
          <p:cNvSpPr>
            <a:spLocks noGrp="1"/>
          </p:cNvSpPr>
          <p:nvPr>
            <p:ph type="sldNum" sz="quarter" idx="12"/>
          </p:nvPr>
        </p:nvSpPr>
        <p:spPr/>
        <p:txBody>
          <a:bodyPr/>
          <a:lstStyle/>
          <a:p>
            <a:fld id="{695C60D5-4CC1-4709-A90A-FD5BC9656B7A}" type="slidenum">
              <a:rPr lang="en-GB" smtClean="0"/>
              <a:t>11</a:t>
            </a:fld>
            <a:endParaRPr lang="en-GB" dirty="0"/>
          </a:p>
        </p:txBody>
      </p:sp>
      <p:sp>
        <p:nvSpPr>
          <p:cNvPr id="6" name="TextBox 5">
            <a:extLst>
              <a:ext uri="{FF2B5EF4-FFF2-40B4-BE49-F238E27FC236}">
                <a16:creationId xmlns:a16="http://schemas.microsoft.com/office/drawing/2014/main" id="{CC9E654F-BFE0-49E0-9A89-75551E4CD909}"/>
              </a:ext>
            </a:extLst>
          </p:cNvPr>
          <p:cNvSpPr txBox="1"/>
          <p:nvPr/>
        </p:nvSpPr>
        <p:spPr>
          <a:xfrm>
            <a:off x="5296905" y="3858634"/>
            <a:ext cx="4117475" cy="1615827"/>
          </a:xfrm>
          <a:prstGeom prst="rect">
            <a:avLst/>
          </a:prstGeom>
          <a:noFill/>
        </p:spPr>
        <p:txBody>
          <a:bodyPr wrap="square" rtlCol="0">
            <a:spAutoFit/>
          </a:bodyPr>
          <a:lstStyle/>
          <a:p>
            <a:pPr algn="just"/>
            <a:r>
              <a:rPr lang="en-GB" sz="1100" b="1" dirty="0">
                <a:latin typeface="Arial" panose="020B0604020202020204" pitchFamily="34" charset="0"/>
                <a:cs typeface="Arial" panose="020B0604020202020204" pitchFamily="34" charset="0"/>
              </a:rPr>
              <a:t>NHS England nationally published 62 day performance</a:t>
            </a:r>
            <a:endParaRPr lang="en-GB" sz="11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 </a:t>
            </a:r>
          </a:p>
          <a:p>
            <a:pPr algn="just"/>
            <a:r>
              <a:rPr lang="en-GB" sz="1100" dirty="0">
                <a:latin typeface="Arial" panose="020B0604020202020204" pitchFamily="34" charset="0"/>
                <a:cs typeface="Arial" panose="020B0604020202020204" pitchFamily="34" charset="0"/>
              </a:rPr>
              <a:t>62 day performance for April 2019 across all cancers and all modality types = 79.4%</a:t>
            </a:r>
          </a:p>
          <a:p>
            <a:pPr algn="just"/>
            <a:endParaRPr lang="en-GB" sz="11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62 day performance for April 2019 across lung cancer only, however across all modality types (cannot delve further than that) = 66.4%</a:t>
            </a:r>
          </a:p>
          <a:p>
            <a:pPr algn="just"/>
            <a:endParaRPr lang="en-GB" sz="11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3A39BA0-DAAD-4069-8E26-F5D008A13B5E}"/>
              </a:ext>
            </a:extLst>
          </p:cNvPr>
          <p:cNvSpPr txBox="1"/>
          <p:nvPr/>
        </p:nvSpPr>
        <p:spPr>
          <a:xfrm>
            <a:off x="156408" y="3118949"/>
            <a:ext cx="5052744"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Commentary for the above breaches is located on slides 12 and 13.</a:t>
            </a:r>
          </a:p>
        </p:txBody>
      </p:sp>
      <p:sp>
        <p:nvSpPr>
          <p:cNvPr id="7" name="TextBox 6">
            <a:extLst>
              <a:ext uri="{FF2B5EF4-FFF2-40B4-BE49-F238E27FC236}">
                <a16:creationId xmlns:a16="http://schemas.microsoft.com/office/drawing/2014/main" id="{1A03EEA9-0108-1545-8A70-7C82463EA806}"/>
              </a:ext>
            </a:extLst>
          </p:cNvPr>
          <p:cNvSpPr txBox="1"/>
          <p:nvPr/>
        </p:nvSpPr>
        <p:spPr>
          <a:xfrm>
            <a:off x="156408" y="774626"/>
            <a:ext cx="5052744" cy="769441"/>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The cancer performance date presented in slides 11-14 was accurate at the time of reporting. Referring Trusts are able to edit data within NHS Digital after the publication date. Changes made by referring trusts may impact in the Trust.</a:t>
            </a:r>
          </a:p>
        </p:txBody>
      </p:sp>
      <p:pic>
        <p:nvPicPr>
          <p:cNvPr id="3" name="Picture 2">
            <a:extLst>
              <a:ext uri="{FF2B5EF4-FFF2-40B4-BE49-F238E27FC236}">
                <a16:creationId xmlns:a16="http://schemas.microsoft.com/office/drawing/2014/main" id="{2F4D6AF1-9497-6C4D-9BE7-21B26CFEE389}"/>
              </a:ext>
            </a:extLst>
          </p:cNvPr>
          <p:cNvPicPr>
            <a:picLocks noChangeAspect="1"/>
          </p:cNvPicPr>
          <p:nvPr/>
        </p:nvPicPr>
        <p:blipFill>
          <a:blip r:embed="rId2"/>
          <a:stretch>
            <a:fillRect/>
          </a:stretch>
        </p:blipFill>
        <p:spPr>
          <a:xfrm>
            <a:off x="267705" y="3876046"/>
            <a:ext cx="4853697" cy="2613654"/>
          </a:xfrm>
          <a:prstGeom prst="rect">
            <a:avLst/>
          </a:prstGeom>
        </p:spPr>
      </p:pic>
    </p:spTree>
    <p:extLst>
      <p:ext uri="{BB962C8B-B14F-4D97-AF65-F5344CB8AC3E}">
        <p14:creationId xmlns:p14="http://schemas.microsoft.com/office/powerpoint/2010/main" val="4115459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CEC41B-E193-480A-90E6-54B75D3E9A1D}"/>
              </a:ext>
            </a:extLst>
          </p:cNvPr>
          <p:cNvSpPr txBox="1"/>
          <p:nvPr/>
        </p:nvSpPr>
        <p:spPr>
          <a:xfrm>
            <a:off x="244161" y="238458"/>
            <a:ext cx="9410700" cy="469359"/>
          </a:xfrm>
          <a:prstGeom prst="rect">
            <a:avLst/>
          </a:prstGeom>
          <a:solidFill>
            <a:srgbClr val="DFF5FC"/>
          </a:solidFill>
          <a:ln cmpd="dbl">
            <a:solidFill>
              <a:schemeClr val="accent1"/>
            </a:solidFill>
          </a:ln>
        </p:spPr>
        <p:txBody>
          <a:bodyPr wrap="square" rtlCol="0">
            <a:spAutoFit/>
          </a:bodyPr>
          <a:lstStyle/>
          <a:p>
            <a:pPr>
              <a:spcAft>
                <a:spcPts val="300"/>
              </a:spcAft>
            </a:pPr>
            <a:r>
              <a:rPr lang="en-GB" sz="1100" b="1" dirty="0">
                <a:latin typeface="Arial" panose="020B0604020202020204" pitchFamily="34" charset="0"/>
                <a:cs typeface="Arial" panose="020B0604020202020204" pitchFamily="34" charset="0"/>
              </a:rPr>
              <a:t>Responsive: 62 day urgent GP referral to first treatment cancer target M12 - 2019/20</a:t>
            </a:r>
          </a:p>
          <a:p>
            <a:pPr>
              <a:spcAft>
                <a:spcPts val="300"/>
              </a:spcAft>
            </a:pPr>
            <a:r>
              <a:rPr lang="en-GB" sz="1100" dirty="0">
                <a:latin typeface="Arial" panose="020B0604020202020204" pitchFamily="34" charset="0"/>
                <a:cs typeface="Arial" panose="020B0604020202020204" pitchFamily="34" charset="0"/>
              </a:rPr>
              <a:t>Data owner: John Pearcey – Assistant General Manager, lung division </a:t>
            </a:r>
          </a:p>
        </p:txBody>
      </p:sp>
      <p:sp>
        <p:nvSpPr>
          <p:cNvPr id="8" name="Rectangle 7">
            <a:extLst>
              <a:ext uri="{FF2B5EF4-FFF2-40B4-BE49-F238E27FC236}">
                <a16:creationId xmlns:a16="http://schemas.microsoft.com/office/drawing/2014/main" id="{856ACC27-2DB1-4BC0-9407-9545FFCADBCA}"/>
              </a:ext>
            </a:extLst>
          </p:cNvPr>
          <p:cNvSpPr/>
          <p:nvPr/>
        </p:nvSpPr>
        <p:spPr>
          <a:xfrm>
            <a:off x="244159" y="867194"/>
            <a:ext cx="4877241" cy="3562514"/>
          </a:xfrm>
          <a:prstGeom prst="rect">
            <a:avLst/>
          </a:prstGeom>
        </p:spPr>
        <p:txBody>
          <a:bodyPr wrap="square">
            <a:spAutoFit/>
          </a:bodyPr>
          <a:lstStyle/>
          <a:p>
            <a:pPr>
              <a:spcAft>
                <a:spcPts val="488"/>
              </a:spcAft>
            </a:pPr>
            <a:r>
              <a:rPr lang="en-GB" sz="1100" b="1" dirty="0">
                <a:latin typeface="Arial" panose="020B0604020202020204" pitchFamily="34" charset="0"/>
                <a:ea typeface="Calibri" panose="020F0502020204030204" pitchFamily="34" charset="0"/>
                <a:cs typeface="Arial" panose="020B0604020202020204" pitchFamily="34" charset="0"/>
              </a:rPr>
              <a:t>M12: 62 days to 1st Treatment</a:t>
            </a:r>
            <a:endParaRPr lang="en-GB" sz="1100" dirty="0">
              <a:latin typeface="Arial" panose="020B0604020202020204" pitchFamily="34" charset="0"/>
              <a:ea typeface="Calibri" panose="020F0502020204030204" pitchFamily="34" charset="0"/>
              <a:cs typeface="Arial" panose="020B0604020202020204" pitchFamily="34" charset="0"/>
            </a:endParaRPr>
          </a:p>
          <a:p>
            <a:pPr algn="just">
              <a:spcAft>
                <a:spcPts val="650"/>
              </a:spcAft>
            </a:pPr>
            <a:r>
              <a:rPr lang="en-US" sz="1100" dirty="0">
                <a:latin typeface="Arial" panose="020B0604020202020204" pitchFamily="34" charset="0"/>
                <a:cs typeface="Arial" panose="020B0604020202020204" pitchFamily="34" charset="0"/>
              </a:rPr>
              <a:t>13 new patients were seen and treated during M12. 6 of these patients received their treatment within 62 days of their GP referral.</a:t>
            </a:r>
          </a:p>
          <a:p>
            <a:pPr algn="just">
              <a:spcAft>
                <a:spcPts val="650"/>
              </a:spcAft>
            </a:pPr>
            <a:r>
              <a:rPr lang="en-US" sz="1100" dirty="0">
                <a:latin typeface="Arial" panose="020B0604020202020204" pitchFamily="34" charset="0"/>
                <a:cs typeface="Arial" panose="020B0604020202020204" pitchFamily="34" charset="0"/>
              </a:rPr>
              <a:t>The pathways for remaining 7 patients breached the 62-day GP referral to treatment target and, at present, the Trust has shared or full responsibility for 3 of these breaches. Each breach is undergoing a full investigation with the referring Trust and the breach allocation may be revised as a result of the findings of the investigation. An initial overview of the breach is shown below. </a:t>
            </a:r>
          </a:p>
          <a:p>
            <a:pPr algn="just">
              <a:spcAft>
                <a:spcPts val="650"/>
              </a:spcAft>
            </a:pPr>
            <a:r>
              <a:rPr lang="en-US" sz="1100" b="1" dirty="0">
                <a:latin typeface="Arial" panose="020B0604020202020204" pitchFamily="34" charset="0"/>
                <a:cs typeface="Arial" panose="020B0604020202020204" pitchFamily="34" charset="0"/>
              </a:rPr>
              <a:t>Patient 2: </a:t>
            </a:r>
            <a:r>
              <a:rPr lang="en-US" sz="1100" dirty="0">
                <a:latin typeface="Arial" panose="020B0604020202020204" pitchFamily="34" charset="0"/>
                <a:cs typeface="Arial" panose="020B0604020202020204" pitchFamily="34" charset="0"/>
              </a:rPr>
              <a:t>Patient referred at day 43, required further investigations including VQ scan and subsequent MDT discussion. Had surgery with no complication.</a:t>
            </a:r>
          </a:p>
          <a:p>
            <a:pPr algn="just">
              <a:spcAft>
                <a:spcPts val="650"/>
              </a:spcAft>
            </a:pPr>
            <a:r>
              <a:rPr lang="en-US" sz="1100" b="1" dirty="0">
                <a:latin typeface="Arial" panose="020B0604020202020204" pitchFamily="34" charset="0"/>
                <a:cs typeface="Arial" panose="020B0604020202020204" pitchFamily="34" charset="0"/>
              </a:rPr>
              <a:t>Patient 4:</a:t>
            </a:r>
            <a:r>
              <a:rPr lang="en-US" sz="1100" dirty="0">
                <a:latin typeface="Arial" panose="020B0604020202020204" pitchFamily="34" charset="0"/>
                <a:cs typeface="Arial" panose="020B0604020202020204" pitchFamily="34" charset="0"/>
              </a:rPr>
              <a:t> Patient referred at day 30 however required several tests, including tests for a different clinical condition, which needed to be completed before lung surgery could be offered. </a:t>
            </a:r>
          </a:p>
          <a:p>
            <a:r>
              <a:rPr lang="en-US" sz="1100" b="1" dirty="0">
                <a:latin typeface="Arial" panose="020B0604020202020204" pitchFamily="34" charset="0"/>
                <a:cs typeface="Arial" panose="020B0604020202020204" pitchFamily="34" charset="0"/>
              </a:rPr>
              <a:t>Patient 6: </a:t>
            </a:r>
            <a:r>
              <a:rPr lang="en-US" sz="1100" dirty="0">
                <a:latin typeface="Arial" panose="020B0604020202020204" pitchFamily="34" charset="0"/>
                <a:cs typeface="Arial" panose="020B0604020202020204" pitchFamily="34" charset="0"/>
              </a:rPr>
              <a:t>Patient</a:t>
            </a:r>
            <a:r>
              <a:rPr lang="en-US" sz="1100" b="1"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referred on day 59 and wanted to consider treatment options. With clinical support, surgery was confirmed as the best option. Procedure was successful and patient was discharged home. </a:t>
            </a:r>
          </a:p>
        </p:txBody>
      </p:sp>
      <p:graphicFrame>
        <p:nvGraphicFramePr>
          <p:cNvPr id="9" name="Table 8">
            <a:extLst>
              <a:ext uri="{FF2B5EF4-FFF2-40B4-BE49-F238E27FC236}">
                <a16:creationId xmlns:a16="http://schemas.microsoft.com/office/drawing/2014/main" id="{9FBC9569-AADC-4B22-9B81-CB0D1C7E1723}"/>
              </a:ext>
            </a:extLst>
          </p:cNvPr>
          <p:cNvGraphicFramePr>
            <a:graphicFrameLocks noGrp="1"/>
          </p:cNvGraphicFramePr>
          <p:nvPr>
            <p:extLst>
              <p:ext uri="{D42A27DB-BD31-4B8C-83A1-F6EECF244321}">
                <p14:modId xmlns:p14="http://schemas.microsoft.com/office/powerpoint/2010/main" val="1482813145"/>
              </p:ext>
            </p:extLst>
          </p:nvPr>
        </p:nvGraphicFramePr>
        <p:xfrm>
          <a:off x="5213486" y="839653"/>
          <a:ext cx="4441375" cy="5574952"/>
        </p:xfrm>
        <a:graphic>
          <a:graphicData uri="http://schemas.openxmlformats.org/drawingml/2006/table">
            <a:tbl>
              <a:tblPr firstRow="1" bandRow="1">
                <a:tableStyleId>{7DF18680-E054-41AD-8BC1-D1AEF772440D}</a:tableStyleId>
              </a:tblPr>
              <a:tblGrid>
                <a:gridCol w="1307593">
                  <a:extLst>
                    <a:ext uri="{9D8B030D-6E8A-4147-A177-3AD203B41FA5}">
                      <a16:colId xmlns:a16="http://schemas.microsoft.com/office/drawing/2014/main" val="3567487952"/>
                    </a:ext>
                  </a:extLst>
                </a:gridCol>
                <a:gridCol w="633984">
                  <a:extLst>
                    <a:ext uri="{9D8B030D-6E8A-4147-A177-3AD203B41FA5}">
                      <a16:colId xmlns:a16="http://schemas.microsoft.com/office/drawing/2014/main" val="3622892613"/>
                    </a:ext>
                  </a:extLst>
                </a:gridCol>
                <a:gridCol w="861822">
                  <a:extLst>
                    <a:ext uri="{9D8B030D-6E8A-4147-A177-3AD203B41FA5}">
                      <a16:colId xmlns:a16="http://schemas.microsoft.com/office/drawing/2014/main" val="2912500544"/>
                    </a:ext>
                  </a:extLst>
                </a:gridCol>
                <a:gridCol w="762762">
                  <a:extLst>
                    <a:ext uri="{9D8B030D-6E8A-4147-A177-3AD203B41FA5}">
                      <a16:colId xmlns:a16="http://schemas.microsoft.com/office/drawing/2014/main" val="314059659"/>
                    </a:ext>
                  </a:extLst>
                </a:gridCol>
                <a:gridCol w="875214">
                  <a:extLst>
                    <a:ext uri="{9D8B030D-6E8A-4147-A177-3AD203B41FA5}">
                      <a16:colId xmlns:a16="http://schemas.microsoft.com/office/drawing/2014/main" val="240486503"/>
                    </a:ext>
                  </a:extLst>
                </a:gridCol>
              </a:tblGrid>
              <a:tr h="569595">
                <a:tc>
                  <a:txBody>
                    <a:bodyPr/>
                    <a:lstStyle/>
                    <a:p>
                      <a:pPr algn="ctr"/>
                      <a:r>
                        <a:rPr lang="en-GB" sz="800" dirty="0">
                          <a:solidFill>
                            <a:schemeClr val="tx1"/>
                          </a:solidFill>
                        </a:rPr>
                        <a:t>Referring Trust and Hospital </a:t>
                      </a:r>
                      <a:endParaRPr lang="en-US" sz="800" dirty="0">
                        <a:solidFill>
                          <a:schemeClr val="tx1"/>
                        </a:solidFill>
                      </a:endParaRPr>
                    </a:p>
                  </a:txBody>
                  <a:tcPr marL="74295" marR="74295" marT="37148" marB="37148">
                    <a:solidFill>
                      <a:srgbClr val="DFF5FC"/>
                    </a:solidFill>
                  </a:tcPr>
                </a:tc>
                <a:tc>
                  <a:txBody>
                    <a:bodyPr/>
                    <a:lstStyle/>
                    <a:p>
                      <a:pPr algn="ctr"/>
                      <a:r>
                        <a:rPr lang="en-GB" sz="800" dirty="0">
                          <a:solidFill>
                            <a:schemeClr val="tx1"/>
                          </a:solidFill>
                        </a:rPr>
                        <a:t>Day of referral received by RBHT</a:t>
                      </a:r>
                      <a:endParaRPr lang="en-US" sz="800" dirty="0">
                        <a:solidFill>
                          <a:schemeClr val="tx1"/>
                        </a:solidFill>
                      </a:endParaRPr>
                    </a:p>
                  </a:txBody>
                  <a:tcPr marL="74295" marR="74295" marT="37148" marB="37148">
                    <a:solidFill>
                      <a:srgbClr val="DFF5FC"/>
                    </a:solidFill>
                  </a:tcPr>
                </a:tc>
                <a:tc>
                  <a:txBody>
                    <a:bodyPr/>
                    <a:lstStyle/>
                    <a:p>
                      <a:pPr algn="ctr"/>
                      <a:r>
                        <a:rPr lang="en-GB" sz="800" dirty="0">
                          <a:solidFill>
                            <a:schemeClr val="tx1"/>
                          </a:solidFill>
                        </a:rPr>
                        <a:t>Number of Days from receipt of referral at RBHT to treatment </a:t>
                      </a:r>
                      <a:endParaRPr lang="en-US" sz="800" dirty="0">
                        <a:solidFill>
                          <a:schemeClr val="tx1"/>
                        </a:solidFill>
                      </a:endParaRPr>
                    </a:p>
                  </a:txBody>
                  <a:tcPr marL="74295" marR="74295" marT="37148" marB="37148">
                    <a:solidFill>
                      <a:srgbClr val="DFF5FC"/>
                    </a:solidFill>
                  </a:tcPr>
                </a:tc>
                <a:tc>
                  <a:txBody>
                    <a:bodyPr/>
                    <a:lstStyle/>
                    <a:p>
                      <a:pPr algn="ctr"/>
                      <a:r>
                        <a:rPr lang="en-GB" sz="800" dirty="0">
                          <a:solidFill>
                            <a:schemeClr val="tx1"/>
                          </a:solidFill>
                        </a:rPr>
                        <a:t>Number of days from GP referral to treatment </a:t>
                      </a:r>
                      <a:endParaRPr lang="en-US" sz="800" dirty="0">
                        <a:solidFill>
                          <a:schemeClr val="tx1"/>
                        </a:solidFill>
                      </a:endParaRPr>
                    </a:p>
                  </a:txBody>
                  <a:tcPr marL="74295" marR="74295" marT="37148" marB="37148">
                    <a:solidFill>
                      <a:srgbClr val="DFF5FC"/>
                    </a:solidFill>
                  </a:tcPr>
                </a:tc>
                <a:tc>
                  <a:txBody>
                    <a:bodyPr/>
                    <a:lstStyle/>
                    <a:p>
                      <a:pPr algn="ctr"/>
                      <a:r>
                        <a:rPr lang="en-GB" sz="800" dirty="0">
                          <a:solidFill>
                            <a:schemeClr val="tx1"/>
                          </a:solidFill>
                        </a:rPr>
                        <a:t>Breach Allocation </a:t>
                      </a:r>
                      <a:endParaRPr lang="en-US" sz="800" dirty="0">
                        <a:solidFill>
                          <a:schemeClr val="tx1"/>
                        </a:solidFill>
                      </a:endParaRPr>
                    </a:p>
                  </a:txBody>
                  <a:tcPr marL="74295" marR="74295" marT="37148" marB="37148">
                    <a:solidFill>
                      <a:srgbClr val="DFF5FC"/>
                    </a:solidFill>
                  </a:tcPr>
                </a:tc>
                <a:extLst>
                  <a:ext uri="{0D108BD9-81ED-4DB2-BD59-A6C34878D82A}">
                    <a16:rowId xmlns:a16="http://schemas.microsoft.com/office/drawing/2014/main" val="2188323818"/>
                  </a:ext>
                </a:extLst>
              </a:tr>
              <a:tr h="588679">
                <a:tc>
                  <a:txBody>
                    <a:bodyPr/>
                    <a:lstStyle/>
                    <a:p>
                      <a:r>
                        <a:rPr lang="en-US" sz="800" dirty="0">
                          <a:latin typeface="Arial" panose="020B0604020202020204" pitchFamily="34" charset="0"/>
                          <a:cs typeface="Arial" panose="020B0604020202020204" pitchFamily="34" charset="0"/>
                        </a:rPr>
                        <a:t>(1) Heatherwood And Wexham Park Hospitals NHS Foundation Trust Wexham Park Hospital</a:t>
                      </a:r>
                    </a:p>
                  </a:txBody>
                  <a:tcPr marL="74295" marR="74295" marT="37148" marB="37148">
                    <a:solidFill>
                      <a:schemeClr val="bg2"/>
                    </a:solidFill>
                  </a:tcPr>
                </a:tc>
                <a:tc>
                  <a:txBody>
                    <a:bodyPr/>
                    <a:lstStyle/>
                    <a:p>
                      <a:pPr algn="ctr"/>
                      <a:r>
                        <a:rPr lang="en-GB" sz="800" dirty="0">
                          <a:latin typeface="Arial" panose="020B0604020202020204" pitchFamily="34" charset="0"/>
                          <a:cs typeface="Arial" panose="020B0604020202020204" pitchFamily="34" charset="0"/>
                        </a:rPr>
                        <a:t>85</a:t>
                      </a:r>
                      <a:endParaRPr lang="en-US" sz="800" dirty="0">
                        <a:latin typeface="Arial" panose="020B0604020202020204" pitchFamily="34" charset="0"/>
                        <a:cs typeface="Arial" panose="020B0604020202020204" pitchFamily="34" charset="0"/>
                      </a:endParaRPr>
                    </a:p>
                  </a:txBody>
                  <a:tcPr marL="74295" marR="74295" marT="37148" marB="37148">
                    <a:solidFill>
                      <a:schemeClr val="bg2"/>
                    </a:solidFill>
                  </a:tcPr>
                </a:tc>
                <a:tc>
                  <a:txBody>
                    <a:bodyPr/>
                    <a:lstStyle/>
                    <a:p>
                      <a:pPr algn="ctr"/>
                      <a:r>
                        <a:rPr lang="en-GB" sz="800" dirty="0">
                          <a:latin typeface="Arial" panose="020B0604020202020204" pitchFamily="34" charset="0"/>
                          <a:cs typeface="Arial" panose="020B0604020202020204" pitchFamily="34" charset="0"/>
                        </a:rPr>
                        <a:t>13</a:t>
                      </a:r>
                      <a:endParaRPr lang="en-US" sz="800" dirty="0">
                        <a:latin typeface="Arial" panose="020B0604020202020204" pitchFamily="34" charset="0"/>
                        <a:cs typeface="Arial" panose="020B0604020202020204" pitchFamily="34" charset="0"/>
                      </a:endParaRPr>
                    </a:p>
                  </a:txBody>
                  <a:tcPr marL="74295" marR="74295" marT="37148" marB="37148">
                    <a:solidFill>
                      <a:schemeClr val="bg2"/>
                    </a:solidFill>
                  </a:tcPr>
                </a:tc>
                <a:tc>
                  <a:txBody>
                    <a:bodyPr/>
                    <a:lstStyle/>
                    <a:p>
                      <a:pPr algn="ctr"/>
                      <a:r>
                        <a:rPr lang="en-GB" sz="800" dirty="0">
                          <a:latin typeface="Arial" panose="020B0604020202020204" pitchFamily="34" charset="0"/>
                          <a:cs typeface="Arial" panose="020B0604020202020204" pitchFamily="34" charset="0"/>
                        </a:rPr>
                        <a:t>98</a:t>
                      </a:r>
                      <a:endParaRPr lang="en-US" sz="800" dirty="0">
                        <a:latin typeface="Arial" panose="020B0604020202020204" pitchFamily="34" charset="0"/>
                        <a:cs typeface="Arial" panose="020B0604020202020204" pitchFamily="34" charset="0"/>
                      </a:endParaRPr>
                    </a:p>
                  </a:txBody>
                  <a:tcPr marL="74295" marR="74295" marT="37148" marB="37148">
                    <a:solidFill>
                      <a:schemeClr val="bg2"/>
                    </a:solidFill>
                  </a:tcPr>
                </a:tc>
                <a:tc>
                  <a:txBody>
                    <a:bodyPr/>
                    <a:lstStyle/>
                    <a:p>
                      <a:pPr algn="ctr"/>
                      <a:r>
                        <a:rPr lang="en-US" sz="800" dirty="0">
                          <a:latin typeface="+mn-lt"/>
                          <a:cs typeface="Arial" panose="020B0604020202020204" pitchFamily="34" charset="0"/>
                        </a:rPr>
                        <a:t>100% of breach allocated to referring Trust</a:t>
                      </a:r>
                    </a:p>
                  </a:txBody>
                  <a:tcPr marL="74295" marR="74295" marT="37148" marB="37148">
                    <a:solidFill>
                      <a:schemeClr val="bg2"/>
                    </a:solidFill>
                  </a:tcPr>
                </a:tc>
                <a:extLst>
                  <a:ext uri="{0D108BD9-81ED-4DB2-BD59-A6C34878D82A}">
                    <a16:rowId xmlns:a16="http://schemas.microsoft.com/office/drawing/2014/main" val="3168817078"/>
                  </a:ext>
                </a:extLst>
              </a:tr>
              <a:tr h="445770">
                <a:tc>
                  <a:txBody>
                    <a:bodyPr/>
                    <a:lstStyle/>
                    <a:p>
                      <a:r>
                        <a:rPr lang="en-US" sz="800" dirty="0">
                          <a:latin typeface="Arial" panose="020B0604020202020204" pitchFamily="34" charset="0"/>
                          <a:cs typeface="Arial" panose="020B0604020202020204" pitchFamily="34" charset="0"/>
                        </a:rPr>
                        <a:t>(2) Buckinghamshire Healthcare NHS Trust Wycombe Hospital (NHS Buckinghamshire CCG 14Y)</a:t>
                      </a:r>
                    </a:p>
                  </a:txBody>
                  <a:tcPr marL="74295" marR="74295" marT="37148" marB="37148">
                    <a:solidFill>
                      <a:srgbClr val="DFF5FC"/>
                    </a:solidFill>
                  </a:tcPr>
                </a:tc>
                <a:tc>
                  <a:txBody>
                    <a:bodyPr/>
                    <a:lstStyle/>
                    <a:p>
                      <a:pPr algn="ctr"/>
                      <a:r>
                        <a:rPr lang="en-GB" sz="800" dirty="0">
                          <a:latin typeface="Arial" panose="020B0604020202020204" pitchFamily="34" charset="0"/>
                          <a:cs typeface="Arial" panose="020B0604020202020204" pitchFamily="34" charset="0"/>
                        </a:rPr>
                        <a:t>43</a:t>
                      </a:r>
                      <a:endParaRPr lang="en-US" sz="800" dirty="0">
                        <a:latin typeface="Arial" panose="020B0604020202020204" pitchFamily="34" charset="0"/>
                        <a:cs typeface="Arial" panose="020B0604020202020204" pitchFamily="34" charset="0"/>
                      </a:endParaRPr>
                    </a:p>
                  </a:txBody>
                  <a:tcPr marL="74295" marR="74295" marT="37148" marB="37148">
                    <a:solidFill>
                      <a:srgbClr val="DFF5FC"/>
                    </a:solidFill>
                  </a:tcPr>
                </a:tc>
                <a:tc>
                  <a:txBody>
                    <a:bodyPr/>
                    <a:lstStyle/>
                    <a:p>
                      <a:pPr algn="ctr"/>
                      <a:r>
                        <a:rPr lang="en-GB" sz="800" dirty="0">
                          <a:latin typeface="Arial" panose="020B0604020202020204" pitchFamily="34" charset="0"/>
                          <a:cs typeface="Arial" panose="020B0604020202020204" pitchFamily="34" charset="0"/>
                        </a:rPr>
                        <a:t>39</a:t>
                      </a:r>
                      <a:endParaRPr lang="en-US" sz="800" dirty="0">
                        <a:latin typeface="Arial" panose="020B0604020202020204" pitchFamily="34" charset="0"/>
                        <a:cs typeface="Arial" panose="020B0604020202020204" pitchFamily="34" charset="0"/>
                      </a:endParaRPr>
                    </a:p>
                  </a:txBody>
                  <a:tcPr marL="74295" marR="74295" marT="37148" marB="37148">
                    <a:solidFill>
                      <a:srgbClr val="DFF5FC"/>
                    </a:solidFill>
                  </a:tcPr>
                </a:tc>
                <a:tc>
                  <a:txBody>
                    <a:bodyPr/>
                    <a:lstStyle/>
                    <a:p>
                      <a:pPr algn="ctr"/>
                      <a:r>
                        <a:rPr lang="en-GB" sz="800" dirty="0">
                          <a:latin typeface="Arial" panose="020B0604020202020204" pitchFamily="34" charset="0"/>
                          <a:cs typeface="Arial" panose="020B0604020202020204" pitchFamily="34" charset="0"/>
                        </a:rPr>
                        <a:t>82</a:t>
                      </a:r>
                      <a:endParaRPr lang="en-US" sz="800" dirty="0">
                        <a:latin typeface="Arial" panose="020B0604020202020204" pitchFamily="34" charset="0"/>
                        <a:cs typeface="Arial" panose="020B0604020202020204" pitchFamily="34" charset="0"/>
                      </a:endParaRPr>
                    </a:p>
                  </a:txBody>
                  <a:tcPr marL="74295" marR="74295" marT="37148" marB="37148">
                    <a:solidFill>
                      <a:srgbClr val="DFF5FC"/>
                    </a:solidFill>
                  </a:tcPr>
                </a:tc>
                <a:tc>
                  <a:txBody>
                    <a:bodyPr/>
                    <a:lstStyle/>
                    <a:p>
                      <a:pPr algn="ctr"/>
                      <a:r>
                        <a:rPr lang="en-GB" sz="800" dirty="0">
                          <a:latin typeface="+mn-lt"/>
                          <a:cs typeface="Arial" panose="020B0604020202020204" pitchFamily="34" charset="0"/>
                        </a:rPr>
                        <a:t>Shared Breach</a:t>
                      </a:r>
                    </a:p>
                    <a:p>
                      <a:pPr algn="ctr"/>
                      <a:r>
                        <a:rPr lang="en-GB" sz="800" b="0" i="0" u="none" strike="noStrike" kern="1200" dirty="0">
                          <a:solidFill>
                            <a:schemeClr val="dk1"/>
                          </a:solidFill>
                          <a:effectLst/>
                          <a:latin typeface="+mn-lt"/>
                          <a:ea typeface="+mn-ea"/>
                          <a:cs typeface="Arial" panose="020B0604020202020204" pitchFamily="34" charset="0"/>
                        </a:rPr>
                        <a:t>NHSE breach code 7</a:t>
                      </a:r>
                    </a:p>
                    <a:p>
                      <a:pPr algn="ctr"/>
                      <a:r>
                        <a:rPr lang="en-GB" sz="800" b="0" i="0" u="none" strike="noStrike" kern="1200" dirty="0">
                          <a:solidFill>
                            <a:schemeClr val="dk1"/>
                          </a:solidFill>
                          <a:effectLst/>
                          <a:latin typeface="+mn-lt"/>
                          <a:ea typeface="+mn-ea"/>
                          <a:cs typeface="Arial" panose="020B0604020202020204" pitchFamily="34" charset="0"/>
                        </a:rPr>
                        <a:t>Complex diagnostic pathway</a:t>
                      </a:r>
                      <a:r>
                        <a:rPr lang="en-GB" sz="800" dirty="0">
                          <a:latin typeface="+mn-lt"/>
                          <a:cs typeface="Arial" panose="020B0604020202020204" pitchFamily="34" charset="0"/>
                        </a:rPr>
                        <a:t> </a:t>
                      </a:r>
                      <a:endParaRPr lang="en-US" sz="800" dirty="0">
                        <a:latin typeface="+mn-lt"/>
                        <a:cs typeface="Arial" panose="020B0604020202020204" pitchFamily="34" charset="0"/>
                      </a:endParaRPr>
                    </a:p>
                  </a:txBody>
                  <a:tcPr marL="74295" marR="74295" marT="37148" marB="37148">
                    <a:solidFill>
                      <a:srgbClr val="DFF5FC"/>
                    </a:solidFill>
                  </a:tcPr>
                </a:tc>
                <a:extLst>
                  <a:ext uri="{0D108BD9-81ED-4DB2-BD59-A6C34878D82A}">
                    <a16:rowId xmlns:a16="http://schemas.microsoft.com/office/drawing/2014/main" val="3454491897"/>
                  </a:ext>
                </a:extLst>
              </a:tr>
              <a:tr h="569595">
                <a:tc>
                  <a:txBody>
                    <a:bodyPr/>
                    <a:lstStyle/>
                    <a:p>
                      <a:r>
                        <a:rPr lang="en-US" sz="800" dirty="0">
                          <a:latin typeface="Arial" panose="020B0604020202020204" pitchFamily="34" charset="0"/>
                          <a:cs typeface="Arial" panose="020B0604020202020204" pitchFamily="34" charset="0"/>
                        </a:rPr>
                        <a:t>(3) Luton And Dunstable Hospital NHS Foundation Trust Luton And Dunstable Hospital</a:t>
                      </a:r>
                    </a:p>
                  </a:txBody>
                  <a:tcPr marL="74295" marR="74295" marT="37148" marB="37148">
                    <a:solidFill>
                      <a:schemeClr val="bg2"/>
                    </a:solidFill>
                  </a:tcPr>
                </a:tc>
                <a:tc>
                  <a:txBody>
                    <a:bodyPr/>
                    <a:lstStyle/>
                    <a:p>
                      <a:pPr algn="ctr"/>
                      <a:r>
                        <a:rPr lang="en-GB" sz="800" dirty="0">
                          <a:latin typeface="Arial" panose="020B0604020202020204" pitchFamily="34" charset="0"/>
                          <a:cs typeface="Arial" panose="020B0604020202020204" pitchFamily="34" charset="0"/>
                        </a:rPr>
                        <a:t>57</a:t>
                      </a:r>
                      <a:endParaRPr lang="en-US" sz="800" dirty="0">
                        <a:latin typeface="Arial" panose="020B0604020202020204" pitchFamily="34" charset="0"/>
                        <a:cs typeface="Arial" panose="020B0604020202020204" pitchFamily="34" charset="0"/>
                      </a:endParaRPr>
                    </a:p>
                  </a:txBody>
                  <a:tcPr marL="74295" marR="74295" marT="37148" marB="37148">
                    <a:solidFill>
                      <a:schemeClr val="bg2"/>
                    </a:solidFill>
                  </a:tcPr>
                </a:tc>
                <a:tc>
                  <a:txBody>
                    <a:bodyPr/>
                    <a:lstStyle/>
                    <a:p>
                      <a:pPr algn="ctr"/>
                      <a:r>
                        <a:rPr lang="en-GB" sz="800" kern="1200" dirty="0">
                          <a:solidFill>
                            <a:schemeClr val="dk1"/>
                          </a:solidFill>
                          <a:latin typeface="Arial" panose="020B0604020202020204" pitchFamily="34" charset="0"/>
                          <a:ea typeface="+mn-ea"/>
                          <a:cs typeface="Arial" panose="020B0604020202020204" pitchFamily="34" charset="0"/>
                        </a:rPr>
                        <a:t>14</a:t>
                      </a:r>
                      <a:endParaRPr lang="en-US" sz="800" kern="1200" dirty="0">
                        <a:solidFill>
                          <a:schemeClr val="dk1"/>
                        </a:solidFill>
                        <a:latin typeface="Arial" panose="020B0604020202020204" pitchFamily="34" charset="0"/>
                        <a:ea typeface="+mn-ea"/>
                        <a:cs typeface="Arial" panose="020B0604020202020204" pitchFamily="34" charset="0"/>
                      </a:endParaRPr>
                    </a:p>
                  </a:txBody>
                  <a:tcPr marL="74295" marR="74295" marT="37148" marB="37148">
                    <a:solidFill>
                      <a:schemeClr val="bg2"/>
                    </a:solidFill>
                  </a:tcPr>
                </a:tc>
                <a:tc>
                  <a:txBody>
                    <a:bodyPr/>
                    <a:lstStyle/>
                    <a:p>
                      <a:pPr algn="ctr"/>
                      <a:r>
                        <a:rPr lang="en-GB" sz="800" dirty="0">
                          <a:latin typeface="Arial" panose="020B0604020202020204" pitchFamily="34" charset="0"/>
                          <a:cs typeface="Arial" panose="020B0604020202020204" pitchFamily="34" charset="0"/>
                        </a:rPr>
                        <a:t>71</a:t>
                      </a:r>
                      <a:endParaRPr lang="en-US" sz="800" dirty="0">
                        <a:latin typeface="Arial" panose="020B0604020202020204" pitchFamily="34" charset="0"/>
                        <a:cs typeface="Arial" panose="020B0604020202020204" pitchFamily="34" charset="0"/>
                      </a:endParaRPr>
                    </a:p>
                  </a:txBody>
                  <a:tcPr marL="74295" marR="74295" marT="37148" marB="37148">
                    <a:solidFill>
                      <a:schemeClr val="bg2"/>
                    </a:solidFill>
                  </a:tcPr>
                </a:tc>
                <a:tc>
                  <a:txBody>
                    <a:bodyPr/>
                    <a:lstStyle/>
                    <a:p>
                      <a:pPr algn="ctr"/>
                      <a:r>
                        <a:rPr lang="en-US" sz="800" dirty="0">
                          <a:latin typeface="+mn-lt"/>
                          <a:cs typeface="Arial" panose="020B0604020202020204" pitchFamily="34" charset="0"/>
                        </a:rPr>
                        <a:t>100% of breach allocated to referring Trust</a:t>
                      </a:r>
                    </a:p>
                  </a:txBody>
                  <a:tcPr marL="74295" marR="74295" marT="37148" marB="37148">
                    <a:solidFill>
                      <a:schemeClr val="bg2"/>
                    </a:solidFill>
                  </a:tcPr>
                </a:tc>
                <a:extLst>
                  <a:ext uri="{0D108BD9-81ED-4DB2-BD59-A6C34878D82A}">
                    <a16:rowId xmlns:a16="http://schemas.microsoft.com/office/drawing/2014/main" val="2478504229"/>
                  </a:ext>
                </a:extLst>
              </a:tr>
              <a:tr h="445770">
                <a:tc>
                  <a:txBody>
                    <a:bodyPr/>
                    <a:lstStyle/>
                    <a:p>
                      <a:r>
                        <a:rPr lang="en-US" sz="800" dirty="0">
                          <a:latin typeface="Arial" panose="020B0604020202020204" pitchFamily="34" charset="0"/>
                          <a:cs typeface="Arial" panose="020B0604020202020204" pitchFamily="34" charset="0"/>
                        </a:rPr>
                        <a:t>(4) East And North Hertfordshire NHS Trust Hertford County Hospital</a:t>
                      </a:r>
                    </a:p>
                  </a:txBody>
                  <a:tcPr marL="74295" marR="74295" marT="37148" marB="37148">
                    <a:solidFill>
                      <a:srgbClr val="DFF5FC"/>
                    </a:solidFill>
                  </a:tcPr>
                </a:tc>
                <a:tc>
                  <a:txBody>
                    <a:bodyPr/>
                    <a:lstStyle/>
                    <a:p>
                      <a:pPr algn="ctr"/>
                      <a:r>
                        <a:rPr lang="en-GB" sz="800" dirty="0">
                          <a:latin typeface="Arial" panose="020B0604020202020204" pitchFamily="34" charset="0"/>
                          <a:cs typeface="Arial" panose="020B0604020202020204" pitchFamily="34" charset="0"/>
                        </a:rPr>
                        <a:t>30</a:t>
                      </a:r>
                      <a:endParaRPr lang="en-US" sz="800" dirty="0">
                        <a:latin typeface="Arial" panose="020B0604020202020204" pitchFamily="34" charset="0"/>
                        <a:cs typeface="Arial" panose="020B0604020202020204" pitchFamily="34" charset="0"/>
                      </a:endParaRPr>
                    </a:p>
                  </a:txBody>
                  <a:tcPr marL="74295" marR="74295" marT="37148" marB="37148">
                    <a:solidFill>
                      <a:srgbClr val="DFF5FC"/>
                    </a:solidFill>
                  </a:tcPr>
                </a:tc>
                <a:tc>
                  <a:txBody>
                    <a:bodyPr/>
                    <a:lstStyle/>
                    <a:p>
                      <a:pPr algn="ctr"/>
                      <a:r>
                        <a:rPr lang="en-GB" sz="800" dirty="0">
                          <a:latin typeface="Arial" panose="020B0604020202020204" pitchFamily="34" charset="0"/>
                          <a:cs typeface="Arial" panose="020B0604020202020204" pitchFamily="34" charset="0"/>
                        </a:rPr>
                        <a:t>87</a:t>
                      </a:r>
                      <a:endParaRPr lang="en-US" sz="800" dirty="0">
                        <a:latin typeface="Arial" panose="020B0604020202020204" pitchFamily="34" charset="0"/>
                        <a:cs typeface="Arial" panose="020B0604020202020204" pitchFamily="34" charset="0"/>
                      </a:endParaRPr>
                    </a:p>
                  </a:txBody>
                  <a:tcPr marL="74295" marR="74295" marT="37148" marB="37148">
                    <a:solidFill>
                      <a:srgbClr val="DFF5FC"/>
                    </a:solidFill>
                  </a:tcPr>
                </a:tc>
                <a:tc>
                  <a:txBody>
                    <a:bodyPr/>
                    <a:lstStyle/>
                    <a:p>
                      <a:pPr algn="ctr"/>
                      <a:r>
                        <a:rPr lang="en-GB" sz="800" dirty="0">
                          <a:latin typeface="Arial" panose="020B0604020202020204" pitchFamily="34" charset="0"/>
                          <a:cs typeface="Arial" panose="020B0604020202020204" pitchFamily="34" charset="0"/>
                        </a:rPr>
                        <a:t>117</a:t>
                      </a:r>
                      <a:endParaRPr lang="en-US" sz="800" dirty="0">
                        <a:latin typeface="Arial" panose="020B0604020202020204" pitchFamily="34" charset="0"/>
                        <a:cs typeface="Arial" panose="020B0604020202020204" pitchFamily="34" charset="0"/>
                      </a:endParaRPr>
                    </a:p>
                  </a:txBody>
                  <a:tcPr marL="74295" marR="74295" marT="37148" marB="37148">
                    <a:solidFill>
                      <a:srgbClr val="DFF5FC"/>
                    </a:solidFill>
                  </a:tcPr>
                </a:tc>
                <a:tc>
                  <a:txBody>
                    <a:bodyPr/>
                    <a:lstStyle/>
                    <a:p>
                      <a:pPr algn="ctr"/>
                      <a:r>
                        <a:rPr lang="en-US" sz="800" dirty="0">
                          <a:latin typeface="+mn-lt"/>
                          <a:cs typeface="Arial" panose="020B0604020202020204" pitchFamily="34" charset="0"/>
                        </a:rPr>
                        <a:t>100% of breach allocated to RBHT</a:t>
                      </a:r>
                    </a:p>
                    <a:p>
                      <a:pPr algn="ctr"/>
                      <a:r>
                        <a:rPr lang="en-GB" sz="800" b="0" i="0" u="none" strike="noStrike" kern="1200" dirty="0">
                          <a:solidFill>
                            <a:schemeClr val="dk1"/>
                          </a:solidFill>
                          <a:effectLst/>
                          <a:latin typeface="+mn-lt"/>
                          <a:ea typeface="+mn-ea"/>
                          <a:cs typeface="Arial" panose="020B0604020202020204" pitchFamily="34" charset="0"/>
                        </a:rPr>
                        <a:t>NHSE breach code 7</a:t>
                      </a:r>
                    </a:p>
                    <a:p>
                      <a:pPr algn="ctr"/>
                      <a:r>
                        <a:rPr lang="en-GB" sz="800" b="0" i="0" u="none" strike="noStrike" kern="1200" dirty="0">
                          <a:solidFill>
                            <a:schemeClr val="dk1"/>
                          </a:solidFill>
                          <a:effectLst/>
                          <a:latin typeface="+mn-lt"/>
                          <a:ea typeface="+mn-ea"/>
                          <a:cs typeface="Arial" panose="020B0604020202020204" pitchFamily="34" charset="0"/>
                        </a:rPr>
                        <a:t>Complex diagnostic pathway</a:t>
                      </a:r>
                      <a:endParaRPr lang="en-GB" sz="900" dirty="0">
                        <a:solidFill>
                          <a:schemeClr val="tx1"/>
                        </a:solidFill>
                        <a:effectLst/>
                        <a:latin typeface="+mn-lt"/>
                        <a:ea typeface="Calibri" panose="020F0502020204030204" pitchFamily="34" charset="0"/>
                        <a:cs typeface="Calibri" panose="020F0502020204030204" pitchFamily="34" charset="0"/>
                      </a:endParaRPr>
                    </a:p>
                  </a:txBody>
                  <a:tcPr marL="74295" marR="74295" marT="37148" marB="37148">
                    <a:solidFill>
                      <a:srgbClr val="DFF5FC"/>
                    </a:solidFill>
                  </a:tcPr>
                </a:tc>
                <a:extLst>
                  <a:ext uri="{0D108BD9-81ED-4DB2-BD59-A6C34878D82A}">
                    <a16:rowId xmlns:a16="http://schemas.microsoft.com/office/drawing/2014/main" val="1972392396"/>
                  </a:ext>
                </a:extLst>
              </a:tr>
              <a:tr h="569595">
                <a:tc>
                  <a:txBody>
                    <a:bodyPr/>
                    <a:lstStyle/>
                    <a:p>
                      <a:r>
                        <a:rPr lang="en-US" sz="800" dirty="0">
                          <a:latin typeface="Arial" panose="020B0604020202020204" pitchFamily="34" charset="0"/>
                          <a:cs typeface="Arial" panose="020B0604020202020204" pitchFamily="34" charset="0"/>
                        </a:rPr>
                        <a:t>(5) West Hertfordshire Hospitals NHS Trust Hemel Hempstead Hospital</a:t>
                      </a:r>
                    </a:p>
                  </a:txBody>
                  <a:tcPr marL="74295" marR="74295" marT="37148" marB="37148">
                    <a:solidFill>
                      <a:schemeClr val="bg2"/>
                    </a:solidFill>
                  </a:tcPr>
                </a:tc>
                <a:tc>
                  <a:txBody>
                    <a:bodyPr/>
                    <a:lstStyle/>
                    <a:p>
                      <a:pPr algn="ctr"/>
                      <a:r>
                        <a:rPr lang="en-GB" sz="800" dirty="0">
                          <a:latin typeface="Arial" panose="020B0604020202020204" pitchFamily="34" charset="0"/>
                          <a:cs typeface="Arial" panose="020B0604020202020204" pitchFamily="34" charset="0"/>
                        </a:rPr>
                        <a:t>57</a:t>
                      </a:r>
                      <a:endParaRPr lang="en-US" sz="800" dirty="0">
                        <a:latin typeface="Arial" panose="020B0604020202020204" pitchFamily="34" charset="0"/>
                        <a:cs typeface="Arial" panose="020B0604020202020204" pitchFamily="34" charset="0"/>
                      </a:endParaRPr>
                    </a:p>
                  </a:txBody>
                  <a:tcPr marL="74295" marR="74295" marT="37148" marB="37148">
                    <a:solidFill>
                      <a:schemeClr val="bg2"/>
                    </a:solidFill>
                  </a:tcPr>
                </a:tc>
                <a:tc>
                  <a:txBody>
                    <a:bodyPr/>
                    <a:lstStyle/>
                    <a:p>
                      <a:pPr algn="ctr"/>
                      <a:r>
                        <a:rPr lang="en-GB" sz="800" dirty="0">
                          <a:latin typeface="Arial" panose="020B0604020202020204" pitchFamily="34" charset="0"/>
                          <a:cs typeface="Arial" panose="020B0604020202020204" pitchFamily="34" charset="0"/>
                        </a:rPr>
                        <a:t>17</a:t>
                      </a:r>
                      <a:endParaRPr lang="en-US" sz="800" dirty="0">
                        <a:latin typeface="Arial" panose="020B0604020202020204" pitchFamily="34" charset="0"/>
                        <a:cs typeface="Arial" panose="020B0604020202020204" pitchFamily="34" charset="0"/>
                      </a:endParaRPr>
                    </a:p>
                  </a:txBody>
                  <a:tcPr marL="74295" marR="74295" marT="37148" marB="37148">
                    <a:solidFill>
                      <a:schemeClr val="bg2"/>
                    </a:solidFill>
                  </a:tcPr>
                </a:tc>
                <a:tc>
                  <a:txBody>
                    <a:bodyPr/>
                    <a:lstStyle/>
                    <a:p>
                      <a:pPr algn="ctr"/>
                      <a:r>
                        <a:rPr lang="en-GB" sz="800" dirty="0">
                          <a:latin typeface="Arial" panose="020B0604020202020204" pitchFamily="34" charset="0"/>
                          <a:cs typeface="Arial" panose="020B0604020202020204" pitchFamily="34" charset="0"/>
                        </a:rPr>
                        <a:t>74</a:t>
                      </a:r>
                      <a:endParaRPr lang="en-US" sz="800" dirty="0">
                        <a:latin typeface="Arial" panose="020B0604020202020204" pitchFamily="34" charset="0"/>
                        <a:cs typeface="Arial" panose="020B0604020202020204" pitchFamily="34" charset="0"/>
                      </a:endParaRPr>
                    </a:p>
                  </a:txBody>
                  <a:tcPr marL="74295" marR="74295" marT="37148" marB="37148">
                    <a:solidFill>
                      <a:schemeClr val="bg2"/>
                    </a:solidFill>
                  </a:tcPr>
                </a:tc>
                <a:tc>
                  <a:txBody>
                    <a:bodyPr/>
                    <a:lstStyle/>
                    <a:p>
                      <a:pPr algn="ctr"/>
                      <a:r>
                        <a:rPr lang="en-US" sz="800" dirty="0">
                          <a:latin typeface="+mn-lt"/>
                          <a:cs typeface="Arial" panose="020B0604020202020204" pitchFamily="34" charset="0"/>
                        </a:rPr>
                        <a:t>100% of breach allocated to referring Trust</a:t>
                      </a:r>
                    </a:p>
                  </a:txBody>
                  <a:tcPr marL="74295" marR="74295" marT="37148" marB="37148">
                    <a:solidFill>
                      <a:schemeClr val="bg2"/>
                    </a:solidFill>
                  </a:tcPr>
                </a:tc>
                <a:extLst>
                  <a:ext uri="{0D108BD9-81ED-4DB2-BD59-A6C34878D82A}">
                    <a16:rowId xmlns:a16="http://schemas.microsoft.com/office/drawing/2014/main" val="2865470943"/>
                  </a:ext>
                </a:extLst>
              </a:tr>
              <a:tr h="445770">
                <a:tc>
                  <a:txBody>
                    <a:bodyPr/>
                    <a:lstStyle/>
                    <a:p>
                      <a:r>
                        <a:rPr lang="en-US" sz="800" dirty="0">
                          <a:latin typeface="Arial" panose="020B0604020202020204" pitchFamily="34" charset="0"/>
                          <a:cs typeface="Arial" panose="020B0604020202020204" pitchFamily="34" charset="0"/>
                        </a:rPr>
                        <a:t>(6) East And North Hertfordshire NHS Trust Lister Hospital (NHS East and North Hertfordshire CCG 06K)</a:t>
                      </a:r>
                    </a:p>
                  </a:txBody>
                  <a:tcPr marL="74295" marR="74295" marT="37148" marB="37148">
                    <a:solidFill>
                      <a:srgbClr val="DFF5FC"/>
                    </a:solidFill>
                  </a:tcPr>
                </a:tc>
                <a:tc>
                  <a:txBody>
                    <a:bodyPr/>
                    <a:lstStyle/>
                    <a:p>
                      <a:pPr algn="ctr"/>
                      <a:r>
                        <a:rPr lang="en-GB" sz="800" dirty="0">
                          <a:latin typeface="Arial" panose="020B0604020202020204" pitchFamily="34" charset="0"/>
                          <a:cs typeface="Arial" panose="020B0604020202020204" pitchFamily="34" charset="0"/>
                        </a:rPr>
                        <a:t>59</a:t>
                      </a:r>
                      <a:endParaRPr lang="en-US" sz="800" dirty="0">
                        <a:latin typeface="Arial" panose="020B0604020202020204" pitchFamily="34" charset="0"/>
                        <a:cs typeface="Arial" panose="020B0604020202020204" pitchFamily="34" charset="0"/>
                      </a:endParaRPr>
                    </a:p>
                  </a:txBody>
                  <a:tcPr marL="74295" marR="74295" marT="37148" marB="37148">
                    <a:solidFill>
                      <a:srgbClr val="DFF5FC"/>
                    </a:solidFill>
                  </a:tcPr>
                </a:tc>
                <a:tc>
                  <a:txBody>
                    <a:bodyPr/>
                    <a:lstStyle/>
                    <a:p>
                      <a:pPr algn="ctr"/>
                      <a:r>
                        <a:rPr lang="en-GB" sz="800" dirty="0">
                          <a:latin typeface="Arial" panose="020B0604020202020204" pitchFamily="34" charset="0"/>
                          <a:cs typeface="Arial" panose="020B0604020202020204" pitchFamily="34" charset="0"/>
                        </a:rPr>
                        <a:t>35</a:t>
                      </a:r>
                      <a:endParaRPr lang="en-US" sz="800" dirty="0">
                        <a:latin typeface="Arial" panose="020B0604020202020204" pitchFamily="34" charset="0"/>
                        <a:cs typeface="Arial" panose="020B0604020202020204" pitchFamily="34" charset="0"/>
                      </a:endParaRPr>
                    </a:p>
                  </a:txBody>
                  <a:tcPr marL="74295" marR="74295" marT="37148" marB="37148">
                    <a:solidFill>
                      <a:srgbClr val="DFF5FC"/>
                    </a:solidFill>
                  </a:tcPr>
                </a:tc>
                <a:tc>
                  <a:txBody>
                    <a:bodyPr/>
                    <a:lstStyle/>
                    <a:p>
                      <a:pPr algn="ctr"/>
                      <a:r>
                        <a:rPr lang="en-GB" sz="800" dirty="0">
                          <a:latin typeface="Arial" panose="020B0604020202020204" pitchFamily="34" charset="0"/>
                          <a:cs typeface="Arial" panose="020B0604020202020204" pitchFamily="34" charset="0"/>
                        </a:rPr>
                        <a:t>94</a:t>
                      </a:r>
                      <a:endParaRPr lang="en-US" sz="800" dirty="0">
                        <a:latin typeface="Arial" panose="020B0604020202020204" pitchFamily="34" charset="0"/>
                        <a:cs typeface="Arial" panose="020B0604020202020204" pitchFamily="34" charset="0"/>
                      </a:endParaRPr>
                    </a:p>
                  </a:txBody>
                  <a:tcPr marL="74295" marR="74295" marT="37148" marB="37148">
                    <a:solidFill>
                      <a:srgbClr val="DFF5FC"/>
                    </a:solidFill>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GB" sz="800" dirty="0">
                          <a:latin typeface="+mn-lt"/>
                          <a:cs typeface="Arial" panose="020B0604020202020204" pitchFamily="34" charset="0"/>
                        </a:rPr>
                        <a:t>Shared Breach </a:t>
                      </a:r>
                      <a:endParaRPr lang="en-US" sz="800" dirty="0">
                        <a:latin typeface="+mn-lt"/>
                        <a:cs typeface="Arial" panose="020B0604020202020204" pitchFamily="34" charset="0"/>
                      </a:endParaRPr>
                    </a:p>
                    <a:p>
                      <a:pPr algn="ctr"/>
                      <a:r>
                        <a:rPr lang="en-GB" sz="800" b="0" i="0" u="none" strike="noStrike" kern="1200" dirty="0">
                          <a:solidFill>
                            <a:schemeClr val="dk1"/>
                          </a:solidFill>
                          <a:effectLst/>
                          <a:latin typeface="+mn-lt"/>
                          <a:ea typeface="+mn-ea"/>
                          <a:cs typeface="Arial" panose="020B0604020202020204" pitchFamily="34" charset="0"/>
                        </a:rPr>
                        <a:t>NHSE breach code 7</a:t>
                      </a:r>
                    </a:p>
                    <a:p>
                      <a:pPr algn="ctr"/>
                      <a:r>
                        <a:rPr lang="en-GB" sz="800" b="0" i="0" u="none" strike="noStrike" kern="1200" dirty="0">
                          <a:solidFill>
                            <a:schemeClr val="dk1"/>
                          </a:solidFill>
                          <a:effectLst/>
                          <a:latin typeface="+mn-lt"/>
                          <a:ea typeface="+mn-ea"/>
                          <a:cs typeface="Arial" panose="020B0604020202020204" pitchFamily="34" charset="0"/>
                        </a:rPr>
                        <a:t>Complex diagnostic pathway</a:t>
                      </a:r>
                      <a:endParaRPr lang="en-GB" sz="900" dirty="0">
                        <a:solidFill>
                          <a:schemeClr val="tx1"/>
                        </a:solidFill>
                        <a:effectLst/>
                        <a:latin typeface="+mn-lt"/>
                        <a:ea typeface="Calibri" panose="020F0502020204030204" pitchFamily="34" charset="0"/>
                        <a:cs typeface="Calibri" panose="020F0502020204030204" pitchFamily="34" charset="0"/>
                      </a:endParaRPr>
                    </a:p>
                  </a:txBody>
                  <a:tcPr marL="74295" marR="74295" marT="37148" marB="37148">
                    <a:solidFill>
                      <a:srgbClr val="DFF5FC"/>
                    </a:solidFill>
                  </a:tcPr>
                </a:tc>
                <a:extLst>
                  <a:ext uri="{0D108BD9-81ED-4DB2-BD59-A6C34878D82A}">
                    <a16:rowId xmlns:a16="http://schemas.microsoft.com/office/drawing/2014/main" val="2054064907"/>
                  </a:ext>
                </a:extLst>
              </a:tr>
              <a:tr h="616200">
                <a:tc>
                  <a:txBody>
                    <a:bodyPr/>
                    <a:lstStyle/>
                    <a:p>
                      <a:r>
                        <a:rPr lang="en-US" sz="800" dirty="0">
                          <a:latin typeface="Arial" panose="020B0604020202020204" pitchFamily="34" charset="0"/>
                          <a:cs typeface="Arial" panose="020B0604020202020204" pitchFamily="34" charset="0"/>
                        </a:rPr>
                        <a:t>(7) West Hertfordshire Hospitals NHS Trust Hemel Hempstead Hospital</a:t>
                      </a:r>
                    </a:p>
                  </a:txBody>
                  <a:tcPr marL="74295" marR="74295" marT="37148" marB="37148">
                    <a:solidFill>
                      <a:schemeClr val="bg2"/>
                    </a:solidFill>
                  </a:tcPr>
                </a:tc>
                <a:tc>
                  <a:txBody>
                    <a:bodyPr/>
                    <a:lstStyle/>
                    <a:p>
                      <a:pPr algn="ctr"/>
                      <a:r>
                        <a:rPr lang="en-GB" sz="800" dirty="0">
                          <a:latin typeface="Arial" panose="020B0604020202020204" pitchFamily="34" charset="0"/>
                          <a:cs typeface="Arial" panose="020B0604020202020204" pitchFamily="34" charset="0"/>
                        </a:rPr>
                        <a:t>60</a:t>
                      </a:r>
                      <a:endParaRPr lang="en-US" sz="800" dirty="0">
                        <a:latin typeface="Arial" panose="020B0604020202020204" pitchFamily="34" charset="0"/>
                        <a:cs typeface="Arial" panose="020B0604020202020204" pitchFamily="34" charset="0"/>
                      </a:endParaRPr>
                    </a:p>
                  </a:txBody>
                  <a:tcPr marL="74295" marR="74295" marT="37148" marB="37148">
                    <a:solidFill>
                      <a:schemeClr val="bg2"/>
                    </a:solidFill>
                  </a:tcPr>
                </a:tc>
                <a:tc>
                  <a:txBody>
                    <a:bodyPr/>
                    <a:lstStyle/>
                    <a:p>
                      <a:pPr algn="ctr"/>
                      <a:r>
                        <a:rPr lang="en-GB" sz="800" dirty="0">
                          <a:latin typeface="Arial" panose="020B0604020202020204" pitchFamily="34" charset="0"/>
                          <a:cs typeface="Arial" panose="020B0604020202020204" pitchFamily="34" charset="0"/>
                        </a:rPr>
                        <a:t>16</a:t>
                      </a:r>
                      <a:endParaRPr lang="en-US" sz="800" dirty="0">
                        <a:latin typeface="Arial" panose="020B0604020202020204" pitchFamily="34" charset="0"/>
                        <a:cs typeface="Arial" panose="020B0604020202020204" pitchFamily="34" charset="0"/>
                      </a:endParaRPr>
                    </a:p>
                  </a:txBody>
                  <a:tcPr marL="74295" marR="74295" marT="37148" marB="37148">
                    <a:solidFill>
                      <a:schemeClr val="bg2"/>
                    </a:solidFill>
                  </a:tcPr>
                </a:tc>
                <a:tc>
                  <a:txBody>
                    <a:bodyPr/>
                    <a:lstStyle/>
                    <a:p>
                      <a:pPr algn="ctr"/>
                      <a:r>
                        <a:rPr lang="en-GB" sz="800" dirty="0">
                          <a:latin typeface="Arial" panose="020B0604020202020204" pitchFamily="34" charset="0"/>
                          <a:cs typeface="Arial" panose="020B0604020202020204" pitchFamily="34" charset="0"/>
                        </a:rPr>
                        <a:t>76</a:t>
                      </a:r>
                      <a:endParaRPr lang="en-US" sz="800" dirty="0">
                        <a:latin typeface="Arial" panose="020B0604020202020204" pitchFamily="34" charset="0"/>
                        <a:cs typeface="Arial" panose="020B0604020202020204" pitchFamily="34" charset="0"/>
                      </a:endParaRPr>
                    </a:p>
                  </a:txBody>
                  <a:tcPr marL="74295" marR="74295" marT="37148" marB="37148">
                    <a:solidFill>
                      <a:schemeClr val="bg2"/>
                    </a:solidFill>
                  </a:tcPr>
                </a:tc>
                <a:tc>
                  <a:txBody>
                    <a:bodyPr/>
                    <a:lstStyle/>
                    <a:p>
                      <a:pPr algn="ctr"/>
                      <a:r>
                        <a:rPr lang="en-US" sz="800" dirty="0">
                          <a:latin typeface="+mn-lt"/>
                          <a:cs typeface="Arial" panose="020B0604020202020204" pitchFamily="34" charset="0"/>
                        </a:rPr>
                        <a:t>100% of breach allocated to referring Trust</a:t>
                      </a:r>
                    </a:p>
                  </a:txBody>
                  <a:tcPr marL="74295" marR="74295" marT="37148" marB="37148">
                    <a:solidFill>
                      <a:schemeClr val="bg2"/>
                    </a:solidFill>
                  </a:tcPr>
                </a:tc>
                <a:extLst>
                  <a:ext uri="{0D108BD9-81ED-4DB2-BD59-A6C34878D82A}">
                    <a16:rowId xmlns:a16="http://schemas.microsoft.com/office/drawing/2014/main" val="2809217921"/>
                  </a:ext>
                </a:extLst>
              </a:tr>
            </a:tbl>
          </a:graphicData>
        </a:graphic>
      </p:graphicFrame>
      <p:sp>
        <p:nvSpPr>
          <p:cNvPr id="6" name="Slide Number Placeholder 5">
            <a:extLst>
              <a:ext uri="{FF2B5EF4-FFF2-40B4-BE49-F238E27FC236}">
                <a16:creationId xmlns:a16="http://schemas.microsoft.com/office/drawing/2014/main" id="{5BA4AABA-FB31-4805-8CA6-488FBDA241C6}"/>
              </a:ext>
            </a:extLst>
          </p:cNvPr>
          <p:cNvSpPr>
            <a:spLocks noGrp="1"/>
          </p:cNvSpPr>
          <p:nvPr>
            <p:ph type="sldNum" sz="quarter" idx="12"/>
          </p:nvPr>
        </p:nvSpPr>
        <p:spPr/>
        <p:txBody>
          <a:bodyPr/>
          <a:lstStyle/>
          <a:p>
            <a:fld id="{695C60D5-4CC1-4709-A90A-FD5BC9656B7A}" type="slidenum">
              <a:rPr lang="en-GB" smtClean="0"/>
              <a:t>12</a:t>
            </a:fld>
            <a:endParaRPr lang="en-GB"/>
          </a:p>
        </p:txBody>
      </p:sp>
    </p:spTree>
    <p:extLst>
      <p:ext uri="{BB962C8B-B14F-4D97-AF65-F5344CB8AC3E}">
        <p14:creationId xmlns:p14="http://schemas.microsoft.com/office/powerpoint/2010/main" val="2095926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12B985-010E-4B84-B72F-9495E2B1EC67}"/>
              </a:ext>
            </a:extLst>
          </p:cNvPr>
          <p:cNvSpPr txBox="1"/>
          <p:nvPr/>
        </p:nvSpPr>
        <p:spPr>
          <a:xfrm>
            <a:off x="244161" y="238458"/>
            <a:ext cx="9410700" cy="469359"/>
          </a:xfrm>
          <a:prstGeom prst="rect">
            <a:avLst/>
          </a:prstGeom>
          <a:solidFill>
            <a:srgbClr val="DFF5FC"/>
          </a:solidFill>
          <a:ln cmpd="dbl">
            <a:solidFill>
              <a:schemeClr val="accent1"/>
            </a:solidFill>
          </a:ln>
        </p:spPr>
        <p:txBody>
          <a:bodyPr wrap="square" rtlCol="0">
            <a:spAutoFit/>
          </a:bodyPr>
          <a:lstStyle/>
          <a:p>
            <a:pPr>
              <a:spcAft>
                <a:spcPts val="300"/>
              </a:spcAft>
            </a:pPr>
            <a:r>
              <a:rPr lang="en-GB" sz="1100" b="1" dirty="0">
                <a:latin typeface="Arial" panose="020B0604020202020204" pitchFamily="34" charset="0"/>
                <a:cs typeface="Arial" panose="020B0604020202020204" pitchFamily="34" charset="0"/>
              </a:rPr>
              <a:t>Responsive: 62 day urgent GP referral to first treatment cancer target M1 and M2 2019/20</a:t>
            </a:r>
          </a:p>
          <a:p>
            <a:pPr>
              <a:spcAft>
                <a:spcPts val="300"/>
              </a:spcAft>
            </a:pPr>
            <a:r>
              <a:rPr lang="en-GB" sz="1100" dirty="0">
                <a:latin typeface="Arial" panose="020B0604020202020204" pitchFamily="34" charset="0"/>
                <a:cs typeface="Arial" panose="020B0604020202020204" pitchFamily="34" charset="0"/>
              </a:rPr>
              <a:t>Data owner: John Pearcey – Assistant General Manager, lung division </a:t>
            </a:r>
          </a:p>
        </p:txBody>
      </p:sp>
      <p:sp>
        <p:nvSpPr>
          <p:cNvPr id="9" name="Slide Number Placeholder 8">
            <a:extLst>
              <a:ext uri="{FF2B5EF4-FFF2-40B4-BE49-F238E27FC236}">
                <a16:creationId xmlns:a16="http://schemas.microsoft.com/office/drawing/2014/main" id="{87CEAA3D-2124-4A85-AD52-2651999E6D89}"/>
              </a:ext>
            </a:extLst>
          </p:cNvPr>
          <p:cNvSpPr>
            <a:spLocks noGrp="1"/>
          </p:cNvSpPr>
          <p:nvPr>
            <p:ph type="sldNum" sz="quarter" idx="12"/>
          </p:nvPr>
        </p:nvSpPr>
        <p:spPr/>
        <p:txBody>
          <a:bodyPr/>
          <a:lstStyle/>
          <a:p>
            <a:fld id="{695C60D5-4CC1-4709-A90A-FD5BC9656B7A}" type="slidenum">
              <a:rPr lang="en-GB" smtClean="0"/>
              <a:t>13</a:t>
            </a:fld>
            <a:endParaRPr lang="en-GB"/>
          </a:p>
        </p:txBody>
      </p:sp>
      <p:sp>
        <p:nvSpPr>
          <p:cNvPr id="7" name="Rectangle 6">
            <a:extLst>
              <a:ext uri="{FF2B5EF4-FFF2-40B4-BE49-F238E27FC236}">
                <a16:creationId xmlns:a16="http://schemas.microsoft.com/office/drawing/2014/main" id="{BDDF5676-95DF-409F-B4A4-9643B30060DE}"/>
              </a:ext>
            </a:extLst>
          </p:cNvPr>
          <p:cNvSpPr/>
          <p:nvPr/>
        </p:nvSpPr>
        <p:spPr>
          <a:xfrm>
            <a:off x="218415" y="788335"/>
            <a:ext cx="4857004" cy="3044423"/>
          </a:xfrm>
          <a:prstGeom prst="rect">
            <a:avLst/>
          </a:prstGeom>
        </p:spPr>
        <p:txBody>
          <a:bodyPr wrap="square">
            <a:spAutoFit/>
          </a:bodyPr>
          <a:lstStyle/>
          <a:p>
            <a:pPr algn="just">
              <a:spcAft>
                <a:spcPts val="650"/>
              </a:spcAft>
            </a:pPr>
            <a:r>
              <a:rPr lang="en-US" sz="1100" dirty="0">
                <a:latin typeface="Arial" panose="020B0604020202020204" pitchFamily="34" charset="0"/>
                <a:cs typeface="Arial" panose="020B0604020202020204" pitchFamily="34" charset="0"/>
              </a:rPr>
              <a:t>10 new patients were seen and treated during M1. 6 of these patients received their treatment within 62 days of their GP referral.</a:t>
            </a:r>
          </a:p>
          <a:p>
            <a:pPr algn="just">
              <a:spcAft>
                <a:spcPts val="650"/>
              </a:spcAft>
            </a:pPr>
            <a:r>
              <a:rPr lang="en-US" sz="1100" dirty="0">
                <a:latin typeface="Arial" panose="020B0604020202020204" pitchFamily="34" charset="0"/>
                <a:cs typeface="Arial" panose="020B0604020202020204" pitchFamily="34" charset="0"/>
              </a:rPr>
              <a:t>The pathways for remaining 4 patients breached the 62-day GP referral to treatment target and, at present, the Trust has shared responsibility for 2 of these breaches. Each breach is undergoing a full investigation with the referring Trust and the breach allocation may be revised as a result of the findings of the investigation. An initial overview of the breaches for which the Trust has shared responsibility is shown below: </a:t>
            </a:r>
          </a:p>
          <a:p>
            <a:pPr algn="just">
              <a:spcAft>
                <a:spcPts val="488"/>
              </a:spcAft>
            </a:pPr>
            <a:r>
              <a:rPr lang="en-GB" sz="1100" b="1" dirty="0">
                <a:latin typeface="Arial" panose="020B0604020202020204" pitchFamily="34" charset="0"/>
                <a:ea typeface="Calibri" panose="020F0502020204030204" pitchFamily="34" charset="0"/>
                <a:cs typeface="Arial" panose="020B0604020202020204" pitchFamily="34" charset="0"/>
              </a:rPr>
              <a:t>Patient 1: </a:t>
            </a:r>
            <a:r>
              <a:rPr lang="en-GB" sz="1100" dirty="0">
                <a:latin typeface="Arial" panose="020B0604020202020204" pitchFamily="34" charset="0"/>
                <a:ea typeface="Calibri" panose="020F0502020204030204" pitchFamily="34" charset="0"/>
                <a:cs typeface="Arial" panose="020B0604020202020204" pitchFamily="34" charset="0"/>
              </a:rPr>
              <a:t>Patient referred on day 70 of the pathway as required several investigations prior to referral. Patient required further imaging once referred to RBH for surgery.</a:t>
            </a:r>
          </a:p>
          <a:p>
            <a:pPr algn="just">
              <a:spcAft>
                <a:spcPts val="488"/>
              </a:spcAft>
            </a:pPr>
            <a:r>
              <a:rPr lang="en-GB" sz="1100" b="1" dirty="0">
                <a:latin typeface="Arial" panose="020B0604020202020204" pitchFamily="34" charset="0"/>
                <a:ea typeface="Calibri" panose="020F0502020204030204" pitchFamily="34" charset="0"/>
                <a:cs typeface="Arial" panose="020B0604020202020204" pitchFamily="34" charset="0"/>
              </a:rPr>
              <a:t>Patient 2: </a:t>
            </a:r>
            <a:r>
              <a:rPr lang="en-GB" sz="1100" dirty="0">
                <a:latin typeface="Arial" panose="020B0604020202020204" pitchFamily="34" charset="0"/>
                <a:ea typeface="Calibri" panose="020F0502020204030204" pitchFamily="34" charset="0"/>
                <a:cs typeface="Arial" panose="020B0604020202020204" pitchFamily="34" charset="0"/>
              </a:rPr>
              <a:t>Patient</a:t>
            </a:r>
            <a:r>
              <a:rPr lang="en-GB" sz="1100" b="1" dirty="0">
                <a:latin typeface="Arial" panose="020B0604020202020204" pitchFamily="34" charset="0"/>
                <a:ea typeface="Calibri" panose="020F0502020204030204" pitchFamily="34" charset="0"/>
                <a:cs typeface="Arial" panose="020B0604020202020204" pitchFamily="34" charset="0"/>
              </a:rPr>
              <a:t> </a:t>
            </a:r>
            <a:r>
              <a:rPr lang="en-GB" sz="1100" dirty="0">
                <a:latin typeface="Arial" panose="020B0604020202020204" pitchFamily="34" charset="0"/>
                <a:ea typeface="Calibri" panose="020F0502020204030204" pitchFamily="34" charset="0"/>
                <a:cs typeface="Arial" panose="020B0604020202020204" pitchFamily="34" charset="0"/>
              </a:rPr>
              <a:t>had complex clinical needs and required a plastic surgeon to be present during the procedure. Previous scheduled dates had to be cancelled due to the availability of a plastic surgeon which elongated the pathway. Patient has been seen in follow up clinic having undergone a successful complex procedure. </a:t>
            </a:r>
          </a:p>
        </p:txBody>
      </p:sp>
      <p:graphicFrame>
        <p:nvGraphicFramePr>
          <p:cNvPr id="10" name="Table 9">
            <a:extLst>
              <a:ext uri="{FF2B5EF4-FFF2-40B4-BE49-F238E27FC236}">
                <a16:creationId xmlns:a16="http://schemas.microsoft.com/office/drawing/2014/main" id="{98AC0BDA-D9D4-4097-AEBC-97EF5FD8DD38}"/>
              </a:ext>
            </a:extLst>
          </p:cNvPr>
          <p:cNvGraphicFramePr>
            <a:graphicFrameLocks noGrp="1"/>
          </p:cNvGraphicFramePr>
          <p:nvPr>
            <p:extLst>
              <p:ext uri="{D42A27DB-BD31-4B8C-83A1-F6EECF244321}">
                <p14:modId xmlns:p14="http://schemas.microsoft.com/office/powerpoint/2010/main" val="2440616951"/>
              </p:ext>
            </p:extLst>
          </p:nvPr>
        </p:nvGraphicFramePr>
        <p:xfrm>
          <a:off x="244160" y="3850690"/>
          <a:ext cx="4708839" cy="2770202"/>
        </p:xfrm>
        <a:graphic>
          <a:graphicData uri="http://schemas.openxmlformats.org/drawingml/2006/table">
            <a:tbl>
              <a:tblPr firstRow="1" bandRow="1">
                <a:tableStyleId>{7DF18680-E054-41AD-8BC1-D1AEF772440D}</a:tableStyleId>
              </a:tblPr>
              <a:tblGrid>
                <a:gridCol w="1344540">
                  <a:extLst>
                    <a:ext uri="{9D8B030D-6E8A-4147-A177-3AD203B41FA5}">
                      <a16:colId xmlns:a16="http://schemas.microsoft.com/office/drawing/2014/main" val="3567487952"/>
                    </a:ext>
                  </a:extLst>
                </a:gridCol>
                <a:gridCol w="651898">
                  <a:extLst>
                    <a:ext uri="{9D8B030D-6E8A-4147-A177-3AD203B41FA5}">
                      <a16:colId xmlns:a16="http://schemas.microsoft.com/office/drawing/2014/main" val="3622892613"/>
                    </a:ext>
                  </a:extLst>
                </a:gridCol>
                <a:gridCol w="886174">
                  <a:extLst>
                    <a:ext uri="{9D8B030D-6E8A-4147-A177-3AD203B41FA5}">
                      <a16:colId xmlns:a16="http://schemas.microsoft.com/office/drawing/2014/main" val="2912500544"/>
                    </a:ext>
                  </a:extLst>
                </a:gridCol>
                <a:gridCol w="784315">
                  <a:extLst>
                    <a:ext uri="{9D8B030D-6E8A-4147-A177-3AD203B41FA5}">
                      <a16:colId xmlns:a16="http://schemas.microsoft.com/office/drawing/2014/main" val="314059659"/>
                    </a:ext>
                  </a:extLst>
                </a:gridCol>
                <a:gridCol w="1041912">
                  <a:extLst>
                    <a:ext uri="{9D8B030D-6E8A-4147-A177-3AD203B41FA5}">
                      <a16:colId xmlns:a16="http://schemas.microsoft.com/office/drawing/2014/main" val="240486503"/>
                    </a:ext>
                  </a:extLst>
                </a:gridCol>
              </a:tblGrid>
              <a:tr h="522298">
                <a:tc>
                  <a:txBody>
                    <a:bodyPr/>
                    <a:lstStyle/>
                    <a:p>
                      <a:pPr algn="ctr"/>
                      <a:r>
                        <a:rPr lang="en-GB" sz="800" dirty="0">
                          <a:solidFill>
                            <a:schemeClr val="tx1"/>
                          </a:solidFill>
                        </a:rPr>
                        <a:t>Referring Trust and Hospital </a:t>
                      </a:r>
                      <a:endParaRPr lang="en-US" sz="800" dirty="0">
                        <a:solidFill>
                          <a:schemeClr val="tx1"/>
                        </a:solidFill>
                      </a:endParaRPr>
                    </a:p>
                  </a:txBody>
                  <a:tcPr marL="74295" marR="74295" marT="37148" marB="37148">
                    <a:solidFill>
                      <a:srgbClr val="DFF5FC"/>
                    </a:solidFill>
                  </a:tcPr>
                </a:tc>
                <a:tc>
                  <a:txBody>
                    <a:bodyPr/>
                    <a:lstStyle/>
                    <a:p>
                      <a:pPr algn="ctr"/>
                      <a:r>
                        <a:rPr lang="en-GB" sz="800" dirty="0">
                          <a:solidFill>
                            <a:schemeClr val="tx1"/>
                          </a:solidFill>
                        </a:rPr>
                        <a:t>Day of referral received by RBHT</a:t>
                      </a:r>
                      <a:endParaRPr lang="en-US" sz="800" dirty="0">
                        <a:solidFill>
                          <a:schemeClr val="tx1"/>
                        </a:solidFill>
                      </a:endParaRPr>
                    </a:p>
                  </a:txBody>
                  <a:tcPr marL="74295" marR="74295" marT="37148" marB="37148">
                    <a:solidFill>
                      <a:srgbClr val="DFF5FC"/>
                    </a:solidFill>
                  </a:tcPr>
                </a:tc>
                <a:tc>
                  <a:txBody>
                    <a:bodyPr/>
                    <a:lstStyle/>
                    <a:p>
                      <a:pPr algn="ctr"/>
                      <a:r>
                        <a:rPr lang="en-GB" sz="800" dirty="0">
                          <a:solidFill>
                            <a:schemeClr val="tx1"/>
                          </a:solidFill>
                        </a:rPr>
                        <a:t>Number of Days from receipt of referral at RBHT to treatment </a:t>
                      </a:r>
                      <a:endParaRPr lang="en-US" sz="800" dirty="0">
                        <a:solidFill>
                          <a:schemeClr val="tx1"/>
                        </a:solidFill>
                      </a:endParaRPr>
                    </a:p>
                  </a:txBody>
                  <a:tcPr marL="74295" marR="74295" marT="37148" marB="37148">
                    <a:solidFill>
                      <a:srgbClr val="DFF5FC"/>
                    </a:solidFill>
                  </a:tcPr>
                </a:tc>
                <a:tc>
                  <a:txBody>
                    <a:bodyPr/>
                    <a:lstStyle/>
                    <a:p>
                      <a:pPr algn="ctr"/>
                      <a:r>
                        <a:rPr lang="en-GB" sz="800" dirty="0">
                          <a:solidFill>
                            <a:schemeClr val="tx1"/>
                          </a:solidFill>
                        </a:rPr>
                        <a:t>Number of days from GP referral to treatment </a:t>
                      </a:r>
                      <a:endParaRPr lang="en-US" sz="800" dirty="0">
                        <a:solidFill>
                          <a:schemeClr val="tx1"/>
                        </a:solidFill>
                      </a:endParaRPr>
                    </a:p>
                  </a:txBody>
                  <a:tcPr marL="74295" marR="74295" marT="37148" marB="37148">
                    <a:solidFill>
                      <a:srgbClr val="DFF5FC"/>
                    </a:solidFill>
                  </a:tcPr>
                </a:tc>
                <a:tc>
                  <a:txBody>
                    <a:bodyPr/>
                    <a:lstStyle/>
                    <a:p>
                      <a:pPr algn="ctr"/>
                      <a:r>
                        <a:rPr lang="en-GB" sz="800" dirty="0">
                          <a:solidFill>
                            <a:schemeClr val="tx1"/>
                          </a:solidFill>
                        </a:rPr>
                        <a:t>Breach Allocation </a:t>
                      </a:r>
                      <a:endParaRPr lang="en-US" sz="800" dirty="0">
                        <a:solidFill>
                          <a:schemeClr val="tx1"/>
                        </a:solidFill>
                      </a:endParaRPr>
                    </a:p>
                  </a:txBody>
                  <a:tcPr marL="74295" marR="74295" marT="37148" marB="37148">
                    <a:solidFill>
                      <a:srgbClr val="DFF5FC"/>
                    </a:solidFill>
                  </a:tcPr>
                </a:tc>
                <a:extLst>
                  <a:ext uri="{0D108BD9-81ED-4DB2-BD59-A6C34878D82A}">
                    <a16:rowId xmlns:a16="http://schemas.microsoft.com/office/drawing/2014/main" val="2188323818"/>
                  </a:ext>
                </a:extLst>
              </a:tr>
              <a:tr h="539797">
                <a:tc>
                  <a:txBody>
                    <a:bodyPr/>
                    <a:lstStyle/>
                    <a:p>
                      <a:pPr marL="44450" indent="-44450">
                        <a:spcAft>
                          <a:spcPts val="0"/>
                        </a:spcAft>
                        <a:buAutoNum type="arabicParenBoth"/>
                        <a:tabLst/>
                      </a:pPr>
                      <a:r>
                        <a:rPr lang="en-GB" sz="800" dirty="0">
                          <a:solidFill>
                            <a:schemeClr val="tx1"/>
                          </a:solidFill>
                          <a:effectLst/>
                        </a:rPr>
                        <a:t> Great Western Hospitals NHS Foundation Trust The Great Western Hospital (NHS Wiltshire CCG 99N)</a:t>
                      </a:r>
                    </a:p>
                  </a:txBody>
                  <a:tcPr marL="74295" marR="74295" marT="37148" marB="37148" anchor="ctr">
                    <a:solidFill>
                      <a:schemeClr val="bg2"/>
                    </a:solidFill>
                  </a:tcPr>
                </a:tc>
                <a:tc>
                  <a:txBody>
                    <a:bodyPr/>
                    <a:lstStyle/>
                    <a:p>
                      <a:pPr algn="ctr">
                        <a:spcAft>
                          <a:spcPts val="0"/>
                        </a:spcAft>
                      </a:pPr>
                      <a:r>
                        <a:rPr lang="en-GB" sz="800" dirty="0">
                          <a:solidFill>
                            <a:schemeClr val="tx1"/>
                          </a:solidFill>
                          <a:effectLst/>
                        </a:rPr>
                        <a:t>70</a:t>
                      </a:r>
                      <a:endPar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729" marR="57729" marT="0" marB="0" anchor="ctr">
                    <a:solidFill>
                      <a:schemeClr val="bg2"/>
                    </a:solidFill>
                  </a:tcPr>
                </a:tc>
                <a:tc>
                  <a:txBody>
                    <a:bodyPr/>
                    <a:lstStyle/>
                    <a:p>
                      <a:pPr algn="ctr">
                        <a:spcAft>
                          <a:spcPts val="0"/>
                        </a:spcAft>
                      </a:pPr>
                      <a:r>
                        <a:rPr lang="en-GB" sz="800" dirty="0">
                          <a:solidFill>
                            <a:schemeClr val="tx1"/>
                          </a:solidFill>
                          <a:effectLst/>
                        </a:rPr>
                        <a:t>39</a:t>
                      </a:r>
                      <a:endPar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729" marR="57729" marT="0" marB="0" anchor="ctr">
                    <a:solidFill>
                      <a:schemeClr val="bg2"/>
                    </a:solidFill>
                  </a:tcPr>
                </a:tc>
                <a:tc>
                  <a:txBody>
                    <a:bodyPr/>
                    <a:lstStyle/>
                    <a:p>
                      <a:pPr algn="ctr">
                        <a:spcAft>
                          <a:spcPts val="0"/>
                        </a:spcAft>
                      </a:pPr>
                      <a:r>
                        <a:rPr lang="en-GB" sz="800" dirty="0">
                          <a:solidFill>
                            <a:schemeClr val="tx1"/>
                          </a:solidFill>
                          <a:effectLst/>
                        </a:rPr>
                        <a:t>109</a:t>
                      </a:r>
                      <a:endPar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729" marR="57729" marT="0" marB="0" anchor="ctr">
                    <a:solidFill>
                      <a:schemeClr val="bg2"/>
                    </a:solidFill>
                  </a:tcPr>
                </a:tc>
                <a:tc>
                  <a:txBody>
                    <a:bodyPr/>
                    <a:lstStyle/>
                    <a:p>
                      <a:pPr algn="ctr">
                        <a:spcAft>
                          <a:spcPts val="0"/>
                        </a:spcAft>
                      </a:pPr>
                      <a:r>
                        <a:rPr lang="en-GB" sz="800" dirty="0">
                          <a:solidFill>
                            <a:schemeClr val="tx1"/>
                          </a:solidFill>
                          <a:effectLst/>
                        </a:rPr>
                        <a:t>Shared breach</a:t>
                      </a:r>
                    </a:p>
                    <a:p>
                      <a:pPr algn="ctr">
                        <a:spcAft>
                          <a:spcPts val="0"/>
                        </a:spcAft>
                      </a:pPr>
                      <a:r>
                        <a:rPr lang="en-GB" sz="800" dirty="0">
                          <a:solidFill>
                            <a:schemeClr val="tx1"/>
                          </a:solidFill>
                          <a:effectLst/>
                        </a:rPr>
                        <a:t>NHSE breach code 7</a:t>
                      </a:r>
                    </a:p>
                    <a:p>
                      <a:pPr algn="ctr">
                        <a:spcAft>
                          <a:spcPts val="0"/>
                        </a:spcAft>
                      </a:pPr>
                      <a:r>
                        <a:rPr lang="en-GB" sz="800" dirty="0">
                          <a:solidFill>
                            <a:schemeClr val="tx1"/>
                          </a:solidFill>
                          <a:effectLst/>
                        </a:rPr>
                        <a:t>Complex diagnostic pathway</a:t>
                      </a:r>
                    </a:p>
                  </a:txBody>
                  <a:tcPr marL="57729" marR="57729" marT="0" marB="0" anchor="ctr">
                    <a:solidFill>
                      <a:schemeClr val="bg2"/>
                    </a:solidFill>
                  </a:tcPr>
                </a:tc>
                <a:extLst>
                  <a:ext uri="{0D108BD9-81ED-4DB2-BD59-A6C34878D82A}">
                    <a16:rowId xmlns:a16="http://schemas.microsoft.com/office/drawing/2014/main" val="3168817078"/>
                  </a:ext>
                </a:extLst>
              </a:tr>
              <a:tr h="515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effectLst/>
                        </a:rPr>
                        <a:t>(2) The Royal Marsden NHS Foundation Trust The Royal Marsden Hospital (London)</a:t>
                      </a:r>
                      <a:endPar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800" dirty="0">
                          <a:solidFill>
                            <a:schemeClr val="tx1"/>
                          </a:solidFill>
                          <a:latin typeface="Arial" panose="020B0604020202020204" pitchFamily="34" charset="0"/>
                          <a:cs typeface="Arial" panose="020B0604020202020204" pitchFamily="34" charset="0"/>
                        </a:rPr>
                        <a:t>(NHS Guilford and Waverley CCG 09N)</a:t>
                      </a:r>
                    </a:p>
                  </a:txBody>
                  <a:tcPr marL="74295" marR="74295" marT="37148" marB="37148" anchor="ctr">
                    <a:solidFill>
                      <a:srgbClr val="DFF5FC"/>
                    </a:solidFill>
                  </a:tcPr>
                </a:tc>
                <a:tc>
                  <a:txBody>
                    <a:bodyPr/>
                    <a:lstStyle/>
                    <a:p>
                      <a:pPr algn="ctr">
                        <a:spcAft>
                          <a:spcPts val="0"/>
                        </a:spcAft>
                      </a:pPr>
                      <a:r>
                        <a:rPr lang="en-GB" sz="800" dirty="0">
                          <a:solidFill>
                            <a:schemeClr val="tx1"/>
                          </a:solidFill>
                          <a:effectLst/>
                        </a:rPr>
                        <a:t>46</a:t>
                      </a:r>
                      <a:endPar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729" marR="57729" marT="0" marB="0" anchor="ctr">
                    <a:solidFill>
                      <a:srgbClr val="DFF5FC"/>
                    </a:solidFill>
                  </a:tcPr>
                </a:tc>
                <a:tc>
                  <a:txBody>
                    <a:bodyPr/>
                    <a:lstStyle/>
                    <a:p>
                      <a:pPr algn="ctr">
                        <a:spcAft>
                          <a:spcPts val="0"/>
                        </a:spcAft>
                      </a:pPr>
                      <a:r>
                        <a:rPr lang="en-GB" sz="800" dirty="0">
                          <a:solidFill>
                            <a:schemeClr val="tx1"/>
                          </a:solidFill>
                          <a:effectLst/>
                        </a:rPr>
                        <a:t>112</a:t>
                      </a:r>
                      <a:endPar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729" marR="57729" marT="0" marB="0" anchor="ctr">
                    <a:solidFill>
                      <a:srgbClr val="DFF5FC"/>
                    </a:solidFill>
                  </a:tcPr>
                </a:tc>
                <a:tc>
                  <a:txBody>
                    <a:bodyPr/>
                    <a:lstStyle/>
                    <a:p>
                      <a:pPr algn="ctr">
                        <a:spcAft>
                          <a:spcPts val="0"/>
                        </a:spcAft>
                      </a:pPr>
                      <a:r>
                        <a:rPr lang="en-GB" sz="800" dirty="0">
                          <a:solidFill>
                            <a:schemeClr val="tx1"/>
                          </a:solidFill>
                          <a:effectLst/>
                        </a:rPr>
                        <a:t>158</a:t>
                      </a:r>
                      <a:endPar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729" marR="57729" marT="0" marB="0" anchor="ctr">
                    <a:solidFill>
                      <a:srgbClr val="DFF5FC"/>
                    </a:solidFill>
                  </a:tcPr>
                </a:tc>
                <a:tc>
                  <a:txBody>
                    <a:bodyPr/>
                    <a:lstStyle/>
                    <a:p>
                      <a:pPr algn="ctr">
                        <a:spcAft>
                          <a:spcPts val="0"/>
                        </a:spcAft>
                      </a:pPr>
                      <a:r>
                        <a:rPr lang="en-GB" sz="800" dirty="0">
                          <a:solidFill>
                            <a:schemeClr val="tx1"/>
                          </a:solidFill>
                          <a:effectLst/>
                        </a:rPr>
                        <a:t>Shared breach</a:t>
                      </a:r>
                    </a:p>
                    <a:p>
                      <a:pPr algn="ctr">
                        <a:spcAft>
                          <a:spcPts val="0"/>
                        </a:spcAft>
                      </a:pPr>
                      <a:r>
                        <a:rPr lang="en-GB" sz="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NHSE breach code 5</a:t>
                      </a:r>
                    </a:p>
                    <a:p>
                      <a:pPr algn="ctr">
                        <a:spcAft>
                          <a:spcPts val="0"/>
                        </a:spcAft>
                      </a:pPr>
                      <a:r>
                        <a:rPr lang="en-GB" sz="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Elective capacity</a:t>
                      </a:r>
                    </a:p>
                    <a:p>
                      <a:pPr algn="ctr">
                        <a:spcAft>
                          <a:spcPts val="0"/>
                        </a:spcAft>
                      </a:pPr>
                      <a:endPar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729" marR="57729" marT="0" marB="0" anchor="ctr">
                    <a:solidFill>
                      <a:srgbClr val="DFF5FC"/>
                    </a:solidFill>
                  </a:tcPr>
                </a:tc>
                <a:extLst>
                  <a:ext uri="{0D108BD9-81ED-4DB2-BD59-A6C34878D82A}">
                    <a16:rowId xmlns:a16="http://schemas.microsoft.com/office/drawing/2014/main" val="3454491897"/>
                  </a:ext>
                </a:extLst>
              </a:tr>
              <a:tr h="5222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effectLst/>
                        </a:rPr>
                        <a:t>(3) West Hertfordshire Hospitals NHS Trust Hemel Hempstead Hospital</a:t>
                      </a:r>
                      <a:endPar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74295" marR="74295" marT="37148" marB="37148" anchor="ctr">
                    <a:solidFill>
                      <a:schemeClr val="bg2"/>
                    </a:solidFill>
                  </a:tcPr>
                </a:tc>
                <a:tc>
                  <a:txBody>
                    <a:bodyPr/>
                    <a:lstStyle/>
                    <a:p>
                      <a:pPr algn="ctr">
                        <a:spcAft>
                          <a:spcPts val="0"/>
                        </a:spcAft>
                      </a:pPr>
                      <a:r>
                        <a:rPr lang="en-GB" sz="800" dirty="0">
                          <a:solidFill>
                            <a:schemeClr val="tx1"/>
                          </a:solidFill>
                          <a:effectLst/>
                        </a:rPr>
                        <a:t>79</a:t>
                      </a:r>
                      <a:endPar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729" marR="57729" marT="0" marB="0" anchor="ctr">
                    <a:solidFill>
                      <a:schemeClr val="bg2"/>
                    </a:solidFill>
                  </a:tcPr>
                </a:tc>
                <a:tc>
                  <a:txBody>
                    <a:bodyPr/>
                    <a:lstStyle/>
                    <a:p>
                      <a:pPr algn="ctr">
                        <a:spcAft>
                          <a:spcPts val="0"/>
                        </a:spcAft>
                      </a:pPr>
                      <a:r>
                        <a:rPr lang="en-GB" sz="800" dirty="0">
                          <a:solidFill>
                            <a:schemeClr val="tx1"/>
                          </a:solidFill>
                          <a:effectLst/>
                        </a:rPr>
                        <a:t>10</a:t>
                      </a:r>
                      <a:endPar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729" marR="57729" marT="0" marB="0" anchor="ctr">
                    <a:solidFill>
                      <a:schemeClr val="bg2"/>
                    </a:solidFill>
                  </a:tcPr>
                </a:tc>
                <a:tc>
                  <a:txBody>
                    <a:bodyPr/>
                    <a:lstStyle/>
                    <a:p>
                      <a:pPr algn="ctr">
                        <a:spcAft>
                          <a:spcPts val="0"/>
                        </a:spcAft>
                      </a:pPr>
                      <a:r>
                        <a:rPr lang="en-GB" sz="800" dirty="0">
                          <a:solidFill>
                            <a:schemeClr val="tx1"/>
                          </a:solidFill>
                          <a:effectLst/>
                        </a:rPr>
                        <a:t>89</a:t>
                      </a:r>
                      <a:endPar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729" marR="57729" marT="0" marB="0" anchor="ctr">
                    <a:solidFill>
                      <a:schemeClr val="bg2"/>
                    </a:solidFill>
                  </a:tcPr>
                </a:tc>
                <a:tc>
                  <a:txBody>
                    <a:bodyPr/>
                    <a:lstStyle/>
                    <a:p>
                      <a:pPr algn="ctr"/>
                      <a:r>
                        <a:rPr lang="en-US" sz="800" dirty="0">
                          <a:latin typeface="Arial" panose="020B0604020202020204" pitchFamily="34" charset="0"/>
                          <a:cs typeface="Arial" panose="020B0604020202020204" pitchFamily="34" charset="0"/>
                        </a:rPr>
                        <a:t>100% of breach allocated to referring Trust</a:t>
                      </a:r>
                    </a:p>
                  </a:txBody>
                  <a:tcPr marL="57729" marR="57729" marT="0" marB="0" anchor="ctr">
                    <a:solidFill>
                      <a:schemeClr val="bg2"/>
                    </a:solidFill>
                  </a:tcPr>
                </a:tc>
                <a:extLst>
                  <a:ext uri="{0D108BD9-81ED-4DB2-BD59-A6C34878D82A}">
                    <a16:rowId xmlns:a16="http://schemas.microsoft.com/office/drawing/2014/main" val="2478504229"/>
                  </a:ext>
                </a:extLst>
              </a:tr>
              <a:tr h="4087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effectLst/>
                        </a:rPr>
                        <a:t>(4) The Hillingdon Hospitals NHS Foundation Trust Hillingdon Hospital </a:t>
                      </a:r>
                      <a:endPar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74295" marR="74295" marT="37148" marB="37148" anchor="ctr">
                    <a:solidFill>
                      <a:srgbClr val="DFF5FC"/>
                    </a:solidFill>
                  </a:tcPr>
                </a:tc>
                <a:tc>
                  <a:txBody>
                    <a:bodyPr/>
                    <a:lstStyle/>
                    <a:p>
                      <a:pPr algn="ctr">
                        <a:spcAft>
                          <a:spcPts val="0"/>
                        </a:spcAft>
                      </a:pP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47</a:t>
                      </a:r>
                    </a:p>
                  </a:txBody>
                  <a:tcPr marL="57729" marR="57729" marT="0" marB="0" anchor="ctr">
                    <a:solidFill>
                      <a:srgbClr val="DFF5FC"/>
                    </a:solidFill>
                  </a:tcPr>
                </a:tc>
                <a:tc>
                  <a:txBody>
                    <a:bodyPr/>
                    <a:lstStyle/>
                    <a:p>
                      <a:pPr algn="ctr">
                        <a:spcAft>
                          <a:spcPts val="0"/>
                        </a:spcAft>
                      </a:pP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a:t>
                      </a:r>
                    </a:p>
                  </a:txBody>
                  <a:tcPr marL="57729" marR="57729" marT="0" marB="0" anchor="ctr">
                    <a:solidFill>
                      <a:srgbClr val="DFF5FC"/>
                    </a:solidFill>
                  </a:tcPr>
                </a:tc>
                <a:tc>
                  <a:txBody>
                    <a:bodyPr/>
                    <a:lstStyle/>
                    <a:p>
                      <a:pPr algn="ctr">
                        <a:spcAft>
                          <a:spcPts val="0"/>
                        </a:spcAft>
                      </a:pPr>
                      <a:r>
                        <a:rPr lang="en-GB" sz="800" dirty="0">
                          <a:solidFill>
                            <a:schemeClr val="tx1"/>
                          </a:solidFill>
                          <a:effectLst/>
                        </a:rPr>
                        <a:t>67</a:t>
                      </a:r>
                      <a:endPar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729" marR="57729" marT="0" marB="0" anchor="ctr">
                    <a:solidFill>
                      <a:srgbClr val="DFF5FC"/>
                    </a:solidFill>
                  </a:tcPr>
                </a:tc>
                <a:tc>
                  <a:txBody>
                    <a:bodyPr/>
                    <a:lstStyle/>
                    <a:p>
                      <a:pPr algn="ctr"/>
                      <a:r>
                        <a:rPr lang="en-US" sz="800" dirty="0">
                          <a:latin typeface="Arial" panose="020B0604020202020204" pitchFamily="34" charset="0"/>
                          <a:cs typeface="Arial" panose="020B0604020202020204" pitchFamily="34" charset="0"/>
                        </a:rPr>
                        <a:t>100% of breach allocated to referring Trust</a:t>
                      </a:r>
                    </a:p>
                  </a:txBody>
                  <a:tcPr marL="57729" marR="57729" marT="0" marB="0" anchor="ctr">
                    <a:solidFill>
                      <a:srgbClr val="DFF5FC"/>
                    </a:solidFill>
                  </a:tcPr>
                </a:tc>
                <a:extLst>
                  <a:ext uri="{0D108BD9-81ED-4DB2-BD59-A6C34878D82A}">
                    <a16:rowId xmlns:a16="http://schemas.microsoft.com/office/drawing/2014/main" val="1972392396"/>
                  </a:ext>
                </a:extLst>
              </a:tr>
            </a:tbl>
          </a:graphicData>
        </a:graphic>
      </p:graphicFrame>
      <p:graphicFrame>
        <p:nvGraphicFramePr>
          <p:cNvPr id="8" name="Table 7">
            <a:extLst>
              <a:ext uri="{FF2B5EF4-FFF2-40B4-BE49-F238E27FC236}">
                <a16:creationId xmlns:a16="http://schemas.microsoft.com/office/drawing/2014/main" id="{9895DF49-03EE-FB41-8D3D-D26B75E34828}"/>
              </a:ext>
            </a:extLst>
          </p:cNvPr>
          <p:cNvGraphicFramePr>
            <a:graphicFrameLocks noGrp="1"/>
          </p:cNvGraphicFramePr>
          <p:nvPr>
            <p:extLst>
              <p:ext uri="{D42A27DB-BD31-4B8C-83A1-F6EECF244321}">
                <p14:modId xmlns:p14="http://schemas.microsoft.com/office/powerpoint/2010/main" val="746418998"/>
              </p:ext>
            </p:extLst>
          </p:nvPr>
        </p:nvGraphicFramePr>
        <p:xfrm>
          <a:off x="5159968" y="3533074"/>
          <a:ext cx="4501872" cy="2228851"/>
        </p:xfrm>
        <a:graphic>
          <a:graphicData uri="http://schemas.openxmlformats.org/drawingml/2006/table">
            <a:tbl>
              <a:tblPr firstRow="1" bandRow="1">
                <a:tableStyleId>{7DF18680-E054-41AD-8BC1-D1AEF772440D}</a:tableStyleId>
              </a:tblPr>
              <a:tblGrid>
                <a:gridCol w="1185968">
                  <a:extLst>
                    <a:ext uri="{9D8B030D-6E8A-4147-A177-3AD203B41FA5}">
                      <a16:colId xmlns:a16="http://schemas.microsoft.com/office/drawing/2014/main" val="3567487952"/>
                    </a:ext>
                  </a:extLst>
                </a:gridCol>
                <a:gridCol w="694944">
                  <a:extLst>
                    <a:ext uri="{9D8B030D-6E8A-4147-A177-3AD203B41FA5}">
                      <a16:colId xmlns:a16="http://schemas.microsoft.com/office/drawing/2014/main" val="3622892613"/>
                    </a:ext>
                  </a:extLst>
                </a:gridCol>
                <a:gridCol w="832104">
                  <a:extLst>
                    <a:ext uri="{9D8B030D-6E8A-4147-A177-3AD203B41FA5}">
                      <a16:colId xmlns:a16="http://schemas.microsoft.com/office/drawing/2014/main" val="2912500544"/>
                    </a:ext>
                  </a:extLst>
                </a:gridCol>
                <a:gridCol w="713232">
                  <a:extLst>
                    <a:ext uri="{9D8B030D-6E8A-4147-A177-3AD203B41FA5}">
                      <a16:colId xmlns:a16="http://schemas.microsoft.com/office/drawing/2014/main" val="314059659"/>
                    </a:ext>
                  </a:extLst>
                </a:gridCol>
                <a:gridCol w="1075624">
                  <a:extLst>
                    <a:ext uri="{9D8B030D-6E8A-4147-A177-3AD203B41FA5}">
                      <a16:colId xmlns:a16="http://schemas.microsoft.com/office/drawing/2014/main" val="240486503"/>
                    </a:ext>
                  </a:extLst>
                </a:gridCol>
              </a:tblGrid>
              <a:tr h="569595">
                <a:tc>
                  <a:txBody>
                    <a:bodyPr/>
                    <a:lstStyle/>
                    <a:p>
                      <a:pPr algn="ctr"/>
                      <a:r>
                        <a:rPr lang="en-GB" sz="800" dirty="0">
                          <a:solidFill>
                            <a:schemeClr val="tx1"/>
                          </a:solidFill>
                        </a:rPr>
                        <a:t>Referring Trust and Hospital </a:t>
                      </a:r>
                      <a:endParaRPr lang="en-US" sz="800" dirty="0">
                        <a:solidFill>
                          <a:schemeClr val="tx1"/>
                        </a:solidFill>
                      </a:endParaRPr>
                    </a:p>
                  </a:txBody>
                  <a:tcPr marL="74295" marR="74295" marT="37148" marB="37148">
                    <a:solidFill>
                      <a:srgbClr val="DFF5FC"/>
                    </a:solidFill>
                  </a:tcPr>
                </a:tc>
                <a:tc>
                  <a:txBody>
                    <a:bodyPr/>
                    <a:lstStyle/>
                    <a:p>
                      <a:pPr algn="ctr"/>
                      <a:r>
                        <a:rPr lang="en-GB" sz="800" dirty="0">
                          <a:solidFill>
                            <a:schemeClr val="tx1"/>
                          </a:solidFill>
                        </a:rPr>
                        <a:t>Day of referral received by RBHT</a:t>
                      </a:r>
                      <a:endParaRPr lang="en-US" sz="800" dirty="0">
                        <a:solidFill>
                          <a:schemeClr val="tx1"/>
                        </a:solidFill>
                      </a:endParaRPr>
                    </a:p>
                  </a:txBody>
                  <a:tcPr marL="74295" marR="74295" marT="37148" marB="37148">
                    <a:solidFill>
                      <a:srgbClr val="DFF5FC"/>
                    </a:solidFill>
                  </a:tcPr>
                </a:tc>
                <a:tc>
                  <a:txBody>
                    <a:bodyPr/>
                    <a:lstStyle/>
                    <a:p>
                      <a:pPr algn="ctr"/>
                      <a:r>
                        <a:rPr lang="en-GB" sz="800" dirty="0">
                          <a:solidFill>
                            <a:schemeClr val="tx1"/>
                          </a:solidFill>
                        </a:rPr>
                        <a:t>Number of Days from receipt of referral at RBHT to treatment </a:t>
                      </a:r>
                      <a:endParaRPr lang="en-US" sz="800" dirty="0">
                        <a:solidFill>
                          <a:schemeClr val="tx1"/>
                        </a:solidFill>
                      </a:endParaRPr>
                    </a:p>
                  </a:txBody>
                  <a:tcPr marL="74295" marR="74295" marT="37148" marB="37148">
                    <a:solidFill>
                      <a:srgbClr val="DFF5FC"/>
                    </a:solidFill>
                  </a:tcPr>
                </a:tc>
                <a:tc>
                  <a:txBody>
                    <a:bodyPr/>
                    <a:lstStyle/>
                    <a:p>
                      <a:pPr algn="ctr"/>
                      <a:r>
                        <a:rPr lang="en-GB" sz="800" dirty="0">
                          <a:solidFill>
                            <a:schemeClr val="tx1"/>
                          </a:solidFill>
                        </a:rPr>
                        <a:t>Number of days from GP referral to treatment </a:t>
                      </a:r>
                      <a:endParaRPr lang="en-US" sz="800" dirty="0">
                        <a:solidFill>
                          <a:schemeClr val="tx1"/>
                        </a:solidFill>
                      </a:endParaRPr>
                    </a:p>
                  </a:txBody>
                  <a:tcPr marL="74295" marR="74295" marT="37148" marB="37148">
                    <a:solidFill>
                      <a:srgbClr val="DFF5FC"/>
                    </a:solidFill>
                  </a:tcPr>
                </a:tc>
                <a:tc>
                  <a:txBody>
                    <a:bodyPr/>
                    <a:lstStyle/>
                    <a:p>
                      <a:pPr algn="ctr"/>
                      <a:r>
                        <a:rPr lang="en-GB" sz="800" dirty="0">
                          <a:solidFill>
                            <a:schemeClr val="tx1"/>
                          </a:solidFill>
                        </a:rPr>
                        <a:t>Breach Allocation and NHS England breach classification</a:t>
                      </a:r>
                      <a:endParaRPr lang="en-US" sz="800" dirty="0">
                        <a:solidFill>
                          <a:schemeClr val="tx1"/>
                        </a:solidFill>
                      </a:endParaRPr>
                    </a:p>
                  </a:txBody>
                  <a:tcPr marL="74295" marR="74295" marT="37148" marB="37148">
                    <a:solidFill>
                      <a:srgbClr val="DFF5FC"/>
                    </a:solidFill>
                  </a:tcPr>
                </a:tc>
                <a:extLst>
                  <a:ext uri="{0D108BD9-81ED-4DB2-BD59-A6C34878D82A}">
                    <a16:rowId xmlns:a16="http://schemas.microsoft.com/office/drawing/2014/main" val="2188323818"/>
                  </a:ext>
                </a:extLst>
              </a:tr>
              <a:tr h="588679">
                <a:tc>
                  <a:txBody>
                    <a:bodyPr/>
                    <a:lstStyle/>
                    <a:p>
                      <a:pPr marL="7938" marR="0" lvl="0" indent="-7938" algn="l" defTabSz="914400" rtl="0" eaLnBrk="1" fontAlgn="ctr" latinLnBrk="0" hangingPunct="1">
                        <a:lnSpc>
                          <a:spcPct val="100000"/>
                        </a:lnSpc>
                        <a:spcBef>
                          <a:spcPts val="0"/>
                        </a:spcBef>
                        <a:spcAft>
                          <a:spcPts val="0"/>
                        </a:spcAft>
                        <a:buClrTx/>
                        <a:buSzTx/>
                        <a:buFontTx/>
                        <a:buAutoNum type="arabicParenBoth"/>
                        <a:tabLst/>
                        <a:defRPr/>
                      </a:pPr>
                      <a:r>
                        <a:rPr lang="en-GB" sz="800" u="none" strike="noStrike" dirty="0">
                          <a:effectLst/>
                        </a:rPr>
                        <a:t> Croydon Health Services NHS Trust Croydon University Hospital</a:t>
                      </a:r>
                    </a:p>
                    <a:p>
                      <a:pPr marL="0" marR="0" lvl="0" indent="0" algn="l" defTabSz="914400" rtl="0" eaLnBrk="1" fontAlgn="ctr" latinLnBrk="0" hangingPunct="1">
                        <a:lnSpc>
                          <a:spcPct val="100000"/>
                        </a:lnSpc>
                        <a:spcBef>
                          <a:spcPts val="0"/>
                        </a:spcBef>
                        <a:spcAft>
                          <a:spcPts val="0"/>
                        </a:spcAft>
                        <a:buClrTx/>
                        <a:buSzTx/>
                        <a:buFontTx/>
                        <a:buNone/>
                        <a:tabLst/>
                        <a:defRPr/>
                      </a:pPr>
                      <a:r>
                        <a:rPr lang="en-GB" sz="800" dirty="0">
                          <a:solidFill>
                            <a:schemeClr val="tx1"/>
                          </a:solidFill>
                          <a:effectLst/>
                        </a:rPr>
                        <a:t>(NHS Croydon CCG 07V)</a:t>
                      </a:r>
                      <a:endPar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74295" marR="74295" marT="37148" marB="37148" anchor="ctr">
                    <a:solidFill>
                      <a:schemeClr val="bg2"/>
                    </a:solidFill>
                  </a:tcPr>
                </a:tc>
                <a:tc>
                  <a:txBody>
                    <a:bodyPr/>
                    <a:lstStyle/>
                    <a:p>
                      <a:pPr algn="ctr">
                        <a:spcAft>
                          <a:spcPts val="0"/>
                        </a:spcAft>
                      </a:pPr>
                      <a:r>
                        <a:rPr lang="en-GB" sz="800" dirty="0">
                          <a:solidFill>
                            <a:schemeClr val="tx1"/>
                          </a:solidFill>
                          <a:effectLst/>
                        </a:rPr>
                        <a:t>144</a:t>
                      </a:r>
                      <a:endPar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729" marR="57729" marT="0" marB="0" anchor="ctr">
                    <a:solidFill>
                      <a:schemeClr val="bg2"/>
                    </a:solidFill>
                  </a:tcPr>
                </a:tc>
                <a:tc>
                  <a:txBody>
                    <a:bodyPr/>
                    <a:lstStyle/>
                    <a:p>
                      <a:pPr algn="ctr">
                        <a:spcAft>
                          <a:spcPts val="0"/>
                        </a:spcAft>
                      </a:pPr>
                      <a:r>
                        <a:rPr lang="en-GB" sz="800" dirty="0">
                          <a:solidFill>
                            <a:schemeClr val="tx1"/>
                          </a:solidFill>
                          <a:effectLst/>
                        </a:rPr>
                        <a:t>30</a:t>
                      </a:r>
                      <a:endPar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729" marR="57729" marT="0" marB="0" anchor="ctr">
                    <a:solidFill>
                      <a:schemeClr val="bg2"/>
                    </a:solidFill>
                  </a:tcPr>
                </a:tc>
                <a:tc>
                  <a:txBody>
                    <a:bodyPr/>
                    <a:lstStyle/>
                    <a:p>
                      <a:pPr algn="ctr">
                        <a:spcAft>
                          <a:spcPts val="0"/>
                        </a:spcAft>
                      </a:pPr>
                      <a:r>
                        <a:rPr lang="en-GB" sz="800" dirty="0">
                          <a:solidFill>
                            <a:schemeClr val="tx1"/>
                          </a:solidFill>
                          <a:effectLst/>
                        </a:rPr>
                        <a:t>174</a:t>
                      </a:r>
                      <a:endPar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729" marR="57729" marT="0" marB="0" anchor="ctr">
                    <a:solidFill>
                      <a:schemeClr val="bg2"/>
                    </a:solidFill>
                  </a:tcPr>
                </a:tc>
                <a:tc>
                  <a:txBody>
                    <a:bodyPr/>
                    <a:lstStyle/>
                    <a:p>
                      <a:pPr algn="ctr">
                        <a:spcAft>
                          <a:spcPts val="0"/>
                        </a:spcAft>
                      </a:pPr>
                      <a:r>
                        <a:rPr lang="en-GB" sz="800" dirty="0">
                          <a:solidFill>
                            <a:schemeClr val="tx1"/>
                          </a:solidFill>
                          <a:effectLst/>
                        </a:rPr>
                        <a:t>Shared breach</a:t>
                      </a:r>
                    </a:p>
                    <a:p>
                      <a:pPr algn="ctr"/>
                      <a:r>
                        <a:rPr lang="en-GB" sz="800" b="0" i="0" u="none" strike="noStrike" kern="1200" dirty="0">
                          <a:solidFill>
                            <a:schemeClr val="dk1"/>
                          </a:solidFill>
                          <a:effectLst/>
                          <a:latin typeface="+mn-lt"/>
                          <a:ea typeface="+mn-ea"/>
                          <a:cs typeface="Arial" panose="020B0604020202020204" pitchFamily="34" charset="0"/>
                        </a:rPr>
                        <a:t>NHSE breach code 7</a:t>
                      </a:r>
                    </a:p>
                    <a:p>
                      <a:pPr algn="ctr"/>
                      <a:r>
                        <a:rPr lang="en-GB" sz="800" b="0" i="0" u="none" strike="noStrike" kern="1200" dirty="0">
                          <a:solidFill>
                            <a:schemeClr val="dk1"/>
                          </a:solidFill>
                          <a:effectLst/>
                          <a:latin typeface="+mn-lt"/>
                          <a:ea typeface="+mn-ea"/>
                          <a:cs typeface="Arial" panose="020B0604020202020204" pitchFamily="34" charset="0"/>
                        </a:rPr>
                        <a:t>Complex diagnostic pathway</a:t>
                      </a:r>
                      <a:endPar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729" marR="57729" marT="0" marB="0" anchor="ctr">
                    <a:solidFill>
                      <a:schemeClr val="bg2"/>
                    </a:solidFill>
                  </a:tcPr>
                </a:tc>
                <a:extLst>
                  <a:ext uri="{0D108BD9-81ED-4DB2-BD59-A6C34878D82A}">
                    <a16:rowId xmlns:a16="http://schemas.microsoft.com/office/drawing/2014/main" val="3168817078"/>
                  </a:ext>
                </a:extLst>
              </a:tr>
              <a:tr h="445770">
                <a:tc>
                  <a:txBody>
                    <a:bodyPr/>
                    <a:lstStyle/>
                    <a:p>
                      <a:pPr algn="l" fontAlgn="ctr"/>
                      <a:r>
                        <a:rPr lang="en-GB" sz="800" u="none" strike="noStrike" dirty="0">
                          <a:effectLst/>
                        </a:rPr>
                        <a:t>(2) Buckinghamshire Healthcare NHS Trust Wycombe Hospital (NHS Buckinghamshire CCG 14Y) </a:t>
                      </a:r>
                      <a:endParaRPr lang="en-US" sz="800" dirty="0">
                        <a:solidFill>
                          <a:schemeClr val="tx1"/>
                        </a:solidFill>
                        <a:latin typeface="Arial" panose="020B0604020202020204" pitchFamily="34" charset="0"/>
                        <a:cs typeface="Arial" panose="020B0604020202020204" pitchFamily="34" charset="0"/>
                      </a:endParaRPr>
                    </a:p>
                  </a:txBody>
                  <a:tcPr marL="74295" marR="74295" marT="37148" marB="37148" anchor="ctr">
                    <a:solidFill>
                      <a:srgbClr val="DFF5FC"/>
                    </a:solidFill>
                  </a:tcPr>
                </a:tc>
                <a:tc>
                  <a:txBody>
                    <a:bodyPr/>
                    <a:lstStyle/>
                    <a:p>
                      <a:pPr algn="ctr">
                        <a:spcAft>
                          <a:spcPts val="0"/>
                        </a:spcAft>
                      </a:pPr>
                      <a:r>
                        <a:rPr lang="en-GB" sz="800" dirty="0">
                          <a:solidFill>
                            <a:schemeClr val="tx1"/>
                          </a:solidFill>
                          <a:effectLst/>
                        </a:rPr>
                        <a:t>35</a:t>
                      </a:r>
                      <a:endPar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729" marR="57729" marT="0" marB="0" anchor="ctr">
                    <a:solidFill>
                      <a:srgbClr val="DFF5FC"/>
                    </a:solidFill>
                  </a:tcPr>
                </a:tc>
                <a:tc>
                  <a:txBody>
                    <a:bodyPr/>
                    <a:lstStyle/>
                    <a:p>
                      <a:pPr algn="ctr">
                        <a:spcAft>
                          <a:spcPts val="0"/>
                        </a:spcAft>
                      </a:pPr>
                      <a:r>
                        <a:rPr lang="en-GB" sz="800" dirty="0">
                          <a:solidFill>
                            <a:schemeClr val="tx1"/>
                          </a:solidFill>
                          <a:effectLst/>
                        </a:rPr>
                        <a:t>30</a:t>
                      </a:r>
                      <a:endPar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729" marR="57729" marT="0" marB="0" anchor="ctr">
                    <a:solidFill>
                      <a:srgbClr val="DFF5FC"/>
                    </a:solidFill>
                  </a:tcPr>
                </a:tc>
                <a:tc>
                  <a:txBody>
                    <a:bodyPr/>
                    <a:lstStyle/>
                    <a:p>
                      <a:pPr algn="ctr">
                        <a:spcAft>
                          <a:spcPts val="0"/>
                        </a:spcAft>
                      </a:pPr>
                      <a:r>
                        <a:rPr lang="en-GB" sz="800" dirty="0">
                          <a:solidFill>
                            <a:schemeClr val="tx1"/>
                          </a:solidFill>
                          <a:effectLst/>
                        </a:rPr>
                        <a:t>65</a:t>
                      </a:r>
                      <a:endPar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729" marR="57729" marT="0" marB="0" anchor="ctr">
                    <a:solidFill>
                      <a:srgbClr val="DFF5FC"/>
                    </a:solidFill>
                  </a:tcPr>
                </a:tc>
                <a:tc>
                  <a:txBody>
                    <a:bodyPr/>
                    <a:lstStyle/>
                    <a:p>
                      <a:pPr algn="ctr" fontAlgn="ctr"/>
                      <a:r>
                        <a:rPr lang="en-GB" sz="800" u="none" strike="noStrike" dirty="0">
                          <a:effectLst/>
                        </a:rPr>
                        <a:t>100% of breach allocated to RBHT</a:t>
                      </a:r>
                      <a:endParaRPr lang="en-GB" sz="800" b="0" i="0" u="none" strike="noStrike" dirty="0">
                        <a:solidFill>
                          <a:srgbClr val="000000"/>
                        </a:solidFill>
                        <a:effectLst/>
                        <a:latin typeface="Calibri" panose="020F0502020204030204" pitchFamily="34" charset="0"/>
                      </a:endParaRPr>
                    </a:p>
                    <a:p>
                      <a:pPr algn="ctr"/>
                      <a:r>
                        <a:rPr lang="en-GB" sz="800" b="0" i="0" u="none" strike="noStrike" kern="1200" dirty="0">
                          <a:solidFill>
                            <a:schemeClr val="dk1"/>
                          </a:solidFill>
                          <a:effectLst/>
                          <a:latin typeface="+mn-lt"/>
                          <a:ea typeface="+mn-ea"/>
                          <a:cs typeface="+mn-cs"/>
                        </a:rPr>
                        <a:t>NHSE breach code 4</a:t>
                      </a:r>
                    </a:p>
                    <a:p>
                      <a:pPr algn="ctr"/>
                      <a:r>
                        <a:rPr lang="en-GB" sz="800" b="0" i="0" u="none" strike="noStrike" kern="1200" dirty="0">
                          <a:solidFill>
                            <a:schemeClr val="dk1"/>
                          </a:solidFill>
                          <a:effectLst/>
                          <a:latin typeface="+mn-lt"/>
                          <a:ea typeface="+mn-ea"/>
                          <a:cs typeface="+mn-cs"/>
                        </a:rPr>
                        <a:t>Elective cancellation (for non-medical reason) for treatment in an admitted care setting</a:t>
                      </a:r>
                    </a:p>
                  </a:txBody>
                  <a:tcPr marL="57729" marR="57729" marT="0" marB="0" anchor="ctr">
                    <a:solidFill>
                      <a:srgbClr val="DFF5FC"/>
                    </a:solidFill>
                  </a:tcPr>
                </a:tc>
                <a:extLst>
                  <a:ext uri="{0D108BD9-81ED-4DB2-BD59-A6C34878D82A}">
                    <a16:rowId xmlns:a16="http://schemas.microsoft.com/office/drawing/2014/main" val="3454491897"/>
                  </a:ext>
                </a:extLst>
              </a:tr>
            </a:tbl>
          </a:graphicData>
        </a:graphic>
      </p:graphicFrame>
      <p:sp>
        <p:nvSpPr>
          <p:cNvPr id="11" name="Rectangle 10">
            <a:extLst>
              <a:ext uri="{FF2B5EF4-FFF2-40B4-BE49-F238E27FC236}">
                <a16:creationId xmlns:a16="http://schemas.microsoft.com/office/drawing/2014/main" id="{E818B394-EC7D-9844-AF91-9C110C68F10C}"/>
              </a:ext>
            </a:extLst>
          </p:cNvPr>
          <p:cNvSpPr/>
          <p:nvPr/>
        </p:nvSpPr>
        <p:spPr>
          <a:xfrm>
            <a:off x="5075418" y="788335"/>
            <a:ext cx="4612167" cy="2536592"/>
          </a:xfrm>
          <a:prstGeom prst="rect">
            <a:avLst/>
          </a:prstGeom>
        </p:spPr>
        <p:txBody>
          <a:bodyPr wrap="square">
            <a:spAutoFit/>
          </a:bodyPr>
          <a:lstStyle/>
          <a:p>
            <a:pPr algn="just">
              <a:spcAft>
                <a:spcPts val="650"/>
              </a:spcAft>
            </a:pPr>
            <a:r>
              <a:rPr lang="en-US" sz="1100" dirty="0">
                <a:latin typeface="Arial" panose="020B0604020202020204" pitchFamily="34" charset="0"/>
                <a:cs typeface="Arial" panose="020B0604020202020204" pitchFamily="34" charset="0"/>
              </a:rPr>
              <a:t>6 new patients were seen and treated during M2. 4 of these patients received their treatment within 62 days of their GP referral.</a:t>
            </a:r>
          </a:p>
          <a:p>
            <a:pPr algn="just">
              <a:spcAft>
                <a:spcPts val="650"/>
              </a:spcAft>
            </a:pPr>
            <a:r>
              <a:rPr lang="en-US" sz="1100" dirty="0">
                <a:latin typeface="Arial" panose="020B0604020202020204" pitchFamily="34" charset="0"/>
                <a:cs typeface="Arial" panose="020B0604020202020204" pitchFamily="34" charset="0"/>
              </a:rPr>
              <a:t>The pathways for remaining 2 patients breached the 62-day GP referral to treatment target and, at present, the Trust has shared responsibility for 1 of these breaches and full responsibility for 1 breach. </a:t>
            </a:r>
          </a:p>
          <a:p>
            <a:pPr algn="just">
              <a:spcAft>
                <a:spcPts val="488"/>
              </a:spcAft>
            </a:pPr>
            <a:r>
              <a:rPr lang="en-GB" sz="1100" b="1" dirty="0">
                <a:latin typeface="Arial" panose="020B0604020202020204" pitchFamily="34" charset="0"/>
                <a:ea typeface="Calibri" panose="020F0502020204030204" pitchFamily="34" charset="0"/>
                <a:cs typeface="Arial" panose="020B0604020202020204" pitchFamily="34" charset="0"/>
              </a:rPr>
              <a:t>Patient 1: </a:t>
            </a:r>
            <a:r>
              <a:rPr lang="en-GB" sz="1100" dirty="0">
                <a:latin typeface="Arial" panose="020B0604020202020204" pitchFamily="34" charset="0"/>
                <a:ea typeface="Calibri" panose="020F0502020204030204" pitchFamily="34" charset="0"/>
                <a:cs typeface="Arial" panose="020B0604020202020204" pitchFamily="34" charset="0"/>
              </a:rPr>
              <a:t>Patient was referred to the Trust on the 31 day to subsequent treatment pathway and underwent surgery on day 30. However, due to data submitted to NHS digital by the referring trust, this patient pathway is currently showing as a 62 day breach. A full breach review is currently being undertaken with the referring trust. </a:t>
            </a:r>
          </a:p>
          <a:p>
            <a:pPr algn="just">
              <a:spcAft>
                <a:spcPts val="488"/>
              </a:spcAft>
            </a:pPr>
            <a:r>
              <a:rPr lang="en-GB" sz="1100" b="1" dirty="0">
                <a:latin typeface="Arial" panose="020B0604020202020204" pitchFamily="34" charset="0"/>
                <a:ea typeface="Calibri" panose="020F0502020204030204" pitchFamily="34" charset="0"/>
                <a:cs typeface="Arial" panose="020B0604020202020204" pitchFamily="34" charset="0"/>
              </a:rPr>
              <a:t>Patient 2: </a:t>
            </a:r>
            <a:r>
              <a:rPr lang="en-GB" sz="1100" dirty="0">
                <a:latin typeface="Arial" panose="020B0604020202020204" pitchFamily="34" charset="0"/>
                <a:cs typeface="Arial" panose="020B0604020202020204" pitchFamily="34" charset="0"/>
              </a:rPr>
              <a:t>A complex operation in theatres overran resulting in this patient’s surgery being rescheduled. A full review has been undertaken by the local clinical team and a breach review has been undertaken. </a:t>
            </a:r>
            <a:endParaRPr lang="en-GB" sz="1100" dirty="0">
              <a:latin typeface="Arial" panose="020B0604020202020204" pitchFamily="34" charset="0"/>
              <a:ea typeface="Calibri" panose="020F050202020403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70FB8A4A-B5DB-AB4B-B721-C25AE4BB86BA}"/>
              </a:ext>
            </a:extLst>
          </p:cNvPr>
          <p:cNvCxnSpPr/>
          <p:nvPr/>
        </p:nvCxnSpPr>
        <p:spPr>
          <a:xfrm>
            <a:off x="5075418" y="788335"/>
            <a:ext cx="6981" cy="568845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13562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1A5DF0F-FFFD-4433-99E3-3D98EE94165E}"/>
              </a:ext>
            </a:extLst>
          </p:cNvPr>
          <p:cNvSpPr txBox="1"/>
          <p:nvPr/>
        </p:nvSpPr>
        <p:spPr>
          <a:xfrm>
            <a:off x="258113" y="136523"/>
            <a:ext cx="9389772" cy="469359"/>
          </a:xfrm>
          <a:prstGeom prst="rect">
            <a:avLst/>
          </a:prstGeom>
          <a:solidFill>
            <a:srgbClr val="DFF5FC"/>
          </a:solidFill>
          <a:ln cmpd="dbl">
            <a:solidFill>
              <a:schemeClr val="accent1"/>
            </a:solidFill>
          </a:ln>
        </p:spPr>
        <p:txBody>
          <a:bodyPr wrap="square" rtlCol="0">
            <a:spAutoFit/>
          </a:bodyPr>
          <a:lstStyle/>
          <a:p>
            <a:pPr>
              <a:spcAft>
                <a:spcPts val="300"/>
              </a:spcAft>
            </a:pPr>
            <a:r>
              <a:rPr lang="en-GB" sz="1100" b="1" dirty="0">
                <a:latin typeface="Arial" panose="020B0604020202020204" pitchFamily="34" charset="0"/>
                <a:cs typeface="Arial" panose="020B0604020202020204" pitchFamily="34" charset="0"/>
              </a:rPr>
              <a:t>Responsive: 	31 day cancer pathway targets</a:t>
            </a:r>
          </a:p>
          <a:p>
            <a:pPr>
              <a:spcAft>
                <a:spcPts val="300"/>
              </a:spcAft>
              <a:tabLst>
                <a:tab pos="1025439" algn="l"/>
              </a:tabLst>
            </a:pPr>
            <a:r>
              <a:rPr lang="en-GB" sz="1100" dirty="0">
                <a:latin typeface="Arial" panose="020B0604020202020204" pitchFamily="34" charset="0"/>
                <a:cs typeface="Arial" panose="020B0604020202020204" pitchFamily="34" charset="0"/>
              </a:rPr>
              <a:t>Data owner:    John Pearcey – Assistant General Manager, lung division</a:t>
            </a:r>
          </a:p>
        </p:txBody>
      </p:sp>
      <p:sp>
        <p:nvSpPr>
          <p:cNvPr id="10" name="Slide Number Placeholder 9">
            <a:extLst>
              <a:ext uri="{FF2B5EF4-FFF2-40B4-BE49-F238E27FC236}">
                <a16:creationId xmlns:a16="http://schemas.microsoft.com/office/drawing/2014/main" id="{F8AA6D73-F8D5-4FAD-9895-D76EEF9FC5A3}"/>
              </a:ext>
            </a:extLst>
          </p:cNvPr>
          <p:cNvSpPr>
            <a:spLocks noGrp="1"/>
          </p:cNvSpPr>
          <p:nvPr>
            <p:ph type="sldNum" sz="quarter" idx="12"/>
          </p:nvPr>
        </p:nvSpPr>
        <p:spPr/>
        <p:txBody>
          <a:bodyPr/>
          <a:lstStyle/>
          <a:p>
            <a:fld id="{695C60D5-4CC1-4709-A90A-FD5BC9656B7A}" type="slidenum">
              <a:rPr lang="en-GB" smtClean="0"/>
              <a:t>14</a:t>
            </a:fld>
            <a:endParaRPr lang="en-GB" dirty="0"/>
          </a:p>
        </p:txBody>
      </p:sp>
      <p:graphicFrame>
        <p:nvGraphicFramePr>
          <p:cNvPr id="3" name="Table 2">
            <a:extLst>
              <a:ext uri="{FF2B5EF4-FFF2-40B4-BE49-F238E27FC236}">
                <a16:creationId xmlns:a16="http://schemas.microsoft.com/office/drawing/2014/main" id="{DD78A9AC-E364-7045-A7F4-808869323620}"/>
              </a:ext>
            </a:extLst>
          </p:cNvPr>
          <p:cNvGraphicFramePr>
            <a:graphicFrameLocks noGrp="1"/>
          </p:cNvGraphicFramePr>
          <p:nvPr>
            <p:extLst>
              <p:ext uri="{D42A27DB-BD31-4B8C-83A1-F6EECF244321}">
                <p14:modId xmlns:p14="http://schemas.microsoft.com/office/powerpoint/2010/main" val="1032320782"/>
              </p:ext>
            </p:extLst>
          </p:nvPr>
        </p:nvGraphicFramePr>
        <p:xfrm>
          <a:off x="267396" y="4568383"/>
          <a:ext cx="4332037" cy="1339702"/>
        </p:xfrm>
        <a:graphic>
          <a:graphicData uri="http://schemas.openxmlformats.org/drawingml/2006/table">
            <a:tbl>
              <a:tblPr/>
              <a:tblGrid>
                <a:gridCol w="448359">
                  <a:extLst>
                    <a:ext uri="{9D8B030D-6E8A-4147-A177-3AD203B41FA5}">
                      <a16:colId xmlns:a16="http://schemas.microsoft.com/office/drawing/2014/main" val="225606160"/>
                    </a:ext>
                  </a:extLst>
                </a:gridCol>
                <a:gridCol w="1054592">
                  <a:extLst>
                    <a:ext uri="{9D8B030D-6E8A-4147-A177-3AD203B41FA5}">
                      <a16:colId xmlns:a16="http://schemas.microsoft.com/office/drawing/2014/main" val="1446554129"/>
                    </a:ext>
                  </a:extLst>
                </a:gridCol>
                <a:gridCol w="707271">
                  <a:extLst>
                    <a:ext uri="{9D8B030D-6E8A-4147-A177-3AD203B41FA5}">
                      <a16:colId xmlns:a16="http://schemas.microsoft.com/office/drawing/2014/main" val="4050684635"/>
                    </a:ext>
                  </a:extLst>
                </a:gridCol>
                <a:gridCol w="675698">
                  <a:extLst>
                    <a:ext uri="{9D8B030D-6E8A-4147-A177-3AD203B41FA5}">
                      <a16:colId xmlns:a16="http://schemas.microsoft.com/office/drawing/2014/main" val="1132810035"/>
                    </a:ext>
                  </a:extLst>
                </a:gridCol>
                <a:gridCol w="688326">
                  <a:extLst>
                    <a:ext uri="{9D8B030D-6E8A-4147-A177-3AD203B41FA5}">
                      <a16:colId xmlns:a16="http://schemas.microsoft.com/office/drawing/2014/main" val="699437388"/>
                    </a:ext>
                  </a:extLst>
                </a:gridCol>
                <a:gridCol w="757791">
                  <a:extLst>
                    <a:ext uri="{9D8B030D-6E8A-4147-A177-3AD203B41FA5}">
                      <a16:colId xmlns:a16="http://schemas.microsoft.com/office/drawing/2014/main" val="4166010154"/>
                    </a:ext>
                  </a:extLst>
                </a:gridCol>
              </a:tblGrid>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GB" sz="1100" b="0" i="0" u="none" strike="noStrike" dirty="0">
                          <a:solidFill>
                            <a:srgbClr val="000000"/>
                          </a:solidFill>
                          <a:effectLst/>
                          <a:latin typeface="Calibri" panose="020F0502020204030204" pitchFamily="34" charset="0"/>
                        </a:rPr>
                        <a:t>Published Figures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5F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45424642"/>
                  </a:ext>
                </a:extLst>
              </a:tr>
              <a:tr h="4064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Total </a:t>
                      </a:r>
                    </a:p>
                    <a:p>
                      <a:pPr algn="ctr" fontAlgn="ctr"/>
                      <a:r>
                        <a:rPr lang="en-GB" sz="1100" b="0" i="0" u="none" strike="noStrike" dirty="0">
                          <a:solidFill>
                            <a:srgbClr val="000000"/>
                          </a:solidFill>
                          <a:effectLst/>
                          <a:latin typeface="Calibri" panose="020F0502020204030204" pitchFamily="34" charset="0"/>
                        </a:rPr>
                        <a:t>Seen/Treated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5FC"/>
                    </a:solidFill>
                  </a:tcPr>
                </a:tc>
                <a:tc>
                  <a:txBody>
                    <a:bodyPr/>
                    <a:lstStyle/>
                    <a:p>
                      <a:pPr algn="ctr" fontAlgn="ctr"/>
                      <a:r>
                        <a:rPr lang="en-GB" sz="1100" b="0" i="0" u="none" strike="noStrike" dirty="0">
                          <a:solidFill>
                            <a:srgbClr val="000000"/>
                          </a:solidFill>
                          <a:effectLst/>
                          <a:latin typeface="Calibri" panose="020F0502020204030204" pitchFamily="34" charset="0"/>
                        </a:rPr>
                        <a:t>Total Accountable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5FC"/>
                    </a:solidFill>
                  </a:tcPr>
                </a:tc>
                <a:tc>
                  <a:txBody>
                    <a:bodyPr/>
                    <a:lstStyle/>
                    <a:p>
                      <a:pPr algn="ctr" fontAlgn="ctr"/>
                      <a:r>
                        <a:rPr lang="en-GB" sz="1100" b="0" i="0" u="none" strike="noStrike" dirty="0">
                          <a:solidFill>
                            <a:srgbClr val="000000"/>
                          </a:solidFill>
                          <a:effectLst/>
                          <a:latin typeface="Calibri" panose="020F0502020204030204" pitchFamily="34" charset="0"/>
                        </a:rPr>
                        <a:t>Total Compliant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5FC"/>
                    </a:solidFill>
                  </a:tcPr>
                </a:tc>
                <a:tc>
                  <a:txBody>
                    <a:bodyPr/>
                    <a:lstStyle/>
                    <a:p>
                      <a:pPr algn="ctr" fontAlgn="ctr"/>
                      <a:r>
                        <a:rPr lang="en-GB" sz="1100" b="0" i="0" u="none" strike="noStrike" dirty="0">
                          <a:solidFill>
                            <a:srgbClr val="000000"/>
                          </a:solidFill>
                          <a:effectLst/>
                          <a:latin typeface="Calibri" panose="020F0502020204030204" pitchFamily="34" charset="0"/>
                        </a:rPr>
                        <a:t>Total Breached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5FC"/>
                    </a:solidFill>
                  </a:tcPr>
                </a:tc>
                <a:tc>
                  <a:txBody>
                    <a:bodyPr/>
                    <a:lstStyle/>
                    <a:p>
                      <a:pPr algn="ctr" fontAlgn="ctr"/>
                      <a:r>
                        <a:rPr lang="en-GB" sz="1100" b="0" i="0" u="none" strike="noStrike" dirty="0">
                          <a:solidFill>
                            <a:srgbClr val="000000"/>
                          </a:solidFill>
                          <a:effectLst/>
                          <a:latin typeface="Calibri" panose="020F0502020204030204" pitchFamily="34" charset="0"/>
                        </a:rPr>
                        <a:t>Performance (Target 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5FC"/>
                    </a:solidFill>
                  </a:tcPr>
                </a:tc>
                <a:extLst>
                  <a:ext uri="{0D108BD9-81ED-4DB2-BD59-A6C34878D82A}">
                    <a16:rowId xmlns:a16="http://schemas.microsoft.com/office/drawing/2014/main" val="2272886411"/>
                  </a:ext>
                </a:extLst>
              </a:tr>
              <a:tr h="203200">
                <a:tc>
                  <a:txBody>
                    <a:bodyPr/>
                    <a:lstStyle/>
                    <a:p>
                      <a:pPr algn="l" fontAlgn="b"/>
                      <a:r>
                        <a:rPr lang="en-GB" sz="1100" b="0" i="0" u="none" strike="noStrike">
                          <a:solidFill>
                            <a:srgbClr val="000000"/>
                          </a:solidFill>
                          <a:effectLst/>
                          <a:latin typeface="Calibri" panose="020F0502020204030204" pitchFamily="34" charset="0"/>
                        </a:rPr>
                        <a:t>Mar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2996059"/>
                  </a:ext>
                </a:extLst>
              </a:tr>
              <a:tr h="203200">
                <a:tc>
                  <a:txBody>
                    <a:bodyPr/>
                    <a:lstStyle/>
                    <a:p>
                      <a:pPr algn="l" fontAlgn="b"/>
                      <a:r>
                        <a:rPr lang="en-GB" sz="1100" b="0" i="0" u="none" strike="noStrike">
                          <a:solidFill>
                            <a:srgbClr val="000000"/>
                          </a:solidFill>
                          <a:effectLst/>
                          <a:latin typeface="Calibri" panose="020F0502020204030204" pitchFamily="34" charset="0"/>
                        </a:rPr>
                        <a:t>Apr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97.1%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8933988"/>
                  </a:ext>
                </a:extLst>
              </a:tr>
              <a:tr h="230357">
                <a:tc>
                  <a:txBody>
                    <a:bodyPr/>
                    <a:lstStyle/>
                    <a:p>
                      <a:pPr algn="l" fontAlgn="b"/>
                      <a:r>
                        <a:rPr lang="en-GB" sz="1100" b="0" i="0" u="none" strike="noStrike">
                          <a:solidFill>
                            <a:srgbClr val="000000"/>
                          </a:solidFill>
                          <a:effectLst/>
                          <a:latin typeface="Calibri" panose="020F0502020204030204" pitchFamily="34" charset="0"/>
                        </a:rPr>
                        <a:t>May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4982113"/>
                  </a:ext>
                </a:extLst>
              </a:tr>
            </a:tbl>
          </a:graphicData>
        </a:graphic>
      </p:graphicFrame>
      <p:sp>
        <p:nvSpPr>
          <p:cNvPr id="8" name="TextBox 7">
            <a:extLst>
              <a:ext uri="{FF2B5EF4-FFF2-40B4-BE49-F238E27FC236}">
                <a16:creationId xmlns:a16="http://schemas.microsoft.com/office/drawing/2014/main" id="{02FAF3A2-3810-664A-A6A2-63F9D23FD463}"/>
              </a:ext>
            </a:extLst>
          </p:cNvPr>
          <p:cNvSpPr txBox="1"/>
          <p:nvPr/>
        </p:nvSpPr>
        <p:spPr>
          <a:xfrm>
            <a:off x="204612" y="666693"/>
            <a:ext cx="4588166" cy="261610"/>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31 day to first definitive treatment waiting time standard</a:t>
            </a:r>
          </a:p>
        </p:txBody>
      </p:sp>
      <p:graphicFrame>
        <p:nvGraphicFramePr>
          <p:cNvPr id="12" name="Table 11">
            <a:extLst>
              <a:ext uri="{FF2B5EF4-FFF2-40B4-BE49-F238E27FC236}">
                <a16:creationId xmlns:a16="http://schemas.microsoft.com/office/drawing/2014/main" id="{8B0321AE-BD41-9D4A-84A1-803D525B41CB}"/>
              </a:ext>
            </a:extLst>
          </p:cNvPr>
          <p:cNvGraphicFramePr>
            <a:graphicFrameLocks noGrp="1"/>
          </p:cNvGraphicFramePr>
          <p:nvPr>
            <p:extLst>
              <p:ext uri="{D42A27DB-BD31-4B8C-83A1-F6EECF244321}">
                <p14:modId xmlns:p14="http://schemas.microsoft.com/office/powerpoint/2010/main" val="190831564"/>
              </p:ext>
            </p:extLst>
          </p:nvPr>
        </p:nvGraphicFramePr>
        <p:xfrm>
          <a:off x="4963464" y="5181341"/>
          <a:ext cx="4513734" cy="1206500"/>
        </p:xfrm>
        <a:graphic>
          <a:graphicData uri="http://schemas.openxmlformats.org/drawingml/2006/table">
            <a:tbl>
              <a:tblPr/>
              <a:tblGrid>
                <a:gridCol w="467165">
                  <a:extLst>
                    <a:ext uri="{9D8B030D-6E8A-4147-A177-3AD203B41FA5}">
                      <a16:colId xmlns:a16="http://schemas.microsoft.com/office/drawing/2014/main" val="1923014081"/>
                    </a:ext>
                  </a:extLst>
                </a:gridCol>
                <a:gridCol w="1098824">
                  <a:extLst>
                    <a:ext uri="{9D8B030D-6E8A-4147-A177-3AD203B41FA5}">
                      <a16:colId xmlns:a16="http://schemas.microsoft.com/office/drawing/2014/main" val="1934931805"/>
                    </a:ext>
                  </a:extLst>
                </a:gridCol>
                <a:gridCol w="736936">
                  <a:extLst>
                    <a:ext uri="{9D8B030D-6E8A-4147-A177-3AD203B41FA5}">
                      <a16:colId xmlns:a16="http://schemas.microsoft.com/office/drawing/2014/main" val="4158190392"/>
                    </a:ext>
                  </a:extLst>
                </a:gridCol>
                <a:gridCol w="704037">
                  <a:extLst>
                    <a:ext uri="{9D8B030D-6E8A-4147-A177-3AD203B41FA5}">
                      <a16:colId xmlns:a16="http://schemas.microsoft.com/office/drawing/2014/main" val="519024908"/>
                    </a:ext>
                  </a:extLst>
                </a:gridCol>
                <a:gridCol w="717197">
                  <a:extLst>
                    <a:ext uri="{9D8B030D-6E8A-4147-A177-3AD203B41FA5}">
                      <a16:colId xmlns:a16="http://schemas.microsoft.com/office/drawing/2014/main" val="3690079611"/>
                    </a:ext>
                  </a:extLst>
                </a:gridCol>
                <a:gridCol w="789575">
                  <a:extLst>
                    <a:ext uri="{9D8B030D-6E8A-4147-A177-3AD203B41FA5}">
                      <a16:colId xmlns:a16="http://schemas.microsoft.com/office/drawing/2014/main" val="3860184781"/>
                    </a:ext>
                  </a:extLst>
                </a:gridCol>
              </a:tblGrid>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ctr"/>
                      <a:r>
                        <a:rPr lang="en-GB" sz="1100" b="0" i="0" u="none" strike="noStrike" dirty="0">
                          <a:solidFill>
                            <a:srgbClr val="000000"/>
                          </a:solidFill>
                          <a:effectLst/>
                          <a:latin typeface="Calibri" panose="020F0502020204030204" pitchFamily="34" charset="0"/>
                        </a:rPr>
                        <a:t>Published Figures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5F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95924037"/>
                  </a:ext>
                </a:extLst>
              </a:tr>
              <a:tr h="4064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Total Seen/Treated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5FC"/>
                    </a:solidFill>
                  </a:tcPr>
                </a:tc>
                <a:tc>
                  <a:txBody>
                    <a:bodyPr/>
                    <a:lstStyle/>
                    <a:p>
                      <a:pPr algn="ctr" fontAlgn="ctr"/>
                      <a:r>
                        <a:rPr lang="en-GB" sz="1100" b="0" i="0" u="none" strike="noStrike" dirty="0">
                          <a:solidFill>
                            <a:srgbClr val="000000"/>
                          </a:solidFill>
                          <a:effectLst/>
                          <a:latin typeface="Calibri" panose="020F0502020204030204" pitchFamily="34" charset="0"/>
                        </a:rPr>
                        <a:t>Total Accountable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5FC"/>
                    </a:solidFill>
                  </a:tcPr>
                </a:tc>
                <a:tc>
                  <a:txBody>
                    <a:bodyPr/>
                    <a:lstStyle/>
                    <a:p>
                      <a:pPr algn="ctr" fontAlgn="ctr"/>
                      <a:r>
                        <a:rPr lang="en-GB" sz="1100" b="0" i="0" u="none" strike="noStrike" dirty="0">
                          <a:solidFill>
                            <a:srgbClr val="000000"/>
                          </a:solidFill>
                          <a:effectLst/>
                          <a:latin typeface="Calibri" panose="020F0502020204030204" pitchFamily="34" charset="0"/>
                        </a:rPr>
                        <a:t>Total Compliant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5FC"/>
                    </a:solidFill>
                  </a:tcPr>
                </a:tc>
                <a:tc>
                  <a:txBody>
                    <a:bodyPr/>
                    <a:lstStyle/>
                    <a:p>
                      <a:pPr algn="ctr" fontAlgn="ctr"/>
                      <a:r>
                        <a:rPr lang="en-GB" sz="1100" b="0" i="0" u="none" strike="noStrike" dirty="0">
                          <a:solidFill>
                            <a:srgbClr val="000000"/>
                          </a:solidFill>
                          <a:effectLst/>
                          <a:latin typeface="Calibri" panose="020F0502020204030204" pitchFamily="34" charset="0"/>
                        </a:rPr>
                        <a:t>Total Breached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5FC"/>
                    </a:solidFill>
                  </a:tcPr>
                </a:tc>
                <a:tc>
                  <a:txBody>
                    <a:bodyPr/>
                    <a:lstStyle/>
                    <a:p>
                      <a:pPr algn="ctr" fontAlgn="ctr"/>
                      <a:r>
                        <a:rPr lang="en-GB" sz="1100" b="0" i="0" u="none" strike="noStrike" dirty="0">
                          <a:solidFill>
                            <a:srgbClr val="000000"/>
                          </a:solidFill>
                          <a:effectLst/>
                          <a:latin typeface="Calibri" panose="020F0502020204030204" pitchFamily="34" charset="0"/>
                        </a:rPr>
                        <a:t>Performance (Target 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5FC"/>
                    </a:solidFill>
                  </a:tcPr>
                </a:tc>
                <a:extLst>
                  <a:ext uri="{0D108BD9-81ED-4DB2-BD59-A6C34878D82A}">
                    <a16:rowId xmlns:a16="http://schemas.microsoft.com/office/drawing/2014/main" val="2940004112"/>
                  </a:ext>
                </a:extLst>
              </a:tr>
              <a:tr h="203200">
                <a:tc>
                  <a:txBody>
                    <a:bodyPr/>
                    <a:lstStyle/>
                    <a:p>
                      <a:pPr algn="l" fontAlgn="b"/>
                      <a:r>
                        <a:rPr lang="en-GB" sz="1100" b="0" i="0" u="none" strike="noStrike">
                          <a:solidFill>
                            <a:srgbClr val="000000"/>
                          </a:solidFill>
                          <a:effectLst/>
                          <a:latin typeface="Calibri" panose="020F0502020204030204" pitchFamily="34" charset="0"/>
                        </a:rPr>
                        <a:t>Mar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5876987"/>
                  </a:ext>
                </a:extLst>
              </a:tr>
              <a:tr h="203200">
                <a:tc>
                  <a:txBody>
                    <a:bodyPr/>
                    <a:lstStyle/>
                    <a:p>
                      <a:pPr algn="l" fontAlgn="b"/>
                      <a:r>
                        <a:rPr lang="en-GB" sz="1100" b="0" i="0" u="none" strike="noStrike">
                          <a:solidFill>
                            <a:srgbClr val="000000"/>
                          </a:solidFill>
                          <a:effectLst/>
                          <a:latin typeface="Calibri" panose="020F0502020204030204" pitchFamily="34" charset="0"/>
                        </a:rPr>
                        <a:t>Apr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88.2%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8285384"/>
                  </a:ext>
                </a:extLst>
              </a:tr>
              <a:tr h="203200">
                <a:tc>
                  <a:txBody>
                    <a:bodyPr/>
                    <a:lstStyle/>
                    <a:p>
                      <a:pPr algn="l" fontAlgn="b"/>
                      <a:r>
                        <a:rPr lang="en-GB" sz="1100" b="0" i="0" u="none" strike="noStrike">
                          <a:solidFill>
                            <a:srgbClr val="000000"/>
                          </a:solidFill>
                          <a:effectLst/>
                          <a:latin typeface="Calibri" panose="020F0502020204030204" pitchFamily="34" charset="0"/>
                        </a:rPr>
                        <a:t>May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93.8%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5476086"/>
                  </a:ext>
                </a:extLst>
              </a:tr>
            </a:tbl>
          </a:graphicData>
        </a:graphic>
      </p:graphicFrame>
      <p:cxnSp>
        <p:nvCxnSpPr>
          <p:cNvPr id="14" name="Straight Connector 13">
            <a:extLst>
              <a:ext uri="{FF2B5EF4-FFF2-40B4-BE49-F238E27FC236}">
                <a16:creationId xmlns:a16="http://schemas.microsoft.com/office/drawing/2014/main" id="{465E2B24-3B04-004B-8822-518183232D9A}"/>
              </a:ext>
            </a:extLst>
          </p:cNvPr>
          <p:cNvCxnSpPr/>
          <p:nvPr/>
        </p:nvCxnSpPr>
        <p:spPr>
          <a:xfrm>
            <a:off x="4725997" y="910717"/>
            <a:ext cx="10464" cy="5311017"/>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673D2806-000F-2F48-AB5B-0FD3CE64FB12}"/>
              </a:ext>
            </a:extLst>
          </p:cNvPr>
          <p:cNvSpPr txBox="1"/>
          <p:nvPr/>
        </p:nvSpPr>
        <p:spPr>
          <a:xfrm>
            <a:off x="4792778" y="640142"/>
            <a:ext cx="4855107" cy="261610"/>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31 day to subsequent treatment waiting time standard</a:t>
            </a:r>
          </a:p>
        </p:txBody>
      </p:sp>
      <p:sp>
        <p:nvSpPr>
          <p:cNvPr id="4" name="Rectangle 3">
            <a:extLst>
              <a:ext uri="{FF2B5EF4-FFF2-40B4-BE49-F238E27FC236}">
                <a16:creationId xmlns:a16="http://schemas.microsoft.com/office/drawing/2014/main" id="{04913B52-76D7-AD4D-8AB1-2CA0E5930804}"/>
              </a:ext>
            </a:extLst>
          </p:cNvPr>
          <p:cNvSpPr/>
          <p:nvPr/>
        </p:nvSpPr>
        <p:spPr>
          <a:xfrm>
            <a:off x="4783497" y="827013"/>
            <a:ext cx="4917890" cy="4385816"/>
          </a:xfrm>
          <a:prstGeom prst="rect">
            <a:avLst/>
          </a:prstGeom>
        </p:spPr>
        <p:txBody>
          <a:bodyPr wrap="square">
            <a:spAutoFit/>
          </a:bodyPr>
          <a:lstStyle/>
          <a:p>
            <a:pPr algn="just">
              <a:spcAft>
                <a:spcPts val="300"/>
              </a:spcAft>
            </a:pPr>
            <a:r>
              <a:rPr lang="en-GB" sz="1100" dirty="0">
                <a:solidFill>
                  <a:srgbClr val="000000"/>
                </a:solidFill>
                <a:latin typeface="Arial" panose="020B0604020202020204" pitchFamily="34" charset="0"/>
                <a:cs typeface="Arial" panose="020B0604020202020204" pitchFamily="34" charset="0"/>
              </a:rPr>
              <a:t>The 31 day to subsequent treatment waiting time standard applies to a</a:t>
            </a:r>
            <a:r>
              <a:rPr lang="en-GB" sz="1100" dirty="0">
                <a:latin typeface="Arial" panose="020B0604020202020204" pitchFamily="34" charset="0"/>
                <a:cs typeface="Arial" panose="020B0604020202020204" pitchFamily="34" charset="0"/>
              </a:rPr>
              <a:t>ll subsequent treatments for primary and recurrent cancer and covers follow on treatments that are directly related to shrinking or delaying growth/spread of the cancer. </a:t>
            </a:r>
          </a:p>
          <a:p>
            <a:pPr algn="just">
              <a:spcAft>
                <a:spcPts val="300"/>
              </a:spcAft>
            </a:pPr>
            <a:r>
              <a:rPr lang="en-GB" sz="1100" dirty="0">
                <a:latin typeface="Arial" panose="020B0604020202020204" pitchFamily="34" charset="0"/>
                <a:cs typeface="Arial" panose="020B0604020202020204" pitchFamily="34" charset="0"/>
              </a:rPr>
              <a:t>Treatments such as closure of stomas, reconstructive surgery following initial surgery, rehabilitative and psychological services are not included within this waiting time standard. </a:t>
            </a:r>
          </a:p>
          <a:p>
            <a:pPr algn="just">
              <a:spcAft>
                <a:spcPts val="300"/>
              </a:spcAft>
            </a:pPr>
            <a:r>
              <a:rPr lang="en-GB" sz="1100" dirty="0">
                <a:latin typeface="Arial" panose="020B0604020202020204" pitchFamily="34" charset="0"/>
                <a:cs typeface="Arial" panose="020B0604020202020204" pitchFamily="34" charset="0"/>
              </a:rPr>
              <a:t>Subsequent treatments can either start with a Decision To Treat (DTT) date or the earliest date that it is clinically appropriate for that treatment to take place (ECAD). </a:t>
            </a:r>
          </a:p>
          <a:p>
            <a:pPr algn="just">
              <a:spcAft>
                <a:spcPts val="300"/>
              </a:spcAft>
            </a:pPr>
            <a:r>
              <a:rPr lang="en-GB" sz="1100" dirty="0">
                <a:solidFill>
                  <a:srgbClr val="000000"/>
                </a:solidFill>
                <a:latin typeface="Arial" panose="020B0604020202020204" pitchFamily="34" charset="0"/>
                <a:cs typeface="Arial" panose="020B0604020202020204" pitchFamily="34" charset="0"/>
              </a:rPr>
              <a:t>A total of 33 patients were treated on the 31 day to subsequent treatment cancer pathway during M1 and M2. Three of these patients were not treated within 31 days. </a:t>
            </a:r>
          </a:p>
          <a:p>
            <a:pPr algn="just">
              <a:spcAft>
                <a:spcPts val="300"/>
              </a:spcAft>
            </a:pPr>
            <a:r>
              <a:rPr lang="en-GB" sz="1100" b="1" dirty="0">
                <a:latin typeface="Arial" panose="020B0604020202020204" pitchFamily="34" charset="0"/>
                <a:cs typeface="Arial" panose="020B0604020202020204" pitchFamily="34" charset="0"/>
              </a:rPr>
              <a:t>Patient 1: </a:t>
            </a:r>
            <a:r>
              <a:rPr lang="en-GB" sz="1100" dirty="0">
                <a:latin typeface="Arial" panose="020B0604020202020204" pitchFamily="34" charset="0"/>
                <a:cs typeface="Arial" panose="020B0604020202020204" pitchFamily="34" charset="0"/>
              </a:rPr>
              <a:t>Patient was due to be admitted in time, however surgery was cancelled by the plastic surgeon due to capacity issues. Patient was treated on day 88. </a:t>
            </a:r>
            <a:r>
              <a:rPr lang="en-GB" sz="1100" i="1" dirty="0">
                <a:latin typeface="Arial" panose="020B0604020202020204" pitchFamily="34" charset="0"/>
                <a:cs typeface="Arial" panose="020B0604020202020204" pitchFamily="34" charset="0"/>
              </a:rPr>
              <a:t>NHS England delay in treatment code – (97) </a:t>
            </a:r>
            <a:r>
              <a:rPr lang="en-GB" sz="1100" dirty="0">
                <a:latin typeface="Arial" panose="020B0604020202020204" pitchFamily="34" charset="0"/>
                <a:cs typeface="Arial" panose="020B0604020202020204" pitchFamily="34" charset="0"/>
              </a:rPr>
              <a:t>Other reason (not listed)</a:t>
            </a:r>
          </a:p>
          <a:p>
            <a:pPr algn="just">
              <a:spcAft>
                <a:spcPts val="300"/>
              </a:spcAft>
            </a:pPr>
            <a:r>
              <a:rPr lang="en-GB" sz="1100" b="1" dirty="0">
                <a:latin typeface="Arial" panose="020B0604020202020204" pitchFamily="34" charset="0"/>
                <a:cs typeface="Arial" panose="020B0604020202020204" pitchFamily="34" charset="0"/>
              </a:rPr>
              <a:t>Patient 2:</a:t>
            </a:r>
            <a:r>
              <a:rPr lang="en-GB" sz="1100" dirty="0">
                <a:latin typeface="Arial" panose="020B0604020202020204" pitchFamily="34" charset="0"/>
                <a:cs typeface="Arial" panose="020B0604020202020204" pitchFamily="34" charset="0"/>
              </a:rPr>
              <a:t> Patient choice. </a:t>
            </a:r>
            <a:r>
              <a:rPr lang="en-GB" sz="1100" i="1" dirty="0">
                <a:latin typeface="Arial" panose="020B0604020202020204" pitchFamily="34" charset="0"/>
                <a:cs typeface="Arial" panose="020B0604020202020204" pitchFamily="34" charset="0"/>
              </a:rPr>
              <a:t>NHS England delay in treatment code – (16) </a:t>
            </a:r>
            <a:r>
              <a:rPr lang="en-GB" sz="1100" dirty="0">
                <a:latin typeface="Arial" panose="020B0604020202020204" pitchFamily="34" charset="0"/>
                <a:cs typeface="Arial" panose="020B0604020202020204" pitchFamily="34" charset="0"/>
              </a:rPr>
              <a:t>Patient choice</a:t>
            </a:r>
          </a:p>
          <a:p>
            <a:pPr algn="just"/>
            <a:r>
              <a:rPr lang="en-GB" sz="1100" b="1" dirty="0">
                <a:latin typeface="Arial" panose="020B0604020202020204" pitchFamily="34" charset="0"/>
                <a:cs typeface="Arial" panose="020B0604020202020204" pitchFamily="34" charset="0"/>
              </a:rPr>
              <a:t>Patient 3: </a:t>
            </a:r>
            <a:r>
              <a:rPr lang="en-GB" sz="1100" dirty="0">
                <a:latin typeface="Arial" panose="020B0604020202020204" pitchFamily="34" charset="0"/>
                <a:cs typeface="Arial" panose="020B0604020202020204" pitchFamily="34" charset="0"/>
              </a:rPr>
              <a:t>Capacity issues prevented this patient being treated within 31 days due to capacity issues and was treated on day 31. </a:t>
            </a:r>
            <a:r>
              <a:rPr lang="en-GB" sz="1100" i="1" dirty="0">
                <a:latin typeface="Arial" panose="020B0604020202020204" pitchFamily="34" charset="0"/>
                <a:cs typeface="Arial" panose="020B0604020202020204" pitchFamily="34" charset="0"/>
              </a:rPr>
              <a:t>NHS England delay in treatment code - (5) Elective capacity inadequate (patient unable to be scheduled for treatment within standard time) for treatment in an admitted care setting</a:t>
            </a:r>
          </a:p>
        </p:txBody>
      </p:sp>
      <p:sp>
        <p:nvSpPr>
          <p:cNvPr id="5" name="TextBox 4">
            <a:extLst>
              <a:ext uri="{FF2B5EF4-FFF2-40B4-BE49-F238E27FC236}">
                <a16:creationId xmlns:a16="http://schemas.microsoft.com/office/drawing/2014/main" id="{4263562E-3A6C-A446-9ED3-717435DB5C87}"/>
              </a:ext>
            </a:extLst>
          </p:cNvPr>
          <p:cNvSpPr txBox="1"/>
          <p:nvPr/>
        </p:nvSpPr>
        <p:spPr>
          <a:xfrm>
            <a:off x="204613" y="901752"/>
            <a:ext cx="4394820" cy="3447098"/>
          </a:xfrm>
          <a:prstGeom prst="rect">
            <a:avLst/>
          </a:prstGeom>
          <a:noFill/>
        </p:spPr>
        <p:txBody>
          <a:bodyPr wrap="square" rtlCol="0">
            <a:spAutoFit/>
          </a:bodyPr>
          <a:lstStyle/>
          <a:p>
            <a:pPr algn="just">
              <a:spcAft>
                <a:spcPts val="600"/>
              </a:spcAft>
            </a:pPr>
            <a:r>
              <a:rPr lang="en-US" sz="1100" dirty="0">
                <a:latin typeface="Arial" panose="020B0604020202020204" pitchFamily="34" charset="0"/>
                <a:cs typeface="Arial" panose="020B0604020202020204" pitchFamily="34" charset="0"/>
              </a:rPr>
              <a:t>The 31 day to definitive treatment cancer waiting time standard relates to </a:t>
            </a:r>
            <a:r>
              <a:rPr lang="en-GB" sz="1100" dirty="0">
                <a:latin typeface="Arial" panose="020B0604020202020204" pitchFamily="34" charset="0"/>
                <a:cs typeface="Arial" panose="020B0604020202020204" pitchFamily="34" charset="0"/>
              </a:rPr>
              <a:t>the period of time between the Decision to Treat (DTT) date and the date of the start of the First Definitive Treatment (FDT). </a:t>
            </a:r>
          </a:p>
          <a:p>
            <a:pPr algn="just">
              <a:spcAft>
                <a:spcPts val="600"/>
              </a:spcAft>
            </a:pPr>
            <a:r>
              <a:rPr lang="en-GB" sz="1100" dirty="0">
                <a:latin typeface="Arial" panose="020B0604020202020204" pitchFamily="34" charset="0"/>
                <a:cs typeface="Arial" panose="020B0604020202020204" pitchFamily="34" charset="0"/>
              </a:rPr>
              <a:t>The Decision To Treat (DTT) date is the date the patient agrees a treatment plan, i.e. the date that a consultation between the patient and the clinician took place and a Planned Cancer Treatment was agreed. </a:t>
            </a:r>
          </a:p>
          <a:p>
            <a:pPr algn="just">
              <a:spcAft>
                <a:spcPts val="600"/>
              </a:spcAft>
            </a:pPr>
            <a:r>
              <a:rPr lang="en-GB" sz="1100" dirty="0">
                <a:latin typeface="Arial" panose="020B0604020202020204" pitchFamily="34" charset="0"/>
                <a:cs typeface="Arial" panose="020B0604020202020204" pitchFamily="34" charset="0"/>
              </a:rPr>
              <a:t>The First Definitive Treatment is normally the first intervention which is intended to remove, debulk or shrink the tumour. </a:t>
            </a:r>
          </a:p>
          <a:p>
            <a:pPr algn="just">
              <a:spcAft>
                <a:spcPts val="600"/>
              </a:spcAft>
            </a:pPr>
            <a:r>
              <a:rPr lang="en-GB" sz="1100" dirty="0">
                <a:solidFill>
                  <a:srgbClr val="000000"/>
                </a:solidFill>
                <a:latin typeface="Arial" panose="020B0604020202020204" pitchFamily="34" charset="0"/>
              </a:rPr>
              <a:t>A total of 62 patients were treated on the 31 day to definitive treatment cancer pathway during M1 and M2. One of these patients was not treated within 31 day cancer waiting time standard. </a:t>
            </a:r>
          </a:p>
          <a:p>
            <a:pPr algn="just">
              <a:spcAft>
                <a:spcPts val="0"/>
              </a:spcAft>
            </a:pPr>
            <a:r>
              <a:rPr lang="en-GB" sz="1100" dirty="0">
                <a:solidFill>
                  <a:srgbClr val="000000"/>
                </a:solidFill>
                <a:latin typeface="Arial" panose="020B0604020202020204" pitchFamily="34" charset="0"/>
              </a:rPr>
              <a:t>This is the same patient as </a:t>
            </a:r>
            <a:r>
              <a:rPr lang="en-GB" sz="1100" b="1" dirty="0">
                <a:solidFill>
                  <a:srgbClr val="000000"/>
                </a:solidFill>
                <a:latin typeface="Arial" panose="020B0604020202020204" pitchFamily="34" charset="0"/>
              </a:rPr>
              <a:t>Patient 2</a:t>
            </a:r>
            <a:r>
              <a:rPr lang="en-GB" sz="1100" dirty="0">
                <a:solidFill>
                  <a:srgbClr val="000000"/>
                </a:solidFill>
                <a:latin typeface="Arial" panose="020B0604020202020204" pitchFamily="34" charset="0"/>
              </a:rPr>
              <a:t> in the M1 62 day breach section – both cancer waiting time standards were breached due to the lack of an available plastic surgeon.  </a:t>
            </a:r>
          </a:p>
          <a:p>
            <a:pPr algn="just"/>
            <a:r>
              <a:rPr lang="en-GB" sz="1100" i="1" dirty="0">
                <a:latin typeface="Arial" panose="020B0604020202020204" pitchFamily="34" charset="0"/>
                <a:cs typeface="Arial" panose="020B0604020202020204" pitchFamily="34" charset="0"/>
              </a:rPr>
              <a:t>NHS England delay in treatment code - (5) Elective capacity inadequate (patient unable to be scheduled for treatment within standard time) for treatment in an admitted care setting</a:t>
            </a:r>
          </a:p>
        </p:txBody>
      </p:sp>
    </p:spTree>
    <p:extLst>
      <p:ext uri="{BB962C8B-B14F-4D97-AF65-F5344CB8AC3E}">
        <p14:creationId xmlns:p14="http://schemas.microsoft.com/office/powerpoint/2010/main" val="4202123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1830B1-71DF-4F2A-8D63-585ED16EE992}"/>
              </a:ext>
            </a:extLst>
          </p:cNvPr>
          <p:cNvSpPr txBox="1"/>
          <p:nvPr/>
        </p:nvSpPr>
        <p:spPr>
          <a:xfrm>
            <a:off x="179494" y="249154"/>
            <a:ext cx="9410700" cy="495007"/>
          </a:xfrm>
          <a:prstGeom prst="rect">
            <a:avLst/>
          </a:prstGeom>
          <a:solidFill>
            <a:srgbClr val="DFF5FC"/>
          </a:solidFill>
          <a:ln cmpd="dbl">
            <a:solidFill>
              <a:schemeClr val="accent1"/>
            </a:solidFill>
          </a:ln>
        </p:spPr>
        <p:txBody>
          <a:bodyPr wrap="square" rtlCol="0">
            <a:spAutoFit/>
          </a:bodyPr>
          <a:lstStyle/>
          <a:p>
            <a:pPr>
              <a:spcAft>
                <a:spcPts val="488"/>
              </a:spcAft>
            </a:pPr>
            <a:r>
              <a:rPr lang="en-GB" sz="1100" b="1" dirty="0">
                <a:latin typeface="Arial" panose="020B0604020202020204" pitchFamily="34" charset="0"/>
                <a:cs typeface="Arial" panose="020B0604020202020204" pitchFamily="34" charset="0"/>
              </a:rPr>
              <a:t>3.1 Caring: Patient experience</a:t>
            </a:r>
          </a:p>
          <a:p>
            <a:pPr defTabSz="470799"/>
            <a:r>
              <a:rPr lang="en-GB" sz="1100" dirty="0">
                <a:latin typeface="Arial" panose="020B0604020202020204" pitchFamily="34" charset="0"/>
                <a:cs typeface="Arial" panose="020B0604020202020204" pitchFamily="34" charset="0"/>
              </a:rPr>
              <a:t>Data owner:  Karen Taylor - Patient &amp; Public Engagement and Sharon Gurney - Complaints Manager / PALS lead </a:t>
            </a:r>
          </a:p>
        </p:txBody>
      </p:sp>
      <p:sp>
        <p:nvSpPr>
          <p:cNvPr id="2" name="TextBox 1">
            <a:extLst>
              <a:ext uri="{FF2B5EF4-FFF2-40B4-BE49-F238E27FC236}">
                <a16:creationId xmlns:a16="http://schemas.microsoft.com/office/drawing/2014/main" id="{E3C5CCEA-F472-42D2-A03D-9A1F2D2C64BE}"/>
              </a:ext>
            </a:extLst>
          </p:cNvPr>
          <p:cNvSpPr txBox="1"/>
          <p:nvPr/>
        </p:nvSpPr>
        <p:spPr>
          <a:xfrm>
            <a:off x="179494" y="1073116"/>
            <a:ext cx="4685114" cy="430887"/>
          </a:xfrm>
          <a:prstGeom prst="rect">
            <a:avLst/>
          </a:prstGeom>
          <a:noFill/>
        </p:spPr>
        <p:txBody>
          <a:bodyPr wrap="square" rtlCol="0">
            <a:spAutoFit/>
          </a:bodyPr>
          <a:lstStyle/>
          <a:p>
            <a:pPr algn="just"/>
            <a:r>
              <a:rPr lang="en-GB" sz="1100" dirty="0">
                <a:latin typeface="Arial" panose="020B0604020202020204" pitchFamily="34" charset="0"/>
                <a:cs typeface="Arial" panose="020B0604020202020204" pitchFamily="34" charset="0"/>
              </a:rPr>
              <a:t>Due to national turnaround times of the Friends and Family Test (FFT) results performance will be presented one month in arrears </a:t>
            </a:r>
          </a:p>
        </p:txBody>
      </p:sp>
      <p:sp>
        <p:nvSpPr>
          <p:cNvPr id="12" name="TextBox 11">
            <a:extLst>
              <a:ext uri="{FF2B5EF4-FFF2-40B4-BE49-F238E27FC236}">
                <a16:creationId xmlns:a16="http://schemas.microsoft.com/office/drawing/2014/main" id="{EA97A592-DC98-4F00-B2CF-FF1942BDE29F}"/>
              </a:ext>
            </a:extLst>
          </p:cNvPr>
          <p:cNvSpPr txBox="1"/>
          <p:nvPr/>
        </p:nvSpPr>
        <p:spPr>
          <a:xfrm>
            <a:off x="179493" y="3416823"/>
            <a:ext cx="4460915" cy="430887"/>
          </a:xfrm>
          <a:prstGeom prst="rect">
            <a:avLst/>
          </a:prstGeom>
          <a:noFill/>
        </p:spPr>
        <p:txBody>
          <a:bodyPr wrap="square" rtlCol="0">
            <a:spAutoFit/>
          </a:bodyPr>
          <a:lstStyle/>
          <a:p>
            <a:pPr algn="just"/>
            <a:r>
              <a:rPr lang="en-GB" sz="1100" dirty="0">
                <a:latin typeface="Arial" panose="020B0604020202020204" pitchFamily="34" charset="0"/>
                <a:cs typeface="Arial" panose="020B0604020202020204" pitchFamily="34" charset="0"/>
              </a:rPr>
              <a:t>The benchmark table below shows Q1 comparative intelligence from NHS Model Hospital</a:t>
            </a:r>
          </a:p>
        </p:txBody>
      </p:sp>
      <p:sp>
        <p:nvSpPr>
          <p:cNvPr id="20" name="Slide Number Placeholder 19">
            <a:extLst>
              <a:ext uri="{FF2B5EF4-FFF2-40B4-BE49-F238E27FC236}">
                <a16:creationId xmlns:a16="http://schemas.microsoft.com/office/drawing/2014/main" id="{93CB388B-96CD-440A-B35F-3417BB5799CB}"/>
              </a:ext>
            </a:extLst>
          </p:cNvPr>
          <p:cNvSpPr>
            <a:spLocks noGrp="1"/>
          </p:cNvSpPr>
          <p:nvPr>
            <p:ph type="sldNum" sz="quarter" idx="12"/>
          </p:nvPr>
        </p:nvSpPr>
        <p:spPr/>
        <p:txBody>
          <a:bodyPr/>
          <a:lstStyle/>
          <a:p>
            <a:fld id="{695C60D5-4CC1-4709-A90A-FD5BC9656B7A}" type="slidenum">
              <a:rPr lang="en-GB" smtClean="0"/>
              <a:t>15</a:t>
            </a:fld>
            <a:endParaRPr lang="en-GB" dirty="0"/>
          </a:p>
        </p:txBody>
      </p:sp>
      <p:sp>
        <p:nvSpPr>
          <p:cNvPr id="5" name="TextBox 4">
            <a:extLst>
              <a:ext uri="{FF2B5EF4-FFF2-40B4-BE49-F238E27FC236}">
                <a16:creationId xmlns:a16="http://schemas.microsoft.com/office/drawing/2014/main" id="{3450FAC3-CD26-4D91-BD40-D190EC84A966}"/>
              </a:ext>
            </a:extLst>
          </p:cNvPr>
          <p:cNvSpPr txBox="1"/>
          <p:nvPr/>
        </p:nvSpPr>
        <p:spPr>
          <a:xfrm>
            <a:off x="179493" y="882838"/>
            <a:ext cx="4410691" cy="261610"/>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Friends and Family Test</a:t>
            </a:r>
          </a:p>
        </p:txBody>
      </p:sp>
      <p:graphicFrame>
        <p:nvGraphicFramePr>
          <p:cNvPr id="13" name="Table 12">
            <a:extLst>
              <a:ext uri="{FF2B5EF4-FFF2-40B4-BE49-F238E27FC236}">
                <a16:creationId xmlns:a16="http://schemas.microsoft.com/office/drawing/2014/main" id="{2D652073-D047-D540-A992-2289590D0DD1}"/>
              </a:ext>
            </a:extLst>
          </p:cNvPr>
          <p:cNvGraphicFramePr>
            <a:graphicFrameLocks noGrp="1"/>
          </p:cNvGraphicFramePr>
          <p:nvPr>
            <p:extLst>
              <p:ext uri="{D42A27DB-BD31-4B8C-83A1-F6EECF244321}">
                <p14:modId xmlns:p14="http://schemas.microsoft.com/office/powerpoint/2010/main" val="1641496039"/>
              </p:ext>
            </p:extLst>
          </p:nvPr>
        </p:nvGraphicFramePr>
        <p:xfrm>
          <a:off x="272250" y="1553313"/>
          <a:ext cx="4595986" cy="1798982"/>
        </p:xfrm>
        <a:graphic>
          <a:graphicData uri="http://schemas.openxmlformats.org/drawingml/2006/table">
            <a:tbl>
              <a:tblPr firstRow="1" bandRow="1">
                <a:tableStyleId>{5C22544A-7EE6-4342-B048-85BDC9FD1C3A}</a:tableStyleId>
              </a:tblPr>
              <a:tblGrid>
                <a:gridCol w="2822628">
                  <a:extLst>
                    <a:ext uri="{9D8B030D-6E8A-4147-A177-3AD203B41FA5}">
                      <a16:colId xmlns:a16="http://schemas.microsoft.com/office/drawing/2014/main" val="3470567609"/>
                    </a:ext>
                  </a:extLst>
                </a:gridCol>
                <a:gridCol w="888174">
                  <a:extLst>
                    <a:ext uri="{9D8B030D-6E8A-4147-A177-3AD203B41FA5}">
                      <a16:colId xmlns:a16="http://schemas.microsoft.com/office/drawing/2014/main" val="3853302829"/>
                    </a:ext>
                  </a:extLst>
                </a:gridCol>
                <a:gridCol w="885184">
                  <a:extLst>
                    <a:ext uri="{9D8B030D-6E8A-4147-A177-3AD203B41FA5}">
                      <a16:colId xmlns:a16="http://schemas.microsoft.com/office/drawing/2014/main" val="2778891999"/>
                    </a:ext>
                  </a:extLst>
                </a:gridCol>
              </a:tblGrid>
              <a:tr h="316070">
                <a:tc>
                  <a:txBody>
                    <a:bodyPr/>
                    <a:lstStyle/>
                    <a:p>
                      <a:pPr algn="ctr">
                        <a:lnSpc>
                          <a:spcPct val="107000"/>
                        </a:lnSpc>
                        <a:spcAft>
                          <a:spcPts val="800"/>
                        </a:spcAft>
                      </a:pPr>
                      <a:r>
                        <a:rPr lang="en-GB" sz="1050" dirty="0">
                          <a:solidFill>
                            <a:schemeClr val="tx1"/>
                          </a:solidFill>
                          <a:effectLst/>
                          <a:latin typeface="Arial" panose="020B0604020202020204" pitchFamily="34" charset="0"/>
                          <a:cs typeface="Arial" panose="020B0604020202020204" pitchFamily="34" charset="0"/>
                        </a:rPr>
                        <a:t>Friends and Family Test – inpatients and day case</a:t>
                      </a:r>
                      <a:endParaRPr lang="en-GB"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GB" sz="1050" dirty="0">
                          <a:solidFill>
                            <a:schemeClr val="tx1"/>
                          </a:solidFill>
                          <a:effectLst/>
                          <a:latin typeface="Arial" panose="020B0604020202020204" pitchFamily="34" charset="0"/>
                          <a:cs typeface="Arial" panose="020B0604020202020204" pitchFamily="34" charset="0"/>
                        </a:rPr>
                        <a:t>M01 </a:t>
                      </a:r>
                      <a:endParaRPr lang="en-GB"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GB" sz="1050" dirty="0">
                          <a:solidFill>
                            <a:schemeClr val="tx1"/>
                          </a:solidFill>
                          <a:effectLst/>
                          <a:latin typeface="Arial" panose="020B0604020202020204" pitchFamily="34" charset="0"/>
                          <a:cs typeface="Arial" panose="020B0604020202020204" pitchFamily="34" charset="0"/>
                        </a:rPr>
                        <a:t>M02</a:t>
                      </a:r>
                      <a:endParaRPr lang="en-GB"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0319068"/>
                  </a:ext>
                </a:extLst>
              </a:tr>
              <a:tr h="182489">
                <a:tc>
                  <a:txBody>
                    <a:bodyPr/>
                    <a:lstStyle/>
                    <a:p>
                      <a:pPr>
                        <a:lnSpc>
                          <a:spcPct val="107000"/>
                        </a:lnSpc>
                        <a:spcAft>
                          <a:spcPts val="800"/>
                        </a:spcAft>
                      </a:pPr>
                      <a:r>
                        <a:rPr lang="en-GB" sz="1050" b="1" dirty="0">
                          <a:effectLst/>
                          <a:latin typeface="Arial" panose="020B0604020202020204" pitchFamily="34" charset="0"/>
                          <a:cs typeface="Arial" panose="020B0604020202020204" pitchFamily="34" charset="0"/>
                        </a:rPr>
                        <a:t>Eligible Patients </a:t>
                      </a:r>
                      <a:endParaRPr lang="en-GB"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GB" sz="1050" dirty="0">
                          <a:effectLst/>
                          <a:latin typeface="Arial" panose="020B0604020202020204" pitchFamily="34" charset="0"/>
                          <a:cs typeface="Arial" panose="020B0604020202020204" pitchFamily="34" charset="0"/>
                        </a:rPr>
                        <a:t>3030</a:t>
                      </a:r>
                      <a:endParaRPr lang="en-GB"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GB" sz="1050" dirty="0">
                          <a:effectLst/>
                          <a:latin typeface="Arial" panose="020B0604020202020204" pitchFamily="34" charset="0"/>
                          <a:cs typeface="Arial" panose="020B0604020202020204" pitchFamily="34" charset="0"/>
                        </a:rPr>
                        <a:t>3332</a:t>
                      </a:r>
                      <a:endParaRPr lang="en-GB" sz="105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9787272"/>
                  </a:ext>
                </a:extLst>
              </a:tr>
              <a:tr h="182489">
                <a:tc>
                  <a:txBody>
                    <a:bodyPr/>
                    <a:lstStyle/>
                    <a:p>
                      <a:pPr>
                        <a:lnSpc>
                          <a:spcPct val="107000"/>
                        </a:lnSpc>
                        <a:spcAft>
                          <a:spcPts val="800"/>
                        </a:spcAft>
                      </a:pPr>
                      <a:r>
                        <a:rPr lang="en-GB" sz="1050" dirty="0">
                          <a:effectLst/>
                          <a:latin typeface="Arial" panose="020B0604020202020204" pitchFamily="34" charset="0"/>
                          <a:cs typeface="Arial" panose="020B0604020202020204" pitchFamily="34" charset="0"/>
                        </a:rPr>
                        <a:t>Number of responses from eligible patients</a:t>
                      </a:r>
                      <a:endParaRPr lang="en-GB"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GB" sz="1050" dirty="0">
                          <a:effectLst/>
                          <a:latin typeface="Arial" panose="020B0604020202020204" pitchFamily="34" charset="0"/>
                          <a:cs typeface="Arial" panose="020B0604020202020204" pitchFamily="34" charset="0"/>
                        </a:rPr>
                        <a:t>1071</a:t>
                      </a:r>
                      <a:endParaRPr lang="en-GB"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GB" sz="1050">
                          <a:effectLst/>
                          <a:latin typeface="Arial" panose="020B0604020202020204" pitchFamily="34" charset="0"/>
                          <a:cs typeface="Arial" panose="020B0604020202020204" pitchFamily="34" charset="0"/>
                        </a:rPr>
                        <a:t>1194</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5776520"/>
                  </a:ext>
                </a:extLst>
              </a:tr>
              <a:tr h="182489">
                <a:tc>
                  <a:txBody>
                    <a:bodyPr/>
                    <a:lstStyle/>
                    <a:p>
                      <a:pPr>
                        <a:lnSpc>
                          <a:spcPct val="107000"/>
                        </a:lnSpc>
                        <a:spcAft>
                          <a:spcPts val="800"/>
                        </a:spcAft>
                      </a:pPr>
                      <a:r>
                        <a:rPr lang="en-GB" sz="1050" dirty="0">
                          <a:effectLst/>
                          <a:latin typeface="Arial" panose="020B0604020202020204" pitchFamily="34" charset="0"/>
                          <a:cs typeface="Arial" panose="020B0604020202020204" pitchFamily="34" charset="0"/>
                        </a:rPr>
                        <a:t>Trust FFT response rate </a:t>
                      </a:r>
                      <a:endParaRPr lang="en-GB"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GB" sz="1050" dirty="0">
                          <a:effectLst/>
                          <a:latin typeface="Arial" panose="020B0604020202020204" pitchFamily="34" charset="0"/>
                          <a:cs typeface="Arial" panose="020B0604020202020204" pitchFamily="34" charset="0"/>
                        </a:rPr>
                        <a:t>35.5% </a:t>
                      </a:r>
                      <a:endParaRPr lang="en-GB"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GB" sz="1050" dirty="0">
                          <a:effectLst/>
                          <a:latin typeface="Arial" panose="020B0604020202020204" pitchFamily="34" charset="0"/>
                          <a:cs typeface="Arial" panose="020B0604020202020204" pitchFamily="34" charset="0"/>
                        </a:rPr>
                        <a:t>35.8% </a:t>
                      </a:r>
                      <a:endParaRPr lang="en-GB" sz="105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2356940"/>
                  </a:ext>
                </a:extLst>
              </a:tr>
              <a:tr h="182489">
                <a:tc>
                  <a:txBody>
                    <a:bodyPr/>
                    <a:lstStyle/>
                    <a:p>
                      <a:pPr>
                        <a:lnSpc>
                          <a:spcPct val="107000"/>
                        </a:lnSpc>
                        <a:spcAft>
                          <a:spcPts val="800"/>
                        </a:spcAft>
                      </a:pPr>
                      <a:r>
                        <a:rPr lang="en-GB" sz="1050" dirty="0">
                          <a:effectLst/>
                          <a:latin typeface="Arial" panose="020B0604020202020204" pitchFamily="34" charset="0"/>
                          <a:cs typeface="Arial" panose="020B0604020202020204" pitchFamily="34" charset="0"/>
                        </a:rPr>
                        <a:t>Trust recommendation score for FFT </a:t>
                      </a:r>
                      <a:endParaRPr lang="en-GB"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GB" sz="1050" dirty="0">
                          <a:effectLst/>
                          <a:latin typeface="Arial" panose="020B0604020202020204" pitchFamily="34" charset="0"/>
                          <a:cs typeface="Arial" panose="020B0604020202020204" pitchFamily="34" charset="0"/>
                        </a:rPr>
                        <a:t>96.8%</a:t>
                      </a:r>
                      <a:endParaRPr lang="en-GB"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GB" sz="1050" dirty="0">
                          <a:effectLst/>
                          <a:latin typeface="Arial" panose="020B0604020202020204" pitchFamily="34" charset="0"/>
                          <a:cs typeface="Arial" panose="020B0604020202020204" pitchFamily="34" charset="0"/>
                        </a:rPr>
                        <a:t>95.9%</a:t>
                      </a:r>
                      <a:endParaRPr lang="en-GB" sz="105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2668477"/>
                  </a:ext>
                </a:extLst>
              </a:tr>
              <a:tr h="182489">
                <a:tc>
                  <a:txBody>
                    <a:bodyPr/>
                    <a:lstStyle/>
                    <a:p>
                      <a:pPr>
                        <a:lnSpc>
                          <a:spcPct val="107000"/>
                        </a:lnSpc>
                        <a:spcAft>
                          <a:spcPts val="800"/>
                        </a:spcAft>
                      </a:pPr>
                      <a:r>
                        <a:rPr lang="en-GB" sz="1050" dirty="0">
                          <a:effectLst/>
                          <a:latin typeface="Arial" panose="020B0604020202020204" pitchFamily="34" charset="0"/>
                          <a:cs typeface="Arial" panose="020B0604020202020204" pitchFamily="34" charset="0"/>
                        </a:rPr>
                        <a:t>Negative responses </a:t>
                      </a:r>
                      <a:endParaRPr lang="en-GB"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GB" sz="1050" dirty="0">
                          <a:effectLst/>
                          <a:latin typeface="Arial" panose="020B0604020202020204" pitchFamily="34" charset="0"/>
                          <a:cs typeface="Arial" panose="020B0604020202020204" pitchFamily="34" charset="0"/>
                        </a:rPr>
                        <a:t>20</a:t>
                      </a:r>
                      <a:endParaRPr lang="en-GB"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GB" sz="1050" dirty="0">
                          <a:effectLst/>
                          <a:latin typeface="Arial" panose="020B0604020202020204" pitchFamily="34" charset="0"/>
                          <a:cs typeface="Arial" panose="020B0604020202020204" pitchFamily="34" charset="0"/>
                        </a:rPr>
                        <a:t>16</a:t>
                      </a:r>
                      <a:endParaRPr lang="en-GB" sz="105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0599375"/>
                  </a:ext>
                </a:extLst>
              </a:tr>
              <a:tr h="182489">
                <a:tc>
                  <a:txBody>
                    <a:bodyPr/>
                    <a:lstStyle/>
                    <a:p>
                      <a:pPr>
                        <a:lnSpc>
                          <a:spcPct val="107000"/>
                        </a:lnSpc>
                        <a:spcAft>
                          <a:spcPts val="800"/>
                        </a:spcAft>
                      </a:pPr>
                      <a:r>
                        <a:rPr lang="en-GB" sz="1050" b="1" dirty="0">
                          <a:effectLst/>
                          <a:latin typeface="Arial" panose="020B0604020202020204" pitchFamily="34" charset="0"/>
                          <a:cs typeface="Arial" panose="020B0604020202020204" pitchFamily="34" charset="0"/>
                        </a:rPr>
                        <a:t>All Comments </a:t>
                      </a:r>
                      <a:endParaRPr lang="en-GB" sz="105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GB" sz="1050">
                          <a:effectLst/>
                          <a:latin typeface="Arial" panose="020B0604020202020204" pitchFamily="34" charset="0"/>
                          <a:cs typeface="Arial" panose="020B0604020202020204" pitchFamily="34" charset="0"/>
                        </a:rPr>
                        <a:t> 802</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GB" sz="1050" dirty="0">
                          <a:effectLst/>
                          <a:latin typeface="Arial" panose="020B0604020202020204" pitchFamily="34" charset="0"/>
                          <a:cs typeface="Arial" panose="020B0604020202020204" pitchFamily="34" charset="0"/>
                        </a:rPr>
                        <a:t>872</a:t>
                      </a:r>
                      <a:endParaRPr lang="en-GB" sz="105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9327214"/>
                  </a:ext>
                </a:extLst>
              </a:tr>
              <a:tr h="182489">
                <a:tc>
                  <a:txBody>
                    <a:bodyPr/>
                    <a:lstStyle/>
                    <a:p>
                      <a:pPr>
                        <a:lnSpc>
                          <a:spcPct val="107000"/>
                        </a:lnSpc>
                        <a:spcAft>
                          <a:spcPts val="800"/>
                        </a:spcAft>
                      </a:pPr>
                      <a:r>
                        <a:rPr lang="en-GB" sz="1050" dirty="0">
                          <a:effectLst/>
                          <a:latin typeface="Arial" panose="020B0604020202020204" pitchFamily="34" charset="0"/>
                          <a:cs typeface="Arial" panose="020B0604020202020204" pitchFamily="34" charset="0"/>
                        </a:rPr>
                        <a:t>Positive comments </a:t>
                      </a:r>
                      <a:endParaRPr lang="en-GB"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GB" sz="1050" dirty="0">
                          <a:effectLst/>
                          <a:latin typeface="Arial" panose="020B0604020202020204" pitchFamily="34" charset="0"/>
                          <a:cs typeface="Arial" panose="020B0604020202020204" pitchFamily="34" charset="0"/>
                        </a:rPr>
                        <a:t>789</a:t>
                      </a:r>
                      <a:endParaRPr lang="en-GB"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GB" sz="1050" dirty="0">
                          <a:effectLst/>
                          <a:latin typeface="Arial" panose="020B0604020202020204" pitchFamily="34" charset="0"/>
                          <a:cs typeface="Arial" panose="020B0604020202020204" pitchFamily="34" charset="0"/>
                        </a:rPr>
                        <a:t>849</a:t>
                      </a:r>
                      <a:endParaRPr lang="en-GB" sz="105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3643682"/>
                  </a:ext>
                </a:extLst>
              </a:tr>
              <a:tr h="191613">
                <a:tc>
                  <a:txBody>
                    <a:bodyPr/>
                    <a:lstStyle/>
                    <a:p>
                      <a:pPr>
                        <a:lnSpc>
                          <a:spcPct val="107000"/>
                        </a:lnSpc>
                        <a:spcAft>
                          <a:spcPts val="800"/>
                        </a:spcAft>
                      </a:pPr>
                      <a:r>
                        <a:rPr lang="en-GB" sz="1050" dirty="0">
                          <a:effectLst/>
                          <a:latin typeface="Arial" panose="020B0604020202020204" pitchFamily="34" charset="0"/>
                          <a:cs typeface="Arial" panose="020B0604020202020204" pitchFamily="34" charset="0"/>
                        </a:rPr>
                        <a:t>Negative comments  </a:t>
                      </a:r>
                      <a:endParaRPr lang="en-GB"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GB" sz="1050" dirty="0">
                          <a:effectLst/>
                          <a:latin typeface="Arial" panose="020B0604020202020204" pitchFamily="34" charset="0"/>
                          <a:cs typeface="Arial" panose="020B0604020202020204" pitchFamily="34" charset="0"/>
                        </a:rPr>
                        <a:t>14</a:t>
                      </a:r>
                      <a:endParaRPr lang="en-GB"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GB" sz="1050" dirty="0">
                          <a:effectLst/>
                          <a:latin typeface="Arial" panose="020B0604020202020204" pitchFamily="34" charset="0"/>
                          <a:cs typeface="Arial" panose="020B0604020202020204" pitchFamily="34" charset="0"/>
                        </a:rPr>
                        <a:t>8</a:t>
                      </a:r>
                      <a:endParaRPr lang="en-GB" sz="105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2264025"/>
                  </a:ext>
                </a:extLst>
              </a:tr>
            </a:tbl>
          </a:graphicData>
        </a:graphic>
      </p:graphicFrame>
      <p:pic>
        <p:nvPicPr>
          <p:cNvPr id="19" name="Picture 18" descr="A screenshot of a cell phone&#10;&#10;Description automatically generated">
            <a:extLst>
              <a:ext uri="{FF2B5EF4-FFF2-40B4-BE49-F238E27FC236}">
                <a16:creationId xmlns:a16="http://schemas.microsoft.com/office/drawing/2014/main" id="{8D51C98F-92CC-994B-9B39-4FCEF32A5C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16" y="3854502"/>
            <a:ext cx="4393844" cy="1020703"/>
          </a:xfrm>
          <a:prstGeom prst="rect">
            <a:avLst/>
          </a:prstGeom>
        </p:spPr>
      </p:pic>
      <p:cxnSp>
        <p:nvCxnSpPr>
          <p:cNvPr id="22" name="Straight Connector 21">
            <a:extLst>
              <a:ext uri="{FF2B5EF4-FFF2-40B4-BE49-F238E27FC236}">
                <a16:creationId xmlns:a16="http://schemas.microsoft.com/office/drawing/2014/main" id="{0F1AF9B7-D737-144A-9C53-6DF3B8ADC7F8}"/>
              </a:ext>
            </a:extLst>
          </p:cNvPr>
          <p:cNvCxnSpPr/>
          <p:nvPr/>
        </p:nvCxnSpPr>
        <p:spPr>
          <a:xfrm>
            <a:off x="5163312" y="945188"/>
            <a:ext cx="0" cy="5671297"/>
          </a:xfrm>
          <a:prstGeom prst="line">
            <a:avLst/>
          </a:prstGeom>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49880D36-BF71-754D-8F83-D7F564E1DF87}"/>
              </a:ext>
            </a:extLst>
          </p:cNvPr>
          <p:cNvSpPr txBox="1"/>
          <p:nvPr/>
        </p:nvSpPr>
        <p:spPr>
          <a:xfrm>
            <a:off x="5268931" y="996894"/>
            <a:ext cx="3118610" cy="261610"/>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Complaints</a:t>
            </a:r>
          </a:p>
        </p:txBody>
      </p:sp>
      <p:sp>
        <p:nvSpPr>
          <p:cNvPr id="25" name="TextBox 24">
            <a:extLst>
              <a:ext uri="{FF2B5EF4-FFF2-40B4-BE49-F238E27FC236}">
                <a16:creationId xmlns:a16="http://schemas.microsoft.com/office/drawing/2014/main" id="{BB38AF62-A2EF-C04B-B431-F6FEB8FC3CA4}"/>
              </a:ext>
            </a:extLst>
          </p:cNvPr>
          <p:cNvSpPr txBox="1"/>
          <p:nvPr/>
        </p:nvSpPr>
        <p:spPr>
          <a:xfrm>
            <a:off x="5268931" y="1226746"/>
            <a:ext cx="4293061" cy="1015663"/>
          </a:xfrm>
          <a:prstGeom prst="rect">
            <a:avLst/>
          </a:prstGeom>
          <a:noFill/>
        </p:spPr>
        <p:txBody>
          <a:bodyPr wrap="square" rtlCol="0">
            <a:spAutoFit/>
          </a:bodyPr>
          <a:lstStyle/>
          <a:p>
            <a:pPr algn="just">
              <a:spcAft>
                <a:spcPts val="300"/>
              </a:spcAft>
            </a:pPr>
            <a:r>
              <a:rPr lang="en-US" sz="1100" dirty="0">
                <a:latin typeface="Arial" panose="020B0604020202020204" pitchFamily="34" charset="0"/>
                <a:cs typeface="Arial" panose="020B0604020202020204" pitchFamily="34" charset="0"/>
              </a:rPr>
              <a:t>The Trust received 20 new complaints during M1-M3. All were acknowledged within 3 working days. </a:t>
            </a:r>
          </a:p>
          <a:p>
            <a:pPr algn="just">
              <a:spcAft>
                <a:spcPts val="300"/>
              </a:spcAft>
            </a:pPr>
            <a:r>
              <a:rPr lang="en-US" sz="1100" dirty="0">
                <a:latin typeface="Arial" panose="020B0604020202020204" pitchFamily="34" charset="0"/>
                <a:cs typeface="Arial" panose="020B0604020202020204" pitchFamily="34" charset="0"/>
              </a:rPr>
              <a:t>All complaints closed during M1-M3 were closed within the timescale agreed with the complainant. </a:t>
            </a:r>
          </a:p>
          <a:p>
            <a:pPr algn="just">
              <a:spcAft>
                <a:spcPts val="300"/>
              </a:spcAft>
            </a:pPr>
            <a:endParaRPr lang="en-US" sz="11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BFCBCA45-9D4D-F44B-952E-88A7640B054F}"/>
              </a:ext>
            </a:extLst>
          </p:cNvPr>
          <p:cNvSpPr txBox="1"/>
          <p:nvPr/>
        </p:nvSpPr>
        <p:spPr>
          <a:xfrm>
            <a:off x="5268931" y="2974438"/>
            <a:ext cx="4321261"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Actions being taken as a result of complaints received during M1-M3:</a:t>
            </a:r>
          </a:p>
        </p:txBody>
      </p:sp>
      <p:graphicFrame>
        <p:nvGraphicFramePr>
          <p:cNvPr id="27" name="Table 26">
            <a:extLst>
              <a:ext uri="{FF2B5EF4-FFF2-40B4-BE49-F238E27FC236}">
                <a16:creationId xmlns:a16="http://schemas.microsoft.com/office/drawing/2014/main" id="{5F091DC6-F5EB-BD41-897B-261B3D1458A6}"/>
              </a:ext>
            </a:extLst>
          </p:cNvPr>
          <p:cNvGraphicFramePr>
            <a:graphicFrameLocks noGrp="1"/>
          </p:cNvGraphicFramePr>
          <p:nvPr>
            <p:extLst>
              <p:ext uri="{D42A27DB-BD31-4B8C-83A1-F6EECF244321}">
                <p14:modId xmlns:p14="http://schemas.microsoft.com/office/powerpoint/2010/main" val="2703293511"/>
              </p:ext>
            </p:extLst>
          </p:nvPr>
        </p:nvGraphicFramePr>
        <p:xfrm>
          <a:off x="5373152" y="3458267"/>
          <a:ext cx="4188840" cy="1635760"/>
        </p:xfrm>
        <a:graphic>
          <a:graphicData uri="http://schemas.openxmlformats.org/drawingml/2006/table">
            <a:tbl>
              <a:tblPr firstRow="1" bandRow="1">
                <a:tableStyleId>{5C22544A-7EE6-4342-B048-85BDC9FD1C3A}</a:tableStyleId>
              </a:tblPr>
              <a:tblGrid>
                <a:gridCol w="2130552">
                  <a:extLst>
                    <a:ext uri="{9D8B030D-6E8A-4147-A177-3AD203B41FA5}">
                      <a16:colId xmlns:a16="http://schemas.microsoft.com/office/drawing/2014/main" val="2567578248"/>
                    </a:ext>
                  </a:extLst>
                </a:gridCol>
                <a:gridCol w="2058288">
                  <a:extLst>
                    <a:ext uri="{9D8B030D-6E8A-4147-A177-3AD203B41FA5}">
                      <a16:colId xmlns:a16="http://schemas.microsoft.com/office/drawing/2014/main" val="1961359668"/>
                    </a:ext>
                  </a:extLst>
                </a:gridCol>
              </a:tblGrid>
              <a:tr h="370840">
                <a:tc>
                  <a:txBody>
                    <a:bodyPr/>
                    <a:lstStyle/>
                    <a:p>
                      <a:pPr algn="ctr"/>
                      <a:r>
                        <a:rPr lang="en-GB" sz="1100" dirty="0">
                          <a:solidFill>
                            <a:schemeClr val="tx1"/>
                          </a:solidFill>
                          <a:latin typeface="Arial" panose="020B0604020202020204" pitchFamily="34" charset="0"/>
                          <a:cs typeface="Arial" panose="020B0604020202020204" pitchFamily="34" charset="0"/>
                        </a:rPr>
                        <a:t>Education</a:t>
                      </a:r>
                    </a:p>
                  </a:txBody>
                  <a:tcPr>
                    <a:solidFill>
                      <a:srgbClr val="DFF5FC"/>
                    </a:solidFill>
                  </a:tcPr>
                </a:tc>
                <a:tc>
                  <a:txBody>
                    <a:bodyPr/>
                    <a:lstStyle/>
                    <a:p>
                      <a:pPr algn="ctr"/>
                      <a:r>
                        <a:rPr lang="en-GB" sz="1100" dirty="0">
                          <a:solidFill>
                            <a:schemeClr val="tx1"/>
                          </a:solidFill>
                          <a:latin typeface="Arial" panose="020B0604020202020204" pitchFamily="34" charset="0"/>
                          <a:cs typeface="Arial" panose="020B0604020202020204" pitchFamily="34" charset="0"/>
                        </a:rPr>
                        <a:t>Communication</a:t>
                      </a:r>
                    </a:p>
                  </a:txBody>
                  <a:tcPr>
                    <a:solidFill>
                      <a:srgbClr val="DFF5FC"/>
                    </a:solidFill>
                  </a:tcPr>
                </a:tc>
                <a:extLst>
                  <a:ext uri="{0D108BD9-81ED-4DB2-BD59-A6C34878D82A}">
                    <a16:rowId xmlns:a16="http://schemas.microsoft.com/office/drawing/2014/main" val="335067817"/>
                  </a:ext>
                </a:extLst>
              </a:tr>
              <a:tr h="370840">
                <a:tc>
                  <a:txBody>
                    <a:bodyPr/>
                    <a:lstStyle/>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Mental Health Act training</a:t>
                      </a:r>
                    </a:p>
                    <a:p>
                      <a:pPr marL="0" indent="0">
                        <a:buFont typeface="Arial" panose="020B0604020202020204" pitchFamily="34" charset="0"/>
                        <a:buNone/>
                      </a:pPr>
                      <a:endParaRPr 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Arial" panose="020B0604020202020204" pitchFamily="34" charset="0"/>
                          <a:cs typeface="Arial" panose="020B0604020202020204" pitchFamily="34" charset="0"/>
                        </a:rPr>
                        <a:t>Palliative care teaching on ward study days to highlight the on call service</a:t>
                      </a:r>
                    </a:p>
                  </a:txBody>
                  <a:tcPr>
                    <a:noFill/>
                  </a:tcPr>
                </a:tc>
                <a:tc>
                  <a:txBody>
                    <a:bodyPr/>
                    <a:lstStyle/>
                    <a:p>
                      <a:r>
                        <a:rPr lang="en-US" sz="1100" dirty="0">
                          <a:latin typeface="Arial" panose="020B0604020202020204" pitchFamily="34" charset="0"/>
                          <a:cs typeface="Arial" panose="020B0604020202020204" pitchFamily="34" charset="0"/>
                        </a:rPr>
                        <a:t>Written information given to patients before procedures is being reviewed</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Aminoglycoside consent form is being reviewed and updated</a:t>
                      </a:r>
                    </a:p>
                  </a:txBody>
                  <a:tcPr>
                    <a:noFill/>
                  </a:tcPr>
                </a:tc>
                <a:extLst>
                  <a:ext uri="{0D108BD9-81ED-4DB2-BD59-A6C34878D82A}">
                    <a16:rowId xmlns:a16="http://schemas.microsoft.com/office/drawing/2014/main" val="1022273316"/>
                  </a:ext>
                </a:extLst>
              </a:tr>
            </a:tbl>
          </a:graphicData>
        </a:graphic>
      </p:graphicFrame>
      <p:sp>
        <p:nvSpPr>
          <p:cNvPr id="28" name="Rectangle 27">
            <a:extLst>
              <a:ext uri="{FF2B5EF4-FFF2-40B4-BE49-F238E27FC236}">
                <a16:creationId xmlns:a16="http://schemas.microsoft.com/office/drawing/2014/main" id="{4A38B710-6AE9-6E44-9283-6B8FE84EA326}"/>
              </a:ext>
            </a:extLst>
          </p:cNvPr>
          <p:cNvSpPr/>
          <p:nvPr/>
        </p:nvSpPr>
        <p:spPr>
          <a:xfrm>
            <a:off x="93742" y="4952616"/>
            <a:ext cx="5069565" cy="1731243"/>
          </a:xfrm>
          <a:prstGeom prst="rect">
            <a:avLst/>
          </a:prstGeom>
        </p:spPr>
        <p:txBody>
          <a:bodyPr wrap="square">
            <a:spAutoFit/>
          </a:bodyPr>
          <a:lstStyle/>
          <a:p>
            <a:pPr>
              <a:spcAft>
                <a:spcPts val="300"/>
              </a:spcAft>
            </a:pPr>
            <a:r>
              <a:rPr lang="en-GB" sz="1100" b="1" dirty="0">
                <a:solidFill>
                  <a:srgbClr val="212121"/>
                </a:solidFill>
                <a:latin typeface="Arial" panose="020B0604020202020204" pitchFamily="34" charset="0"/>
                <a:ea typeface="Times New Roman" panose="02020603050405020304" pitchFamily="18" charset="0"/>
                <a:cs typeface="Arial" panose="020B0604020202020204" pitchFamily="34" charset="0"/>
              </a:rPr>
              <a:t>Listening to patients and actions</a:t>
            </a:r>
            <a:endParaRPr lang="en-GB" sz="11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300"/>
              </a:spcAft>
              <a:buFont typeface="Symbol" pitchFamily="2" charset="2"/>
              <a:buChar char=""/>
            </a:pPr>
            <a:r>
              <a:rPr lang="en-GB" sz="1100" dirty="0">
                <a:solidFill>
                  <a:srgbClr val="212121"/>
                </a:solidFill>
                <a:latin typeface="Arial" panose="020B0604020202020204" pitchFamily="34" charset="0"/>
                <a:ea typeface="Times New Roman" panose="02020603050405020304" pitchFamily="18" charset="0"/>
                <a:cs typeface="Arial" panose="020B0604020202020204" pitchFamily="34" charset="0"/>
              </a:rPr>
              <a:t>2 negative FFT inpatient comments have been followed up by staff to investigate further. The outcome will be reported in M4 CQR</a:t>
            </a:r>
            <a:endParaRPr lang="en-GB" sz="11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300"/>
              </a:spcAft>
              <a:buFont typeface="Symbol" pitchFamily="2" charset="2"/>
              <a:buChar char=""/>
            </a:pPr>
            <a:r>
              <a:rPr lang="en-GB" sz="1100" dirty="0">
                <a:solidFill>
                  <a:srgbClr val="212121"/>
                </a:solidFill>
                <a:latin typeface="Arial" panose="020B0604020202020204" pitchFamily="34" charset="0"/>
                <a:ea typeface="Times New Roman" panose="02020603050405020304" pitchFamily="18" charset="0"/>
                <a:cs typeface="Arial" panose="020B0604020202020204" pitchFamily="34" charset="0"/>
              </a:rPr>
              <a:t>In response to comments received on the temperature, air conditioning units have been installed on Lind DCU to combat the heat/hot weather. This is proving popular with patients </a:t>
            </a:r>
            <a:endParaRPr lang="en-GB" sz="11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0"/>
              </a:spcAft>
              <a:buFont typeface="Symbol" pitchFamily="2" charset="2"/>
              <a:buChar char=""/>
            </a:pPr>
            <a:r>
              <a:rPr lang="en-GB" sz="1100" dirty="0">
                <a:solidFill>
                  <a:srgbClr val="212121"/>
                </a:solidFill>
                <a:latin typeface="Arial" panose="020B0604020202020204" pitchFamily="34" charset="0"/>
                <a:ea typeface="Times New Roman" panose="02020603050405020304" pitchFamily="18" charset="0"/>
                <a:cs typeface="Arial" panose="020B0604020202020204" pitchFamily="34" charset="0"/>
              </a:rPr>
              <a:t>A new microwave is likely to be installed on Rose/Fir Wards for long-stay patients. A working group (infection control, Matron and ISS) has been set up to ensure patient safety relating to the introduction of a microwave</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9" name="Rectangle 28">
            <a:extLst>
              <a:ext uri="{FF2B5EF4-FFF2-40B4-BE49-F238E27FC236}">
                <a16:creationId xmlns:a16="http://schemas.microsoft.com/office/drawing/2014/main" id="{227AE973-371F-784F-B5EA-5724ED0A4FCC}"/>
              </a:ext>
            </a:extLst>
          </p:cNvPr>
          <p:cNvSpPr/>
          <p:nvPr/>
        </p:nvSpPr>
        <p:spPr>
          <a:xfrm>
            <a:off x="5276743" y="2041699"/>
            <a:ext cx="3948220" cy="884858"/>
          </a:xfrm>
          <a:prstGeom prst="rect">
            <a:avLst/>
          </a:prstGeom>
        </p:spPr>
        <p:txBody>
          <a:bodyPr wrap="square">
            <a:spAutoFit/>
          </a:bodyPr>
          <a:lstStyle/>
          <a:p>
            <a:pPr>
              <a:spcAft>
                <a:spcPts val="300"/>
              </a:spcAft>
            </a:pPr>
            <a:r>
              <a:rPr lang="en-US" sz="1100" dirty="0">
                <a:latin typeface="Arial" panose="020B0604020202020204" pitchFamily="34" charset="0"/>
                <a:cs typeface="Arial" panose="020B0604020202020204" pitchFamily="34" charset="0"/>
              </a:rPr>
              <a:t>Complaints received during M1-M3 include concerns about:</a:t>
            </a:r>
          </a:p>
          <a:p>
            <a:pPr marL="171450" indent="-171450">
              <a:spcAft>
                <a:spcPts val="300"/>
              </a:spcAft>
              <a:buFont typeface="Arial" panose="020B0604020202020204" pitchFamily="34" charset="0"/>
              <a:buChar char="•"/>
            </a:pPr>
            <a:r>
              <a:rPr lang="en-US" sz="1100" dirty="0">
                <a:latin typeface="Arial" panose="020B0604020202020204" pitchFamily="34" charset="0"/>
                <a:cs typeface="Arial" panose="020B0604020202020204" pitchFamily="34" charset="0"/>
              </a:rPr>
              <a:t>Availability of information about after effects of surgery</a:t>
            </a:r>
          </a:p>
          <a:p>
            <a:pPr marL="171450" indent="-171450">
              <a:spcAft>
                <a:spcPts val="300"/>
              </a:spcAft>
              <a:buFont typeface="Arial" panose="020B0604020202020204" pitchFamily="34" charset="0"/>
              <a:buChar char="•"/>
            </a:pPr>
            <a:r>
              <a:rPr lang="en-US" sz="1100" dirty="0">
                <a:latin typeface="Arial" panose="020B0604020202020204" pitchFamily="34" charset="0"/>
                <a:cs typeface="Arial" panose="020B0604020202020204" pitchFamily="34" charset="0"/>
              </a:rPr>
              <a:t>Waiting times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Staff attitude</a:t>
            </a:r>
          </a:p>
        </p:txBody>
      </p:sp>
    </p:spTree>
    <p:extLst>
      <p:ext uri="{BB962C8B-B14F-4D97-AF65-F5344CB8AC3E}">
        <p14:creationId xmlns:p14="http://schemas.microsoft.com/office/powerpoint/2010/main" val="3999630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5DCDAC-058A-364C-A5CF-1A9C634820A2}"/>
              </a:ext>
            </a:extLst>
          </p:cNvPr>
          <p:cNvSpPr>
            <a:spLocks noGrp="1"/>
          </p:cNvSpPr>
          <p:nvPr>
            <p:ph type="sldNum" sz="quarter" idx="12"/>
          </p:nvPr>
        </p:nvSpPr>
        <p:spPr/>
        <p:txBody>
          <a:bodyPr/>
          <a:lstStyle/>
          <a:p>
            <a:fld id="{695C60D5-4CC1-4709-A90A-FD5BC9656B7A}" type="slidenum">
              <a:rPr lang="en-GB" smtClean="0"/>
              <a:t>16</a:t>
            </a:fld>
            <a:endParaRPr lang="en-GB"/>
          </a:p>
        </p:txBody>
      </p:sp>
      <p:sp>
        <p:nvSpPr>
          <p:cNvPr id="4" name="TextBox 3">
            <a:extLst>
              <a:ext uri="{FF2B5EF4-FFF2-40B4-BE49-F238E27FC236}">
                <a16:creationId xmlns:a16="http://schemas.microsoft.com/office/drawing/2014/main" id="{AB9D9B97-590F-CC4A-9B91-14DE46AF6FFE}"/>
              </a:ext>
            </a:extLst>
          </p:cNvPr>
          <p:cNvSpPr txBox="1"/>
          <p:nvPr/>
        </p:nvSpPr>
        <p:spPr>
          <a:xfrm>
            <a:off x="179494" y="249154"/>
            <a:ext cx="9410700" cy="495007"/>
          </a:xfrm>
          <a:prstGeom prst="rect">
            <a:avLst/>
          </a:prstGeom>
          <a:solidFill>
            <a:srgbClr val="DFF5FC"/>
          </a:solidFill>
          <a:ln cmpd="dbl">
            <a:solidFill>
              <a:schemeClr val="accent1"/>
            </a:solidFill>
          </a:ln>
        </p:spPr>
        <p:txBody>
          <a:bodyPr wrap="square" rtlCol="0">
            <a:spAutoFit/>
          </a:bodyPr>
          <a:lstStyle/>
          <a:p>
            <a:pPr>
              <a:spcAft>
                <a:spcPts val="488"/>
              </a:spcAft>
            </a:pPr>
            <a:r>
              <a:rPr lang="en-GB" sz="1100" b="1" dirty="0">
                <a:latin typeface="Arial" panose="020B0604020202020204" pitchFamily="34" charset="0"/>
                <a:cs typeface="Arial" panose="020B0604020202020204" pitchFamily="34" charset="0"/>
              </a:rPr>
              <a:t>3.1 Caring: Patient experience</a:t>
            </a:r>
          </a:p>
          <a:p>
            <a:pPr defTabSz="470799"/>
            <a:r>
              <a:rPr lang="en-GB" sz="1100" dirty="0">
                <a:latin typeface="Arial" panose="020B0604020202020204" pitchFamily="34" charset="0"/>
                <a:cs typeface="Arial" panose="020B0604020202020204" pitchFamily="34" charset="0"/>
              </a:rPr>
              <a:t>Data owner:  Karen Taylor - Patient &amp; Public Engagement</a:t>
            </a:r>
          </a:p>
        </p:txBody>
      </p:sp>
      <p:sp>
        <p:nvSpPr>
          <p:cNvPr id="5" name="Rectangle 4">
            <a:extLst>
              <a:ext uri="{FF2B5EF4-FFF2-40B4-BE49-F238E27FC236}">
                <a16:creationId xmlns:a16="http://schemas.microsoft.com/office/drawing/2014/main" id="{01E50C2D-40EF-F94D-A344-CB6A30F9B27B}"/>
              </a:ext>
            </a:extLst>
          </p:cNvPr>
          <p:cNvSpPr/>
          <p:nvPr/>
        </p:nvSpPr>
        <p:spPr>
          <a:xfrm>
            <a:off x="100896" y="964981"/>
            <a:ext cx="4634172" cy="5458867"/>
          </a:xfrm>
          <a:prstGeom prst="rect">
            <a:avLst/>
          </a:prstGeom>
        </p:spPr>
        <p:txBody>
          <a:bodyPr wrap="square">
            <a:spAutoFit/>
          </a:bodyPr>
          <a:lstStyle/>
          <a:p>
            <a:pPr>
              <a:lnSpc>
                <a:spcPct val="107000"/>
              </a:lnSpc>
              <a:spcAft>
                <a:spcPts val="800"/>
              </a:spcAft>
            </a:pPr>
            <a:r>
              <a:rPr lang="en-GB" sz="1100" b="1" dirty="0">
                <a:solidFill>
                  <a:srgbClr val="000000"/>
                </a:solidFill>
                <a:latin typeface="Arial" panose="020B0604020202020204" pitchFamily="34" charset="0"/>
                <a:ea typeface="Times New Roman" panose="02020603050405020304" pitchFamily="18" charset="0"/>
                <a:cs typeface="Arial" panose="020B0604020202020204" pitchFamily="34" charset="0"/>
              </a:rPr>
              <a:t>2018 CQC Adult Inpatient Survey</a:t>
            </a:r>
            <a:endParaRPr lang="en-GB" sz="11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This annual survey examined the whole patient journey from admission through to discharge, providing a comprehensive review of the patient experience locally and nationally. It was sent to a sample of 1,250 RBHT patients that stayed at least one night in July 2018.  453 (35%) eligible patients returned the completed questionnaire.  Of the respondents, 71% reported they lived with a chronic condition and 47% were aged 70+.</a:t>
            </a:r>
            <a:endParaRPr lang="en-GB" sz="11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The results were released by CQC in June 2019 with both hospitals performing ‘better than expected’.  The Trust scored better than average on most of the questions. Key achievements include:</a:t>
            </a:r>
            <a:endParaRPr lang="en-GB" sz="1100" dirty="0">
              <a:latin typeface="Arial" panose="020B0604020202020204" pitchFamily="34" charset="0"/>
              <a:ea typeface="Calibri" panose="020F0502020204030204" pitchFamily="34" charset="0"/>
              <a:cs typeface="Arial" panose="020B0604020202020204" pitchFamily="34" charset="0"/>
            </a:endParaRPr>
          </a:p>
          <a:p>
            <a:pPr marL="180975" lvl="0" indent="-180975" algn="just">
              <a:lnSpc>
                <a:spcPct val="107000"/>
              </a:lnSpc>
              <a:spcAft>
                <a:spcPts val="0"/>
              </a:spcAft>
              <a:buFont typeface="Symbol" pitchFamily="2" charset="2"/>
              <a:buChar char=""/>
            </a:pPr>
            <a:r>
              <a:rPr lang="en-GB" sz="1100" dirty="0">
                <a:latin typeface="Arial" panose="020B0604020202020204" pitchFamily="34" charset="0"/>
                <a:ea typeface="Calibri" panose="020F0502020204030204" pitchFamily="34" charset="0"/>
                <a:cs typeface="Arial" panose="020B0604020202020204" pitchFamily="34" charset="0"/>
              </a:rPr>
              <a:t>96% of patients overall felt they were treated with dignity and respect </a:t>
            </a:r>
          </a:p>
          <a:p>
            <a:pPr marL="180975" lvl="0" indent="-180975" algn="just">
              <a:lnSpc>
                <a:spcPct val="107000"/>
              </a:lnSpc>
              <a:spcAft>
                <a:spcPts val="0"/>
              </a:spcAft>
              <a:buFont typeface="Symbol" pitchFamily="2" charset="2"/>
              <a:buChar char=""/>
            </a:pPr>
            <a:r>
              <a:rPr lang="en-GB" sz="1100" dirty="0">
                <a:latin typeface="Arial" panose="020B0604020202020204" pitchFamily="34" charset="0"/>
                <a:ea typeface="Calibri" panose="020F0502020204030204" pitchFamily="34" charset="0"/>
                <a:cs typeface="Arial" panose="020B0604020202020204" pitchFamily="34" charset="0"/>
              </a:rPr>
              <a:t>96% had confidence and trust in the doctors treating them</a:t>
            </a:r>
          </a:p>
          <a:p>
            <a:pPr marL="180975" lvl="0" indent="-180975" algn="just">
              <a:lnSpc>
                <a:spcPct val="107000"/>
              </a:lnSpc>
              <a:spcAft>
                <a:spcPts val="0"/>
              </a:spcAft>
              <a:buFont typeface="Symbol" pitchFamily="2" charset="2"/>
              <a:buChar char=""/>
            </a:pPr>
            <a:r>
              <a:rPr lang="en-GB" sz="1100" dirty="0">
                <a:latin typeface="Arial" panose="020B0604020202020204" pitchFamily="34" charset="0"/>
                <a:ea typeface="Calibri" panose="020F0502020204030204" pitchFamily="34" charset="0"/>
                <a:cs typeface="Arial" panose="020B0604020202020204" pitchFamily="34" charset="0"/>
              </a:rPr>
              <a:t>94% had confidence and trust in the nurses and other clinical staff treating them</a:t>
            </a:r>
          </a:p>
          <a:p>
            <a:pPr marL="180975" lvl="0" indent="-180975" algn="just">
              <a:lnSpc>
                <a:spcPct val="107000"/>
              </a:lnSpc>
              <a:spcAft>
                <a:spcPts val="0"/>
              </a:spcAft>
              <a:buFont typeface="Symbol" pitchFamily="2" charset="2"/>
              <a:buChar char=""/>
            </a:pPr>
            <a:r>
              <a:rPr lang="en-GB" sz="1100" dirty="0">
                <a:latin typeface="Arial" panose="020B0604020202020204" pitchFamily="34" charset="0"/>
                <a:ea typeface="Calibri" panose="020F0502020204030204" pitchFamily="34" charset="0"/>
                <a:cs typeface="Arial" panose="020B0604020202020204" pitchFamily="34" charset="0"/>
              </a:rPr>
              <a:t>92% had confidence in the decisions being made about their care or treatment</a:t>
            </a:r>
          </a:p>
          <a:p>
            <a:pPr marL="180975" lvl="0" indent="-180975" algn="just">
              <a:lnSpc>
                <a:spcPct val="107000"/>
              </a:lnSpc>
              <a:spcAft>
                <a:spcPts val="0"/>
              </a:spcAft>
              <a:buFont typeface="Symbol" pitchFamily="2" charset="2"/>
              <a:buChar char=""/>
            </a:pPr>
            <a:r>
              <a:rPr lang="en-GB" sz="1100" dirty="0">
                <a:latin typeface="Arial" panose="020B0604020202020204" pitchFamily="34" charset="0"/>
                <a:ea typeface="Calibri" panose="020F0502020204030204" pitchFamily="34" charset="0"/>
                <a:cs typeface="Arial" panose="020B0604020202020204" pitchFamily="34" charset="0"/>
              </a:rPr>
              <a:t>96% felt the staff caring for them work well together </a:t>
            </a:r>
          </a:p>
          <a:p>
            <a:pPr marL="180975" lvl="0" indent="-180975" algn="just">
              <a:lnSpc>
                <a:spcPct val="107000"/>
              </a:lnSpc>
              <a:spcAft>
                <a:spcPts val="0"/>
              </a:spcAft>
              <a:buFont typeface="Symbol" pitchFamily="2" charset="2"/>
              <a:buChar char=""/>
            </a:pPr>
            <a:r>
              <a:rPr lang="en-GB" sz="1100" dirty="0">
                <a:latin typeface="Arial" panose="020B0604020202020204" pitchFamily="34" charset="0"/>
                <a:ea typeface="Calibri" panose="020F0502020204030204" pitchFamily="34" charset="0"/>
                <a:cs typeface="Arial" panose="020B0604020202020204" pitchFamily="34" charset="0"/>
              </a:rPr>
              <a:t>92% felt they were given enough information about their condition or treatment</a:t>
            </a:r>
          </a:p>
          <a:p>
            <a:pPr marL="180975" lvl="0" indent="-180975" algn="just">
              <a:lnSpc>
                <a:spcPct val="107000"/>
              </a:lnSpc>
              <a:spcAft>
                <a:spcPts val="0"/>
              </a:spcAft>
              <a:buFont typeface="Symbol" pitchFamily="2" charset="2"/>
              <a:buChar char=""/>
            </a:pPr>
            <a:r>
              <a:rPr lang="en-GB" sz="1100" dirty="0">
                <a:latin typeface="Arial" panose="020B0604020202020204" pitchFamily="34" charset="0"/>
                <a:ea typeface="Calibri" panose="020F0502020204030204" pitchFamily="34" charset="0"/>
                <a:cs typeface="Arial" panose="020B0604020202020204" pitchFamily="34" charset="0"/>
              </a:rPr>
              <a:t>94% felt they had any questions answered in a way they could understand, before an operation or procedure</a:t>
            </a:r>
          </a:p>
          <a:p>
            <a:pPr marL="180975" lvl="0" indent="-180975" algn="just">
              <a:lnSpc>
                <a:spcPct val="107000"/>
              </a:lnSpc>
              <a:spcAft>
                <a:spcPts val="0"/>
              </a:spcAft>
              <a:buFont typeface="Symbol" pitchFamily="2" charset="2"/>
              <a:buChar char=""/>
            </a:pPr>
            <a:r>
              <a:rPr lang="en-GB" sz="1100" dirty="0">
                <a:latin typeface="Arial" panose="020B0604020202020204" pitchFamily="34" charset="0"/>
                <a:ea typeface="Calibri" panose="020F0502020204030204" pitchFamily="34" charset="0"/>
                <a:cs typeface="Arial" panose="020B0604020202020204" pitchFamily="34" charset="0"/>
              </a:rPr>
              <a:t>Over 90% or respondents felt they were given enough privacy for discussion around their condition and treatment and when being examined or treated</a:t>
            </a:r>
          </a:p>
          <a:p>
            <a:pPr marL="180975" lvl="0" indent="-180975" algn="just">
              <a:lnSpc>
                <a:spcPct val="107000"/>
              </a:lnSpc>
              <a:spcAft>
                <a:spcPts val="0"/>
              </a:spcAft>
              <a:buFont typeface="Symbol" pitchFamily="2" charset="2"/>
              <a:buChar char=""/>
            </a:pPr>
            <a:r>
              <a:rPr lang="en-GB" sz="1100" dirty="0">
                <a:latin typeface="Arial" panose="020B0604020202020204" pitchFamily="34" charset="0"/>
                <a:ea typeface="Calibri" panose="020F0502020204030204" pitchFamily="34" charset="0"/>
                <a:cs typeface="Arial" panose="020B0604020202020204" pitchFamily="34" charset="0"/>
              </a:rPr>
              <a:t>92% felt they did not have to wait a long time to get a bed on a ward</a:t>
            </a:r>
          </a:p>
          <a:p>
            <a:pPr marL="180975" lvl="0" indent="-180975" algn="just">
              <a:lnSpc>
                <a:spcPct val="107000"/>
              </a:lnSpc>
              <a:spcAft>
                <a:spcPts val="800"/>
              </a:spcAft>
              <a:buFont typeface="Symbol" pitchFamily="2" charset="2"/>
              <a:buChar char=""/>
            </a:pPr>
            <a:r>
              <a:rPr lang="en-GB" sz="1100" dirty="0">
                <a:latin typeface="Arial" panose="020B0604020202020204" pitchFamily="34" charset="0"/>
                <a:ea typeface="Calibri" panose="020F0502020204030204" pitchFamily="34" charset="0"/>
                <a:cs typeface="Arial" panose="020B0604020202020204" pitchFamily="34" charset="0"/>
              </a:rPr>
              <a:t>Nearly 90% overall felt they had a good experience.</a:t>
            </a:r>
          </a:p>
        </p:txBody>
      </p:sp>
      <p:sp>
        <p:nvSpPr>
          <p:cNvPr id="6" name="Rectangle 5">
            <a:extLst>
              <a:ext uri="{FF2B5EF4-FFF2-40B4-BE49-F238E27FC236}">
                <a16:creationId xmlns:a16="http://schemas.microsoft.com/office/drawing/2014/main" id="{75CEF0DF-804B-7B4B-8BB3-53CDCDEFD90B}"/>
              </a:ext>
            </a:extLst>
          </p:cNvPr>
          <p:cNvSpPr/>
          <p:nvPr/>
        </p:nvSpPr>
        <p:spPr>
          <a:xfrm>
            <a:off x="4735068" y="964408"/>
            <a:ext cx="4953000" cy="730265"/>
          </a:xfrm>
          <a:prstGeom prst="rect">
            <a:avLst/>
          </a:prstGeom>
        </p:spPr>
        <p:txBody>
          <a:bodyPr>
            <a:spAutoFit/>
          </a:bodyPr>
          <a:lstStyle/>
          <a:p>
            <a:pPr>
              <a:lnSpc>
                <a:spcPct val="107000"/>
              </a:lnSpc>
              <a:spcAft>
                <a:spcPts val="800"/>
              </a:spcAft>
            </a:pPr>
            <a:r>
              <a:rPr lang="en-GB" sz="1100" b="1" dirty="0">
                <a:latin typeface="Arial" panose="020B0604020202020204" pitchFamily="34" charset="0"/>
                <a:ea typeface="Times New Roman" panose="02020603050405020304" pitchFamily="18" charset="0"/>
                <a:cs typeface="Arial" panose="020B0604020202020204" pitchFamily="34" charset="0"/>
              </a:rPr>
              <a:t>CQC 2018 Biannual Children &amp; Young People’s Survey</a:t>
            </a:r>
            <a:endParaRPr lang="en-GB" sz="11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Data collection completed at the end of April 2019 and results from CQC are expected in “Spring” 2020.</a:t>
            </a:r>
            <a:endParaRPr lang="en-GB" sz="1100" dirty="0">
              <a:latin typeface="Arial" panose="020B0604020202020204" pitchFamily="34" charset="0"/>
              <a:ea typeface="Calibri" panose="020F050202020403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66270C79-E0F6-EA4B-A467-E8478A127DD6}"/>
              </a:ext>
            </a:extLst>
          </p:cNvPr>
          <p:cNvCxnSpPr/>
          <p:nvPr/>
        </p:nvCxnSpPr>
        <p:spPr>
          <a:xfrm>
            <a:off x="4735068" y="964981"/>
            <a:ext cx="0" cy="5636987"/>
          </a:xfrm>
          <a:prstGeom prst="line">
            <a:avLst/>
          </a:prstGeom>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385D1C9E-D365-724C-BCE7-919C9D722805}"/>
              </a:ext>
            </a:extLst>
          </p:cNvPr>
          <p:cNvSpPr/>
          <p:nvPr/>
        </p:nvSpPr>
        <p:spPr>
          <a:xfrm>
            <a:off x="4735068" y="1803223"/>
            <a:ext cx="4953000" cy="1092543"/>
          </a:xfrm>
          <a:prstGeom prst="rect">
            <a:avLst/>
          </a:prstGeom>
        </p:spPr>
        <p:txBody>
          <a:bodyPr>
            <a:spAutoFit/>
          </a:bodyPr>
          <a:lstStyle/>
          <a:p>
            <a:pPr>
              <a:lnSpc>
                <a:spcPct val="107000"/>
              </a:lnSpc>
              <a:spcAft>
                <a:spcPts val="800"/>
              </a:spcAft>
            </a:pPr>
            <a:r>
              <a:rPr lang="en-GB" sz="1100" b="1" dirty="0">
                <a:solidFill>
                  <a:srgbClr val="000000"/>
                </a:solidFill>
                <a:latin typeface="Arial" panose="020B0604020202020204" pitchFamily="34" charset="0"/>
                <a:ea typeface="Times New Roman" panose="02020603050405020304" pitchFamily="18" charset="0"/>
                <a:cs typeface="Arial" panose="020B0604020202020204" pitchFamily="34" charset="0"/>
              </a:rPr>
              <a:t>2019 Pilot Children &amp; Youth People’s Survey</a:t>
            </a:r>
            <a:endParaRPr lang="en-GB" sz="11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The Trust is taking part in an additional pilot project this year to test the response rates to the questionnaire via letter and SMS communications with patients. It is expected to provide some additional useful data on young people’s experiences at the Trust.</a:t>
            </a:r>
            <a:endParaRPr lang="en-GB" sz="1100" dirty="0">
              <a:latin typeface="Arial" panose="020B0604020202020204" pitchFamily="34" charset="0"/>
              <a:ea typeface="Calibri" panose="020F050202020403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2B749AD1-E02E-DD4B-B68E-44D3C681AD8F}"/>
              </a:ext>
            </a:extLst>
          </p:cNvPr>
          <p:cNvSpPr/>
          <p:nvPr/>
        </p:nvSpPr>
        <p:spPr>
          <a:xfrm>
            <a:off x="4873752" y="3157020"/>
            <a:ext cx="4814315" cy="2289729"/>
          </a:xfrm>
          <a:prstGeom prst="rect">
            <a:avLst/>
          </a:prstGeom>
          <a:solidFill>
            <a:srgbClr val="DFF5FC"/>
          </a:solidFill>
          <a:ln>
            <a:solidFill>
              <a:schemeClr val="dk1"/>
            </a:solidFill>
          </a:ln>
        </p:spPr>
        <p:txBody>
          <a:bodyPr wrap="square">
            <a:spAutoFit/>
          </a:bodyPr>
          <a:lstStyle/>
          <a:p>
            <a:pPr algn="just">
              <a:lnSpc>
                <a:spcPct val="107000"/>
              </a:lnSpc>
              <a:spcAft>
                <a:spcPts val="800"/>
              </a:spcAft>
            </a:pPr>
            <a:r>
              <a:rPr lang="en-GB" sz="1100" dirty="0">
                <a:latin typeface="Arial" panose="020B0604020202020204" pitchFamily="34" charset="0"/>
                <a:ea typeface="Calibri" panose="020F0502020204030204" pitchFamily="34" charset="0"/>
                <a:cs typeface="Arial" panose="020B0604020202020204" pitchFamily="34" charset="0"/>
              </a:rPr>
              <a:t>Over the next 12 months the Patient and Public Engagement Team will create an action plan to address some identified areas for improvement including:</a:t>
            </a:r>
          </a:p>
          <a:p>
            <a:pPr marL="180975" lvl="0" indent="-180975" algn="just">
              <a:lnSpc>
                <a:spcPct val="107000"/>
              </a:lnSpc>
              <a:spcAft>
                <a:spcPts val="300"/>
              </a:spcAft>
              <a:buFont typeface="Symbol" pitchFamily="2" charset="2"/>
              <a:buChar char=""/>
            </a:pPr>
            <a:r>
              <a:rPr lang="en-GB" sz="1100" dirty="0">
                <a:latin typeface="Arial" panose="020B0604020202020204" pitchFamily="34" charset="0"/>
                <a:ea typeface="Calibri" panose="020F0502020204030204" pitchFamily="34" charset="0"/>
                <a:cs typeface="Arial" panose="020B0604020202020204" pitchFamily="34" charset="0"/>
              </a:rPr>
              <a:t>Awareness of the variety channels for patients to feedback (including FFT, AIPS, PALS compliments, concerns and complaints) as well as local surveys (to address low response rate and lack of knowledge)</a:t>
            </a:r>
          </a:p>
          <a:p>
            <a:pPr marL="180975" lvl="0" indent="-180975" algn="just">
              <a:lnSpc>
                <a:spcPct val="107000"/>
              </a:lnSpc>
              <a:spcAft>
                <a:spcPts val="300"/>
              </a:spcAft>
              <a:buFont typeface="Symbol" pitchFamily="2" charset="2"/>
              <a:buChar char=""/>
            </a:pPr>
            <a:r>
              <a:rPr lang="en-GB" sz="1100" dirty="0">
                <a:latin typeface="Arial" panose="020B0604020202020204" pitchFamily="34" charset="0"/>
                <a:ea typeface="Calibri" panose="020F0502020204030204" pitchFamily="34" charset="0"/>
                <a:cs typeface="Arial" panose="020B0604020202020204" pitchFamily="34" charset="0"/>
              </a:rPr>
              <a:t>Raising awareness of the holistic support available to patients (to alleviate fear and worries)</a:t>
            </a:r>
          </a:p>
          <a:p>
            <a:pPr marL="180975" lvl="0" indent="-180975" algn="just">
              <a:lnSpc>
                <a:spcPct val="107000"/>
              </a:lnSpc>
              <a:spcAft>
                <a:spcPts val="300"/>
              </a:spcAft>
              <a:buFont typeface="Symbol" pitchFamily="2" charset="2"/>
              <a:buChar char=""/>
            </a:pPr>
            <a:r>
              <a:rPr lang="en-GB" sz="1100" dirty="0">
                <a:latin typeface="Arial" panose="020B0604020202020204" pitchFamily="34" charset="0"/>
                <a:ea typeface="Calibri" panose="020F0502020204030204" pitchFamily="34" charset="0"/>
                <a:cs typeface="Arial" panose="020B0604020202020204" pitchFamily="34" charset="0"/>
              </a:rPr>
              <a:t>Supporting patient and family involvement in decisions on care and treatment</a:t>
            </a:r>
          </a:p>
          <a:p>
            <a:pPr marL="180975" lvl="0" indent="-180975" algn="just">
              <a:lnSpc>
                <a:spcPct val="107000"/>
              </a:lnSpc>
              <a:spcAft>
                <a:spcPts val="800"/>
              </a:spcAft>
              <a:buFont typeface="Symbol" pitchFamily="2" charset="2"/>
              <a:buChar char=""/>
            </a:pPr>
            <a:r>
              <a:rPr lang="en-GB" sz="1100" dirty="0">
                <a:latin typeface="Arial" panose="020B0604020202020204" pitchFamily="34" charset="0"/>
                <a:ea typeface="Calibri" panose="020F0502020204030204" pitchFamily="34" charset="0"/>
                <a:cs typeface="Arial" panose="020B0604020202020204" pitchFamily="34" charset="0"/>
              </a:rPr>
              <a:t>Improvements to discharge</a:t>
            </a:r>
          </a:p>
        </p:txBody>
      </p:sp>
    </p:spTree>
    <p:extLst>
      <p:ext uri="{BB962C8B-B14F-4D97-AF65-F5344CB8AC3E}">
        <p14:creationId xmlns:p14="http://schemas.microsoft.com/office/powerpoint/2010/main" val="3183334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33E89F-2110-4C42-B46E-3F116F8BBC42}"/>
              </a:ext>
            </a:extLst>
          </p:cNvPr>
          <p:cNvSpPr>
            <a:spLocks noGrp="1"/>
          </p:cNvSpPr>
          <p:nvPr>
            <p:ph type="sldNum" sz="quarter" idx="12"/>
          </p:nvPr>
        </p:nvSpPr>
        <p:spPr/>
        <p:txBody>
          <a:bodyPr/>
          <a:lstStyle/>
          <a:p>
            <a:fld id="{695C60D5-4CC1-4709-A90A-FD5BC9656B7A}" type="slidenum">
              <a:rPr lang="en-GB" smtClean="0"/>
              <a:t>17</a:t>
            </a:fld>
            <a:endParaRPr lang="en-GB"/>
          </a:p>
        </p:txBody>
      </p:sp>
      <p:sp>
        <p:nvSpPr>
          <p:cNvPr id="4" name="TextBox 3">
            <a:extLst>
              <a:ext uri="{FF2B5EF4-FFF2-40B4-BE49-F238E27FC236}">
                <a16:creationId xmlns:a16="http://schemas.microsoft.com/office/drawing/2014/main" id="{5CD670BE-C7B5-C14A-9BA4-F126221DA0E7}"/>
              </a:ext>
            </a:extLst>
          </p:cNvPr>
          <p:cNvSpPr txBox="1"/>
          <p:nvPr/>
        </p:nvSpPr>
        <p:spPr>
          <a:xfrm>
            <a:off x="179494" y="249154"/>
            <a:ext cx="9410700" cy="495007"/>
          </a:xfrm>
          <a:prstGeom prst="rect">
            <a:avLst/>
          </a:prstGeom>
          <a:solidFill>
            <a:srgbClr val="DFF5FC"/>
          </a:solidFill>
          <a:ln cmpd="dbl">
            <a:solidFill>
              <a:schemeClr val="accent1"/>
            </a:solidFill>
          </a:ln>
        </p:spPr>
        <p:txBody>
          <a:bodyPr wrap="square" rtlCol="0">
            <a:spAutoFit/>
          </a:bodyPr>
          <a:lstStyle/>
          <a:p>
            <a:pPr>
              <a:spcAft>
                <a:spcPts val="488"/>
              </a:spcAft>
            </a:pPr>
            <a:r>
              <a:rPr lang="en-GB" sz="1100" b="1" dirty="0">
                <a:latin typeface="Arial" panose="020B0604020202020204" pitchFamily="34" charset="0"/>
                <a:cs typeface="Arial" panose="020B0604020202020204" pitchFamily="34" charset="0"/>
              </a:rPr>
              <a:t>3.1 Well led: Seven Day Service</a:t>
            </a:r>
          </a:p>
          <a:p>
            <a:pPr defTabSz="470799"/>
            <a:r>
              <a:rPr lang="en-GB" sz="1100" dirty="0">
                <a:latin typeface="Arial" panose="020B0604020202020204" pitchFamily="34" charset="0"/>
                <a:cs typeface="Arial" panose="020B0604020202020204" pitchFamily="34" charset="0"/>
              </a:rPr>
              <a:t>Data owner:  Penny Agent - Director of Allied Clinical Sciences </a:t>
            </a:r>
          </a:p>
        </p:txBody>
      </p:sp>
      <p:sp>
        <p:nvSpPr>
          <p:cNvPr id="5" name="Rectangle 4">
            <a:extLst>
              <a:ext uri="{FF2B5EF4-FFF2-40B4-BE49-F238E27FC236}">
                <a16:creationId xmlns:a16="http://schemas.microsoft.com/office/drawing/2014/main" id="{F89159DC-DB88-8D41-A161-A9F76ED70D3C}"/>
              </a:ext>
            </a:extLst>
          </p:cNvPr>
          <p:cNvSpPr/>
          <p:nvPr/>
        </p:nvSpPr>
        <p:spPr>
          <a:xfrm>
            <a:off x="82296" y="843248"/>
            <a:ext cx="9507898" cy="600164"/>
          </a:xfrm>
          <a:prstGeom prst="rect">
            <a:avLst/>
          </a:prstGeom>
        </p:spPr>
        <p:txBody>
          <a:bodyPr wrap="square">
            <a:spAutoFit/>
          </a:bodyPr>
          <a:lstStyle/>
          <a:p>
            <a:pPr algn="just"/>
            <a:r>
              <a:rPr lang="en-GB" sz="1100" dirty="0">
                <a:solidFill>
                  <a:srgbClr val="000000"/>
                </a:solidFill>
                <a:latin typeface="Arial" panose="020B0604020202020204" pitchFamily="34" charset="0"/>
                <a:ea typeface="Times New Roman" panose="02020603050405020304" pitchFamily="18" charset="0"/>
              </a:rPr>
              <a:t>The ‘Seven Day Hospital Services Programme’ (7DS) was developed to support providers of acute services to deliver high quality care and improve outcomes on a seven-day basis for patients admitted to hospital in an emergency</a:t>
            </a:r>
            <a:r>
              <a:rPr lang="en-GB"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GB" sz="1100" dirty="0">
                <a:latin typeface="Arial" panose="020B0604020202020204" pitchFamily="34" charset="0"/>
                <a:cs typeface="Arial" panose="020B0604020202020204" pitchFamily="34" charset="0"/>
              </a:rPr>
              <a:t>In November 2018 NHS England and NHS Improvement introduced a new board assurance framework measurement template for seven day hospital services, replacing the previous self-assessment survey. </a:t>
            </a:r>
          </a:p>
        </p:txBody>
      </p:sp>
      <p:sp>
        <p:nvSpPr>
          <p:cNvPr id="6" name="Rectangle 5">
            <a:extLst>
              <a:ext uri="{FF2B5EF4-FFF2-40B4-BE49-F238E27FC236}">
                <a16:creationId xmlns:a16="http://schemas.microsoft.com/office/drawing/2014/main" id="{1F3FEBD4-B0CA-DB4C-A1C5-6D9C697B5690}"/>
              </a:ext>
            </a:extLst>
          </p:cNvPr>
          <p:cNvSpPr/>
          <p:nvPr/>
        </p:nvSpPr>
        <p:spPr>
          <a:xfrm>
            <a:off x="82296" y="1443412"/>
            <a:ext cx="4782312" cy="600164"/>
          </a:xfrm>
          <a:prstGeom prst="rect">
            <a:avLst/>
          </a:prstGeom>
        </p:spPr>
        <p:txBody>
          <a:bodyPr wrap="square">
            <a:spAutoFit/>
          </a:bodyPr>
          <a:lstStyle/>
          <a:p>
            <a:pPr algn="just"/>
            <a:r>
              <a:rPr lang="en-GB" sz="1100" dirty="0">
                <a:latin typeface="Arial" panose="020B0604020202020204" pitchFamily="34" charset="0"/>
                <a:cs typeface="Arial" panose="020B0604020202020204" pitchFamily="34" charset="0"/>
              </a:rPr>
              <a:t>The measurement template lists the four priority 7DS clinical standards (standards 2, 5, 6 and 8). The outcome of the Trust’s assessment is shown below:</a:t>
            </a:r>
          </a:p>
        </p:txBody>
      </p:sp>
      <p:graphicFrame>
        <p:nvGraphicFramePr>
          <p:cNvPr id="7" name="Table 6">
            <a:extLst>
              <a:ext uri="{FF2B5EF4-FFF2-40B4-BE49-F238E27FC236}">
                <a16:creationId xmlns:a16="http://schemas.microsoft.com/office/drawing/2014/main" id="{F19C524A-AAB3-BA40-BCC2-43F049BE6317}"/>
              </a:ext>
            </a:extLst>
          </p:cNvPr>
          <p:cNvGraphicFramePr>
            <a:graphicFrameLocks noGrp="1"/>
          </p:cNvGraphicFramePr>
          <p:nvPr>
            <p:extLst>
              <p:ext uri="{D42A27DB-BD31-4B8C-83A1-F6EECF244321}">
                <p14:modId xmlns:p14="http://schemas.microsoft.com/office/powerpoint/2010/main" val="1448484582"/>
              </p:ext>
            </p:extLst>
          </p:nvPr>
        </p:nvGraphicFramePr>
        <p:xfrm>
          <a:off x="179494" y="2219090"/>
          <a:ext cx="4685114" cy="849299"/>
        </p:xfrm>
        <a:graphic>
          <a:graphicData uri="http://schemas.openxmlformats.org/drawingml/2006/table">
            <a:tbl>
              <a:tblPr firstRow="1" firstCol="1" bandRow="1">
                <a:tableStyleId>{5C22544A-7EE6-4342-B048-85BDC9FD1C3A}</a:tableStyleId>
              </a:tblPr>
              <a:tblGrid>
                <a:gridCol w="1551608">
                  <a:extLst>
                    <a:ext uri="{9D8B030D-6E8A-4147-A177-3AD203B41FA5}">
                      <a16:colId xmlns:a16="http://schemas.microsoft.com/office/drawing/2014/main" val="4086255718"/>
                    </a:ext>
                  </a:extLst>
                </a:gridCol>
                <a:gridCol w="1089058">
                  <a:extLst>
                    <a:ext uri="{9D8B030D-6E8A-4147-A177-3AD203B41FA5}">
                      <a16:colId xmlns:a16="http://schemas.microsoft.com/office/drawing/2014/main" val="2050150123"/>
                    </a:ext>
                  </a:extLst>
                </a:gridCol>
                <a:gridCol w="1022224">
                  <a:extLst>
                    <a:ext uri="{9D8B030D-6E8A-4147-A177-3AD203B41FA5}">
                      <a16:colId xmlns:a16="http://schemas.microsoft.com/office/drawing/2014/main" val="3462207269"/>
                    </a:ext>
                  </a:extLst>
                </a:gridCol>
                <a:gridCol w="1022224">
                  <a:extLst>
                    <a:ext uri="{9D8B030D-6E8A-4147-A177-3AD203B41FA5}">
                      <a16:colId xmlns:a16="http://schemas.microsoft.com/office/drawing/2014/main" val="4253783064"/>
                    </a:ext>
                  </a:extLst>
                </a:gridCol>
              </a:tblGrid>
              <a:tr h="0">
                <a:tc>
                  <a:txBody>
                    <a:bodyPr/>
                    <a:lstStyle/>
                    <a:p>
                      <a:pPr algn="ctr">
                        <a:spcAft>
                          <a:spcPts val="0"/>
                        </a:spcAft>
                      </a:pPr>
                      <a:r>
                        <a:rPr lang="en-GB" sz="1000" dirty="0">
                          <a:solidFill>
                            <a:schemeClr val="tx1"/>
                          </a:solidFill>
                          <a:effectLst/>
                        </a:rPr>
                        <a:t>Clinical standard</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5FC"/>
                    </a:solidFill>
                  </a:tcPr>
                </a:tc>
                <a:tc>
                  <a:txBody>
                    <a:bodyPr/>
                    <a:lstStyle/>
                    <a:p>
                      <a:pPr algn="ctr">
                        <a:spcAft>
                          <a:spcPts val="0"/>
                        </a:spcAft>
                      </a:pPr>
                      <a:r>
                        <a:rPr lang="en-GB" sz="1000" dirty="0">
                          <a:solidFill>
                            <a:schemeClr val="tx1"/>
                          </a:solidFill>
                          <a:effectLst/>
                        </a:rPr>
                        <a:t>Weekday</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5FC"/>
                    </a:solidFill>
                  </a:tcPr>
                </a:tc>
                <a:tc>
                  <a:txBody>
                    <a:bodyPr/>
                    <a:lstStyle/>
                    <a:p>
                      <a:pPr algn="ctr">
                        <a:spcAft>
                          <a:spcPts val="0"/>
                        </a:spcAft>
                      </a:pPr>
                      <a:r>
                        <a:rPr lang="en-GB" sz="1000">
                          <a:solidFill>
                            <a:schemeClr val="tx1"/>
                          </a:solidFill>
                          <a:effectLst/>
                        </a:rPr>
                        <a:t>Weekend</a:t>
                      </a:r>
                      <a:endParaRPr lang="en-GB" sz="1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5FC"/>
                    </a:solidFill>
                  </a:tcPr>
                </a:tc>
                <a:tc>
                  <a:txBody>
                    <a:bodyPr/>
                    <a:lstStyle/>
                    <a:p>
                      <a:pPr algn="ctr">
                        <a:spcAft>
                          <a:spcPts val="0"/>
                        </a:spcAft>
                      </a:pPr>
                      <a:r>
                        <a:rPr lang="en-GB" sz="1000" dirty="0">
                          <a:solidFill>
                            <a:schemeClr val="tx1"/>
                          </a:solidFill>
                          <a:effectLst/>
                        </a:rPr>
                        <a:t>Overall Score</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5FC"/>
                    </a:solidFill>
                  </a:tcPr>
                </a:tc>
                <a:extLst>
                  <a:ext uri="{0D108BD9-81ED-4DB2-BD59-A6C34878D82A}">
                    <a16:rowId xmlns:a16="http://schemas.microsoft.com/office/drawing/2014/main" val="3819053061"/>
                  </a:ext>
                </a:extLst>
              </a:tr>
              <a:tr h="0">
                <a:tc>
                  <a:txBody>
                    <a:bodyPr/>
                    <a:lstStyle/>
                    <a:p>
                      <a:pPr>
                        <a:spcAft>
                          <a:spcPts val="0"/>
                        </a:spcAft>
                      </a:pPr>
                      <a:r>
                        <a:rPr lang="en-GB" sz="1000" dirty="0">
                          <a:solidFill>
                            <a:schemeClr val="tx1"/>
                          </a:solidFill>
                          <a:effectLst/>
                        </a:rPr>
                        <a:t>2 – time to 1</a:t>
                      </a:r>
                      <a:r>
                        <a:rPr lang="en-GB" sz="1000" baseline="30000" dirty="0">
                          <a:solidFill>
                            <a:schemeClr val="tx1"/>
                          </a:solidFill>
                          <a:effectLst/>
                        </a:rPr>
                        <a:t>st</a:t>
                      </a:r>
                      <a:r>
                        <a:rPr lang="en-GB" sz="1000" dirty="0">
                          <a:solidFill>
                            <a:schemeClr val="tx1"/>
                          </a:solidFill>
                          <a:effectLst/>
                        </a:rPr>
                        <a:t> cons review</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000" dirty="0">
                          <a:effectLst/>
                        </a:rPr>
                        <a:t>met</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000" dirty="0">
                          <a:effectLst/>
                        </a:rPr>
                        <a:t>met</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000" dirty="0">
                          <a:effectLst/>
                        </a:rPr>
                        <a:t>Standard met</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859590"/>
                  </a:ext>
                </a:extLst>
              </a:tr>
              <a:tr h="0">
                <a:tc>
                  <a:txBody>
                    <a:bodyPr/>
                    <a:lstStyle/>
                    <a:p>
                      <a:pPr>
                        <a:spcAft>
                          <a:spcPts val="0"/>
                        </a:spcAft>
                      </a:pPr>
                      <a:r>
                        <a:rPr lang="en-GB" sz="1000" dirty="0">
                          <a:solidFill>
                            <a:schemeClr val="tx1"/>
                          </a:solidFill>
                          <a:effectLst/>
                        </a:rPr>
                        <a:t>5 – diagnostic services</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000" dirty="0">
                          <a:effectLst/>
                        </a:rPr>
                        <a:t>met</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000">
                          <a:effectLst/>
                        </a:rPr>
                        <a:t>met</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000" dirty="0">
                          <a:effectLst/>
                        </a:rPr>
                        <a:t>Standard met</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6458220"/>
                  </a:ext>
                </a:extLst>
              </a:tr>
              <a:tr h="0">
                <a:tc>
                  <a:txBody>
                    <a:bodyPr/>
                    <a:lstStyle/>
                    <a:p>
                      <a:pPr>
                        <a:spcAft>
                          <a:spcPts val="0"/>
                        </a:spcAft>
                      </a:pPr>
                      <a:r>
                        <a:rPr lang="en-GB" sz="1000" dirty="0">
                          <a:solidFill>
                            <a:schemeClr val="tx1"/>
                          </a:solidFill>
                          <a:effectLst/>
                        </a:rPr>
                        <a:t>6 -  interventions</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000" dirty="0">
                          <a:effectLst/>
                        </a:rPr>
                        <a:t>met</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000" dirty="0">
                          <a:effectLst/>
                        </a:rPr>
                        <a:t>met</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000" dirty="0">
                          <a:effectLst/>
                        </a:rPr>
                        <a:t>Standard met</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9419066"/>
                  </a:ext>
                </a:extLst>
              </a:tr>
              <a:tr h="239699">
                <a:tc>
                  <a:txBody>
                    <a:bodyPr/>
                    <a:lstStyle/>
                    <a:p>
                      <a:pPr>
                        <a:spcAft>
                          <a:spcPts val="0"/>
                        </a:spcAft>
                      </a:pPr>
                      <a:r>
                        <a:rPr lang="en-GB" sz="1000" dirty="0">
                          <a:solidFill>
                            <a:schemeClr val="tx1"/>
                          </a:solidFill>
                          <a:effectLst/>
                        </a:rPr>
                        <a:t>8 – consultant review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000" dirty="0">
                          <a:effectLst/>
                        </a:rPr>
                        <a:t>Once daily - met</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000" dirty="0">
                          <a:effectLst/>
                        </a:rPr>
                        <a:t>Once daily - met</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000" dirty="0">
                          <a:effectLst/>
                        </a:rPr>
                        <a:t>Standard met</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0291309"/>
                  </a:ext>
                </a:extLst>
              </a:tr>
            </a:tbl>
          </a:graphicData>
        </a:graphic>
      </p:graphicFrame>
      <p:sp>
        <p:nvSpPr>
          <p:cNvPr id="8" name="Rectangle 7">
            <a:extLst>
              <a:ext uri="{FF2B5EF4-FFF2-40B4-BE49-F238E27FC236}">
                <a16:creationId xmlns:a16="http://schemas.microsoft.com/office/drawing/2014/main" id="{3A9FFF6A-2A2B-D84D-802E-7921604CA7D4}"/>
              </a:ext>
            </a:extLst>
          </p:cNvPr>
          <p:cNvSpPr/>
          <p:nvPr/>
        </p:nvSpPr>
        <p:spPr>
          <a:xfrm>
            <a:off x="5157215" y="1481136"/>
            <a:ext cx="4466506" cy="1485022"/>
          </a:xfrm>
          <a:prstGeom prst="rect">
            <a:avLst/>
          </a:prstGeom>
        </p:spPr>
        <p:txBody>
          <a:bodyPr wrap="square">
            <a:spAutoFit/>
          </a:bodyPr>
          <a:lstStyle/>
          <a:p>
            <a:pPr algn="just">
              <a:spcAft>
                <a:spcPts val="300"/>
              </a:spcAft>
            </a:pPr>
            <a:r>
              <a:rPr lang="en-GB" sz="1100" dirty="0">
                <a:latin typeface="Arial" panose="020B0604020202020204" pitchFamily="34" charset="0"/>
                <a:cs typeface="Arial" panose="020B0604020202020204" pitchFamily="34" charset="0"/>
              </a:rPr>
              <a:t>The Board assurance framework measurement template also captures detail on 7DS in urgent network specialist services with regard to the four priority 7DS clinical standards:</a:t>
            </a:r>
          </a:p>
          <a:p>
            <a:pPr marL="171450" lvl="0" indent="-171450" algn="just">
              <a:buFont typeface="Arial" panose="020B0604020202020204" pitchFamily="34" charset="0"/>
              <a:buChar char="•"/>
            </a:pPr>
            <a:r>
              <a:rPr lang="en-GB" sz="1100" dirty="0">
                <a:latin typeface="Arial" panose="020B0604020202020204" pitchFamily="34" charset="0"/>
                <a:cs typeface="Arial" panose="020B0604020202020204" pitchFamily="34" charset="0"/>
              </a:rPr>
              <a:t>Hyperacute stroke (not applicable to RBHFT)</a:t>
            </a:r>
          </a:p>
          <a:p>
            <a:pPr marL="171450" lvl="0" indent="-171450" algn="just">
              <a:buFont typeface="Arial" panose="020B0604020202020204" pitchFamily="34" charset="0"/>
              <a:buChar char="•"/>
            </a:pPr>
            <a:r>
              <a:rPr lang="en-GB" sz="1100" dirty="0">
                <a:latin typeface="Arial" panose="020B0604020202020204" pitchFamily="34" charset="0"/>
                <a:cs typeface="Arial" panose="020B0604020202020204" pitchFamily="34" charset="0"/>
              </a:rPr>
              <a:t>Paediatric intensive care</a:t>
            </a:r>
          </a:p>
          <a:p>
            <a:pPr marL="171450" lvl="0" indent="-171450" algn="just">
              <a:buFont typeface="Arial" panose="020B0604020202020204" pitchFamily="34" charset="0"/>
              <a:buChar char="•"/>
            </a:pPr>
            <a:r>
              <a:rPr lang="en-GB" sz="1100" dirty="0">
                <a:latin typeface="Arial" panose="020B0604020202020204" pitchFamily="34" charset="0"/>
                <a:cs typeface="Arial" panose="020B0604020202020204" pitchFamily="34" charset="0"/>
              </a:rPr>
              <a:t>STEMI heart attacks</a:t>
            </a:r>
          </a:p>
          <a:p>
            <a:pPr marL="171450" lvl="0" indent="-171450" algn="just">
              <a:buFont typeface="Arial" panose="020B0604020202020204" pitchFamily="34" charset="0"/>
              <a:buChar char="•"/>
            </a:pPr>
            <a:r>
              <a:rPr lang="en-GB" sz="1100" dirty="0">
                <a:latin typeface="Arial" panose="020B0604020202020204" pitchFamily="34" charset="0"/>
                <a:cs typeface="Arial" panose="020B0604020202020204" pitchFamily="34" charset="0"/>
              </a:rPr>
              <a:t>Major trauma (not applicable to RBHFT)</a:t>
            </a:r>
          </a:p>
          <a:p>
            <a:pPr marL="171450" lvl="0" indent="-171450" algn="just">
              <a:buFont typeface="Arial" panose="020B0604020202020204" pitchFamily="34" charset="0"/>
              <a:buChar char="•"/>
            </a:pPr>
            <a:r>
              <a:rPr lang="en-GB" sz="1100" dirty="0">
                <a:latin typeface="Arial" panose="020B0604020202020204" pitchFamily="34" charset="0"/>
                <a:cs typeface="Arial" panose="020B0604020202020204" pitchFamily="34" charset="0"/>
              </a:rPr>
              <a:t>Emergency vascular services</a:t>
            </a:r>
            <a:endParaRPr lang="en-US" sz="1100" dirty="0"/>
          </a:p>
        </p:txBody>
      </p:sp>
      <p:graphicFrame>
        <p:nvGraphicFramePr>
          <p:cNvPr id="9" name="Table 8">
            <a:extLst>
              <a:ext uri="{FF2B5EF4-FFF2-40B4-BE49-F238E27FC236}">
                <a16:creationId xmlns:a16="http://schemas.microsoft.com/office/drawing/2014/main" id="{8E4CE330-15DF-1246-AFF4-2B9F37192D5C}"/>
              </a:ext>
            </a:extLst>
          </p:cNvPr>
          <p:cNvGraphicFramePr>
            <a:graphicFrameLocks noGrp="1"/>
          </p:cNvGraphicFramePr>
          <p:nvPr>
            <p:extLst>
              <p:ext uri="{D42A27DB-BD31-4B8C-83A1-F6EECF244321}">
                <p14:modId xmlns:p14="http://schemas.microsoft.com/office/powerpoint/2010/main" val="237711040"/>
              </p:ext>
            </p:extLst>
          </p:nvPr>
        </p:nvGraphicFramePr>
        <p:xfrm>
          <a:off x="5234942" y="3713387"/>
          <a:ext cx="4388779" cy="1676400"/>
        </p:xfrm>
        <a:graphic>
          <a:graphicData uri="http://schemas.openxmlformats.org/drawingml/2006/table">
            <a:tbl>
              <a:tblPr firstRow="1" firstCol="1" bandRow="1">
                <a:tableStyleId>{5C22544A-7EE6-4342-B048-85BDC9FD1C3A}</a:tableStyleId>
              </a:tblPr>
              <a:tblGrid>
                <a:gridCol w="635506">
                  <a:extLst>
                    <a:ext uri="{9D8B030D-6E8A-4147-A177-3AD203B41FA5}">
                      <a16:colId xmlns:a16="http://schemas.microsoft.com/office/drawing/2014/main" val="2209885890"/>
                    </a:ext>
                  </a:extLst>
                </a:gridCol>
                <a:gridCol w="667512">
                  <a:extLst>
                    <a:ext uri="{9D8B030D-6E8A-4147-A177-3AD203B41FA5}">
                      <a16:colId xmlns:a16="http://schemas.microsoft.com/office/drawing/2014/main" val="1714424275"/>
                    </a:ext>
                  </a:extLst>
                </a:gridCol>
                <a:gridCol w="529620">
                  <a:extLst>
                    <a:ext uri="{9D8B030D-6E8A-4147-A177-3AD203B41FA5}">
                      <a16:colId xmlns:a16="http://schemas.microsoft.com/office/drawing/2014/main" val="3382624171"/>
                    </a:ext>
                  </a:extLst>
                </a:gridCol>
                <a:gridCol w="741396">
                  <a:extLst>
                    <a:ext uri="{9D8B030D-6E8A-4147-A177-3AD203B41FA5}">
                      <a16:colId xmlns:a16="http://schemas.microsoft.com/office/drawing/2014/main" val="1699820618"/>
                    </a:ext>
                  </a:extLst>
                </a:gridCol>
                <a:gridCol w="1814745">
                  <a:extLst>
                    <a:ext uri="{9D8B030D-6E8A-4147-A177-3AD203B41FA5}">
                      <a16:colId xmlns:a16="http://schemas.microsoft.com/office/drawing/2014/main" val="2647954953"/>
                    </a:ext>
                  </a:extLst>
                </a:gridCol>
              </a:tblGrid>
              <a:tr h="0">
                <a:tc>
                  <a:txBody>
                    <a:bodyPr/>
                    <a:lstStyle/>
                    <a:p>
                      <a:pPr algn="ctr">
                        <a:spcAft>
                          <a:spcPts val="0"/>
                        </a:spcAft>
                      </a:pPr>
                      <a:r>
                        <a:rPr lang="en-GB" sz="1000" dirty="0">
                          <a:solidFill>
                            <a:schemeClr val="tx1"/>
                          </a:solidFill>
                          <a:effectLst/>
                        </a:rPr>
                        <a:t>Clinical Standard</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5FC"/>
                    </a:solidFill>
                  </a:tcPr>
                </a:tc>
                <a:tc>
                  <a:txBody>
                    <a:bodyPr/>
                    <a:lstStyle/>
                    <a:p>
                      <a:pPr algn="ctr">
                        <a:spcAft>
                          <a:spcPts val="0"/>
                        </a:spcAft>
                      </a:pPr>
                      <a:r>
                        <a:rPr lang="en-GB" sz="1000" dirty="0">
                          <a:solidFill>
                            <a:schemeClr val="tx1"/>
                          </a:solidFill>
                          <a:effectLst/>
                        </a:rPr>
                        <a:t>Paediatric Intensive Care</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5FC"/>
                    </a:solidFill>
                  </a:tcPr>
                </a:tc>
                <a:tc>
                  <a:txBody>
                    <a:bodyPr/>
                    <a:lstStyle/>
                    <a:p>
                      <a:pPr algn="ctr">
                        <a:spcAft>
                          <a:spcPts val="0"/>
                        </a:spcAft>
                      </a:pPr>
                      <a:r>
                        <a:rPr lang="en-GB" sz="1000" dirty="0">
                          <a:solidFill>
                            <a:schemeClr val="tx1"/>
                          </a:solidFill>
                          <a:effectLst/>
                        </a:rPr>
                        <a:t>STEMI Heart Attack</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5FC"/>
                    </a:solidFill>
                  </a:tcPr>
                </a:tc>
                <a:tc>
                  <a:txBody>
                    <a:bodyPr/>
                    <a:lstStyle/>
                    <a:p>
                      <a:pPr algn="ctr">
                        <a:spcAft>
                          <a:spcPts val="0"/>
                        </a:spcAft>
                      </a:pPr>
                      <a:r>
                        <a:rPr lang="en-GB" sz="1000" dirty="0">
                          <a:solidFill>
                            <a:schemeClr val="tx1"/>
                          </a:solidFill>
                          <a:effectLst/>
                        </a:rPr>
                        <a:t>Emergency Vascular Services</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5FC"/>
                    </a:solidFill>
                  </a:tcPr>
                </a:tc>
                <a:tc>
                  <a:txBody>
                    <a:bodyPr/>
                    <a:lstStyle/>
                    <a:p>
                      <a:pPr algn="ctr">
                        <a:spcAft>
                          <a:spcPts val="0"/>
                        </a:spcAft>
                      </a:pPr>
                      <a:r>
                        <a:rPr lang="en-GB" sz="1000" dirty="0">
                          <a:solidFill>
                            <a:schemeClr val="tx1"/>
                          </a:solidFill>
                          <a:effectLst/>
                        </a:rPr>
                        <a:t>Comment</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5FC"/>
                    </a:solidFill>
                  </a:tcPr>
                </a:tc>
                <a:extLst>
                  <a:ext uri="{0D108BD9-81ED-4DB2-BD59-A6C34878D82A}">
                    <a16:rowId xmlns:a16="http://schemas.microsoft.com/office/drawing/2014/main" val="1816437323"/>
                  </a:ext>
                </a:extLst>
              </a:tr>
              <a:tr h="0">
                <a:tc>
                  <a:txBody>
                    <a:bodyPr/>
                    <a:lstStyle/>
                    <a:p>
                      <a:pPr algn="ctr">
                        <a:spcAft>
                          <a:spcPts val="0"/>
                        </a:spcAft>
                      </a:pPr>
                      <a:r>
                        <a:rPr lang="en-GB" sz="1000" dirty="0">
                          <a:solidFill>
                            <a:schemeClr val="tx1"/>
                          </a:solidFill>
                          <a:effectLst/>
                        </a:rPr>
                        <a:t>2</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5FC"/>
                    </a:solidFill>
                  </a:tcPr>
                </a:tc>
                <a:tc>
                  <a:txBody>
                    <a:bodyPr/>
                    <a:lstStyle/>
                    <a:p>
                      <a:pPr algn="ctr">
                        <a:spcAft>
                          <a:spcPts val="0"/>
                        </a:spcAft>
                      </a:pPr>
                      <a:r>
                        <a:rPr lang="en-GB" sz="1000" dirty="0">
                          <a:effectLst/>
                        </a:rPr>
                        <a:t>met</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000" dirty="0">
                          <a:effectLst/>
                        </a:rPr>
                        <a:t>met</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000" dirty="0">
                          <a:effectLst/>
                        </a:rPr>
                        <a:t>met</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1000">
                          <a:effectLst/>
                        </a:rPr>
                        <a:t> </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8568705"/>
                  </a:ext>
                </a:extLst>
              </a:tr>
              <a:tr h="0">
                <a:tc>
                  <a:txBody>
                    <a:bodyPr/>
                    <a:lstStyle/>
                    <a:p>
                      <a:pPr algn="ctr">
                        <a:spcAft>
                          <a:spcPts val="0"/>
                        </a:spcAft>
                      </a:pPr>
                      <a:r>
                        <a:rPr lang="en-GB" sz="1000" dirty="0">
                          <a:solidFill>
                            <a:schemeClr val="tx1"/>
                          </a:solidFill>
                          <a:effectLst/>
                        </a:rPr>
                        <a:t>5</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5FC"/>
                    </a:solidFill>
                  </a:tcPr>
                </a:tc>
                <a:tc>
                  <a:txBody>
                    <a:bodyPr/>
                    <a:lstStyle/>
                    <a:p>
                      <a:pPr algn="ctr">
                        <a:spcAft>
                          <a:spcPts val="0"/>
                        </a:spcAft>
                      </a:pPr>
                      <a:r>
                        <a:rPr lang="en-GB" sz="1000">
                          <a:effectLst/>
                        </a:rPr>
                        <a:t>met</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000" dirty="0">
                          <a:effectLst/>
                        </a:rPr>
                        <a:t>met</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000" dirty="0">
                          <a:effectLst/>
                        </a:rPr>
                        <a:t>met</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000">
                          <a:effectLst/>
                        </a:rPr>
                        <a:t> </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0351836"/>
                  </a:ext>
                </a:extLst>
              </a:tr>
              <a:tr h="0">
                <a:tc>
                  <a:txBody>
                    <a:bodyPr/>
                    <a:lstStyle/>
                    <a:p>
                      <a:pPr algn="ctr">
                        <a:spcAft>
                          <a:spcPts val="0"/>
                        </a:spcAft>
                      </a:pPr>
                      <a:r>
                        <a:rPr lang="en-GB" sz="1000" dirty="0">
                          <a:solidFill>
                            <a:schemeClr val="tx1"/>
                          </a:solidFill>
                          <a:effectLst/>
                        </a:rPr>
                        <a:t>6</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5FC"/>
                    </a:solidFill>
                  </a:tcPr>
                </a:tc>
                <a:tc>
                  <a:txBody>
                    <a:bodyPr/>
                    <a:lstStyle/>
                    <a:p>
                      <a:pPr algn="ctr">
                        <a:spcAft>
                          <a:spcPts val="0"/>
                        </a:spcAft>
                      </a:pPr>
                      <a:r>
                        <a:rPr lang="en-GB" sz="1000">
                          <a:effectLst/>
                        </a:rPr>
                        <a:t>met</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000" dirty="0">
                          <a:effectLst/>
                        </a:rPr>
                        <a:t>met</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000">
                          <a:effectLst/>
                        </a:rPr>
                        <a:t>met</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0290041"/>
                  </a:ext>
                </a:extLst>
              </a:tr>
              <a:tr h="0">
                <a:tc>
                  <a:txBody>
                    <a:bodyPr/>
                    <a:lstStyle/>
                    <a:p>
                      <a:pPr algn="ctr">
                        <a:spcAft>
                          <a:spcPts val="0"/>
                        </a:spcAft>
                      </a:pPr>
                      <a:r>
                        <a:rPr lang="en-GB" sz="1000" dirty="0">
                          <a:solidFill>
                            <a:schemeClr val="tx1"/>
                          </a:solidFill>
                          <a:effectLst/>
                        </a:rPr>
                        <a:t>8</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5FC"/>
                    </a:solidFill>
                  </a:tcPr>
                </a:tc>
                <a:tc>
                  <a:txBody>
                    <a:bodyPr/>
                    <a:lstStyle/>
                    <a:p>
                      <a:pPr algn="ctr">
                        <a:spcAft>
                          <a:spcPts val="0"/>
                        </a:spcAft>
                      </a:pPr>
                      <a:r>
                        <a:rPr lang="en-GB" sz="1000" dirty="0">
                          <a:effectLst/>
                        </a:rPr>
                        <a:t>met</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000" dirty="0">
                          <a:effectLst/>
                        </a:rPr>
                        <a:t>met</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000" dirty="0">
                          <a:effectLst/>
                        </a:rPr>
                        <a:t>met</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GB" sz="1000" dirty="0">
                          <a:effectLst/>
                        </a:rPr>
                        <a:t>Improvement since spring 2018 where the standard was not met for emergency vascular services. This has been audited and is now met at both sites.</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7217518"/>
                  </a:ext>
                </a:extLst>
              </a:tr>
            </a:tbl>
          </a:graphicData>
        </a:graphic>
      </p:graphicFrame>
      <p:cxnSp>
        <p:nvCxnSpPr>
          <p:cNvPr id="11" name="Straight Connector 10">
            <a:extLst>
              <a:ext uri="{FF2B5EF4-FFF2-40B4-BE49-F238E27FC236}">
                <a16:creationId xmlns:a16="http://schemas.microsoft.com/office/drawing/2014/main" id="{403FFBC4-33DF-6B4C-A3A4-55FD2B2662BC}"/>
              </a:ext>
            </a:extLst>
          </p:cNvPr>
          <p:cNvCxnSpPr/>
          <p:nvPr/>
        </p:nvCxnSpPr>
        <p:spPr>
          <a:xfrm>
            <a:off x="5157216" y="1443412"/>
            <a:ext cx="0" cy="5158556"/>
          </a:xfrm>
          <a:prstGeom prst="line">
            <a:avLst/>
          </a:prstGeom>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26C41B2B-9F11-4C4C-B6E8-147AED2F049D}"/>
              </a:ext>
            </a:extLst>
          </p:cNvPr>
          <p:cNvSpPr/>
          <p:nvPr/>
        </p:nvSpPr>
        <p:spPr>
          <a:xfrm>
            <a:off x="126492" y="3222171"/>
            <a:ext cx="4953000" cy="1954381"/>
          </a:xfrm>
          <a:prstGeom prst="rect">
            <a:avLst/>
          </a:prstGeom>
        </p:spPr>
        <p:txBody>
          <a:bodyPr>
            <a:spAutoFit/>
          </a:bodyPr>
          <a:lstStyle/>
          <a:p>
            <a:pPr algn="just">
              <a:spcAft>
                <a:spcPts val="0"/>
              </a:spcAft>
            </a:pPr>
            <a:r>
              <a:rPr lang="en-GB" sz="1100" dirty="0">
                <a:latin typeface="Arial" panose="020B0604020202020204" pitchFamily="34" charset="0"/>
                <a:ea typeface="Calibri" panose="020F0502020204030204" pitchFamily="34" charset="0"/>
                <a:cs typeface="Arial" panose="020B0604020202020204" pitchFamily="34" charset="0"/>
              </a:rPr>
              <a:t>For clinical standard 5 ‘Access to Diagnostics’: the Trust provides 5 of 6 consultant directed diagnostics (CT, echocardiograph, microbiology, MRI, ultrasound, upper GI) on-site or by formal arrangement seven days week except CMR (MRI) at weekends.  </a:t>
            </a:r>
          </a:p>
          <a:p>
            <a:pPr algn="just">
              <a:spcAft>
                <a:spcPts val="0"/>
              </a:spcAft>
            </a:pPr>
            <a:endParaRPr lang="en-GB" sz="11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n-GB" sz="1100" dirty="0">
                <a:latin typeface="Arial" panose="020B0604020202020204" pitchFamily="34" charset="0"/>
                <a:ea typeface="Calibri" panose="020F0502020204030204" pitchFamily="34" charset="0"/>
                <a:cs typeface="Arial" panose="020B0604020202020204" pitchFamily="34" charset="0"/>
              </a:rPr>
              <a:t>To improve access the CMR unit has extended day (12 hours) services which started July 2017 (Mondays – Fridays) and Saturday working was introduced January 2019 to accommodate long waiting lists.</a:t>
            </a:r>
          </a:p>
          <a:p>
            <a:pPr algn="just">
              <a:spcAft>
                <a:spcPts val="0"/>
              </a:spcAft>
            </a:pPr>
            <a:endParaRPr lang="en-GB" sz="11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n-GB" sz="1100" dirty="0">
                <a:latin typeface="Arial" panose="020B0604020202020204" pitchFamily="34" charset="0"/>
                <a:ea typeface="Calibri" panose="020F0502020204030204" pitchFamily="34" charset="0"/>
                <a:cs typeface="Arial" panose="020B0604020202020204" pitchFamily="34" charset="0"/>
              </a:rPr>
              <a:t>CMR is not available on Sundays. However, as 5 of the 6 diagnostics are available 7 days a week the standard overall has been met.</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B66D7B3E-D30F-9F40-8AE6-A3BEB61F83FA}"/>
              </a:ext>
            </a:extLst>
          </p:cNvPr>
          <p:cNvSpPr/>
          <p:nvPr/>
        </p:nvSpPr>
        <p:spPr>
          <a:xfrm>
            <a:off x="5123690" y="2990889"/>
            <a:ext cx="4466504" cy="600164"/>
          </a:xfrm>
          <a:prstGeom prst="rect">
            <a:avLst/>
          </a:prstGeom>
        </p:spPr>
        <p:txBody>
          <a:bodyPr wrap="square">
            <a:spAutoFit/>
          </a:bodyPr>
          <a:lstStyle/>
          <a:p>
            <a:pPr algn="just"/>
            <a:r>
              <a:rPr lang="en-GB" sz="1100" dirty="0">
                <a:latin typeface="Arial" panose="020B0604020202020204" pitchFamily="34" charset="0"/>
                <a:cs typeface="Arial" panose="020B0604020202020204" pitchFamily="34" charset="0"/>
              </a:rPr>
              <a:t>Performance against the 4 priority standards for urgent network clinical services has been assessed with results as follows. In summary:</a:t>
            </a:r>
          </a:p>
        </p:txBody>
      </p:sp>
      <p:sp>
        <p:nvSpPr>
          <p:cNvPr id="14" name="Rectangle 13">
            <a:extLst>
              <a:ext uri="{FF2B5EF4-FFF2-40B4-BE49-F238E27FC236}">
                <a16:creationId xmlns:a16="http://schemas.microsoft.com/office/drawing/2014/main" id="{DF6F107E-761E-1C4B-8F77-DA6E09A44AA0}"/>
              </a:ext>
            </a:extLst>
          </p:cNvPr>
          <p:cNvSpPr/>
          <p:nvPr/>
        </p:nvSpPr>
        <p:spPr>
          <a:xfrm>
            <a:off x="5183483" y="5413668"/>
            <a:ext cx="4432975" cy="938719"/>
          </a:xfrm>
          <a:prstGeom prst="rect">
            <a:avLst/>
          </a:prstGeom>
        </p:spPr>
        <p:txBody>
          <a:bodyPr wrap="square">
            <a:spAutoFit/>
          </a:bodyPr>
          <a:lstStyle/>
          <a:p>
            <a:pPr algn="just">
              <a:spcAft>
                <a:spcPts val="0"/>
              </a:spcAft>
            </a:pPr>
            <a:r>
              <a:rPr lang="en-GB" sz="1100" dirty="0">
                <a:latin typeface="Arial" panose="020B0604020202020204" pitchFamily="34" charset="0"/>
                <a:ea typeface="Calibri" panose="020F0502020204030204" pitchFamily="34" charset="0"/>
                <a:cs typeface="Arial" panose="020B0604020202020204" pitchFamily="34" charset="0"/>
              </a:rPr>
              <a:t>As shown above, the Trust fully meets each of the 4 priority clinical standards. In addition, the Trust  has demonstrated that once a clear patient pathway has been established, 100% of patients received once daily consultant reviews (100% on weekdays and 100% at weekends)</a:t>
            </a:r>
          </a:p>
        </p:txBody>
      </p:sp>
    </p:spTree>
    <p:extLst>
      <p:ext uri="{BB962C8B-B14F-4D97-AF65-F5344CB8AC3E}">
        <p14:creationId xmlns:p14="http://schemas.microsoft.com/office/powerpoint/2010/main" val="2403960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5EA4D5-08E6-422C-9F91-91F03F54F9E7}"/>
              </a:ext>
            </a:extLst>
          </p:cNvPr>
          <p:cNvSpPr>
            <a:spLocks noGrp="1"/>
          </p:cNvSpPr>
          <p:nvPr>
            <p:ph type="ctrTitle"/>
          </p:nvPr>
        </p:nvSpPr>
        <p:spPr>
          <a:xfrm>
            <a:off x="742950" y="1613976"/>
            <a:ext cx="8420100" cy="2387600"/>
          </a:xfrm>
        </p:spPr>
        <p:txBody>
          <a:bodyPr>
            <a:normAutofit/>
          </a:bodyPr>
          <a:lstStyle/>
          <a:p>
            <a:r>
              <a:rPr lang="en-GB" sz="3900" dirty="0">
                <a:latin typeface="Calibri" pitchFamily="34" charset="0"/>
              </a:rPr>
              <a:t>Additional Performance Data</a:t>
            </a:r>
            <a:br>
              <a:rPr lang="en-GB" sz="3900" dirty="0">
                <a:latin typeface="Calibri" pitchFamily="34" charset="0"/>
              </a:rPr>
            </a:br>
            <a:br>
              <a:rPr lang="en-GB" sz="3900" dirty="0">
                <a:latin typeface="Calibri" pitchFamily="34" charset="0"/>
              </a:rPr>
            </a:br>
            <a:endParaRPr lang="en-GB" sz="3900" dirty="0"/>
          </a:p>
        </p:txBody>
      </p:sp>
    </p:spTree>
    <p:extLst>
      <p:ext uri="{BB962C8B-B14F-4D97-AF65-F5344CB8AC3E}">
        <p14:creationId xmlns:p14="http://schemas.microsoft.com/office/powerpoint/2010/main" val="2925948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05EAEDA-2DEE-46DF-A8FD-B546D93F746C}"/>
              </a:ext>
            </a:extLst>
          </p:cNvPr>
          <p:cNvSpPr txBox="1"/>
          <p:nvPr/>
        </p:nvSpPr>
        <p:spPr>
          <a:xfrm>
            <a:off x="268576" y="374331"/>
            <a:ext cx="9410700" cy="469359"/>
          </a:xfrm>
          <a:prstGeom prst="rect">
            <a:avLst/>
          </a:prstGeom>
          <a:solidFill>
            <a:srgbClr val="DFF5FC"/>
          </a:solidFill>
          <a:ln cmpd="dbl">
            <a:solidFill>
              <a:schemeClr val="accent1"/>
            </a:solidFill>
          </a:ln>
        </p:spPr>
        <p:txBody>
          <a:bodyPr wrap="square" rtlCol="0">
            <a:spAutoFit/>
          </a:bodyPr>
          <a:lstStyle/>
          <a:p>
            <a:pPr>
              <a:spcAft>
                <a:spcPts val="300"/>
              </a:spcAft>
            </a:pPr>
            <a:r>
              <a:rPr lang="en-GB" sz="1100" b="1" dirty="0">
                <a:highlight>
                  <a:srgbClr val="DFF5FC"/>
                </a:highlight>
                <a:latin typeface="Arial" panose="020B0604020202020204" pitchFamily="34" charset="0"/>
                <a:cs typeface="Arial" panose="020B0604020202020204" pitchFamily="34" charset="0"/>
              </a:rPr>
              <a:t>Responsive: Cancelled </a:t>
            </a:r>
            <a:r>
              <a:rPr lang="en-GB" sz="1100" b="1" dirty="0">
                <a:latin typeface="Arial" panose="020B0604020202020204" pitchFamily="34" charset="0"/>
                <a:cs typeface="Arial" panose="020B0604020202020204" pitchFamily="34" charset="0"/>
              </a:rPr>
              <a:t>operations and procedures</a:t>
            </a:r>
          </a:p>
          <a:p>
            <a:pPr>
              <a:spcAft>
                <a:spcPts val="300"/>
              </a:spcAft>
              <a:tabLst>
                <a:tab pos="1025439" algn="l"/>
              </a:tabLst>
            </a:pPr>
            <a:r>
              <a:rPr lang="en-GB" sz="1100" dirty="0">
                <a:latin typeface="Arial" panose="020B0604020202020204" pitchFamily="34" charset="0"/>
                <a:cs typeface="Arial" panose="020B0604020202020204" pitchFamily="34" charset="0"/>
              </a:rPr>
              <a:t>Data owner:  Derval Russell – Harefield Hospital Director and Ross Ellis – Royal Brompton Hospital Director</a:t>
            </a:r>
          </a:p>
        </p:txBody>
      </p:sp>
      <p:sp>
        <p:nvSpPr>
          <p:cNvPr id="6" name="Slide Number Placeholder 5">
            <a:extLst>
              <a:ext uri="{FF2B5EF4-FFF2-40B4-BE49-F238E27FC236}">
                <a16:creationId xmlns:a16="http://schemas.microsoft.com/office/drawing/2014/main" id="{27746251-9A60-4382-AEB1-DCFE67A3399D}"/>
              </a:ext>
            </a:extLst>
          </p:cNvPr>
          <p:cNvSpPr>
            <a:spLocks noGrp="1"/>
          </p:cNvSpPr>
          <p:nvPr>
            <p:ph type="sldNum" sz="quarter" idx="12"/>
          </p:nvPr>
        </p:nvSpPr>
        <p:spPr/>
        <p:txBody>
          <a:bodyPr/>
          <a:lstStyle/>
          <a:p>
            <a:fld id="{695C60D5-4CC1-4709-A90A-FD5BC9656B7A}" type="slidenum">
              <a:rPr lang="en-GB" smtClean="0"/>
              <a:t>19</a:t>
            </a:fld>
            <a:endParaRPr lang="en-GB" dirty="0"/>
          </a:p>
        </p:txBody>
      </p:sp>
      <p:pic>
        <p:nvPicPr>
          <p:cNvPr id="8" name="Picture 7">
            <a:extLst>
              <a:ext uri="{FF2B5EF4-FFF2-40B4-BE49-F238E27FC236}">
                <a16:creationId xmlns:a16="http://schemas.microsoft.com/office/drawing/2014/main" id="{84959603-1D7D-C748-A99D-C03F689283C5}"/>
              </a:ext>
            </a:extLst>
          </p:cNvPr>
          <p:cNvPicPr>
            <a:picLocks noChangeAspect="1"/>
          </p:cNvPicPr>
          <p:nvPr/>
        </p:nvPicPr>
        <p:blipFill>
          <a:blip r:embed="rId2"/>
          <a:stretch>
            <a:fillRect/>
          </a:stretch>
        </p:blipFill>
        <p:spPr>
          <a:xfrm>
            <a:off x="264242" y="981739"/>
            <a:ext cx="9415034" cy="1232336"/>
          </a:xfrm>
          <a:prstGeom prst="rect">
            <a:avLst/>
          </a:prstGeom>
        </p:spPr>
      </p:pic>
      <p:pic>
        <p:nvPicPr>
          <p:cNvPr id="2" name="Picture 1">
            <a:extLst>
              <a:ext uri="{FF2B5EF4-FFF2-40B4-BE49-F238E27FC236}">
                <a16:creationId xmlns:a16="http://schemas.microsoft.com/office/drawing/2014/main" id="{7E040BB0-FF9D-C946-9C88-56F9DB14C203}"/>
              </a:ext>
            </a:extLst>
          </p:cNvPr>
          <p:cNvPicPr>
            <a:picLocks noChangeAspect="1"/>
          </p:cNvPicPr>
          <p:nvPr/>
        </p:nvPicPr>
        <p:blipFill>
          <a:blip r:embed="rId3"/>
          <a:stretch>
            <a:fillRect/>
          </a:stretch>
        </p:blipFill>
        <p:spPr>
          <a:xfrm>
            <a:off x="264242" y="2308822"/>
            <a:ext cx="9415034" cy="1404513"/>
          </a:xfrm>
          <a:prstGeom prst="rect">
            <a:avLst/>
          </a:prstGeom>
        </p:spPr>
      </p:pic>
      <p:pic>
        <p:nvPicPr>
          <p:cNvPr id="3" name="Picture 2">
            <a:extLst>
              <a:ext uri="{FF2B5EF4-FFF2-40B4-BE49-F238E27FC236}">
                <a16:creationId xmlns:a16="http://schemas.microsoft.com/office/drawing/2014/main" id="{BB33052C-3983-4048-B6AF-F8D1F2DC1051}"/>
              </a:ext>
            </a:extLst>
          </p:cNvPr>
          <p:cNvPicPr>
            <a:picLocks noChangeAspect="1"/>
          </p:cNvPicPr>
          <p:nvPr/>
        </p:nvPicPr>
        <p:blipFill>
          <a:blip r:embed="rId4"/>
          <a:stretch>
            <a:fillRect/>
          </a:stretch>
        </p:blipFill>
        <p:spPr>
          <a:xfrm>
            <a:off x="241149" y="3808082"/>
            <a:ext cx="9415034" cy="1133587"/>
          </a:xfrm>
          <a:prstGeom prst="rect">
            <a:avLst/>
          </a:prstGeom>
        </p:spPr>
      </p:pic>
      <p:pic>
        <p:nvPicPr>
          <p:cNvPr id="4" name="Picture 3">
            <a:extLst>
              <a:ext uri="{FF2B5EF4-FFF2-40B4-BE49-F238E27FC236}">
                <a16:creationId xmlns:a16="http://schemas.microsoft.com/office/drawing/2014/main" id="{9BECB953-3221-4747-8CE5-00E9F83F01EB}"/>
              </a:ext>
            </a:extLst>
          </p:cNvPr>
          <p:cNvPicPr>
            <a:picLocks noChangeAspect="1"/>
          </p:cNvPicPr>
          <p:nvPr/>
        </p:nvPicPr>
        <p:blipFill>
          <a:blip r:embed="rId5"/>
          <a:stretch>
            <a:fillRect/>
          </a:stretch>
        </p:blipFill>
        <p:spPr>
          <a:xfrm>
            <a:off x="264242" y="5036416"/>
            <a:ext cx="9433793" cy="1242888"/>
          </a:xfrm>
          <a:prstGeom prst="rect">
            <a:avLst/>
          </a:prstGeom>
        </p:spPr>
      </p:pic>
    </p:spTree>
    <p:extLst>
      <p:ext uri="{BB962C8B-B14F-4D97-AF65-F5344CB8AC3E}">
        <p14:creationId xmlns:p14="http://schemas.microsoft.com/office/powerpoint/2010/main" val="1526965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AD43E-4EFA-4DC8-8893-9D6D34A0E9D5}"/>
              </a:ext>
            </a:extLst>
          </p:cNvPr>
          <p:cNvSpPr>
            <a:spLocks noGrp="1"/>
          </p:cNvSpPr>
          <p:nvPr>
            <p:ph type="title"/>
          </p:nvPr>
        </p:nvSpPr>
        <p:spPr>
          <a:xfrm>
            <a:off x="681037" y="359499"/>
            <a:ext cx="8543925" cy="639453"/>
          </a:xfrm>
          <a:solidFill>
            <a:srgbClr val="DFF5FC"/>
          </a:solidFill>
        </p:spPr>
        <p:txBody>
          <a:bodyPr>
            <a:normAutofit/>
          </a:bodyPr>
          <a:lstStyle/>
          <a:p>
            <a:pPr algn="ctr"/>
            <a:r>
              <a:rPr lang="en-GB" sz="1625" dirty="0">
                <a:latin typeface="Arial" panose="020B0604020202020204" pitchFamily="34" charset="0"/>
                <a:cs typeface="Arial" panose="020B0604020202020204" pitchFamily="34" charset="0"/>
              </a:rPr>
              <a:t>Table of contents</a:t>
            </a:r>
          </a:p>
        </p:txBody>
      </p:sp>
      <p:graphicFrame>
        <p:nvGraphicFramePr>
          <p:cNvPr id="7" name="Content Placeholder 6">
            <a:extLst>
              <a:ext uri="{FF2B5EF4-FFF2-40B4-BE49-F238E27FC236}">
                <a16:creationId xmlns:a16="http://schemas.microsoft.com/office/drawing/2014/main" id="{CBF3841A-1D13-4836-A279-D1B448100D63}"/>
              </a:ext>
            </a:extLst>
          </p:cNvPr>
          <p:cNvGraphicFramePr>
            <a:graphicFrameLocks noGrp="1"/>
          </p:cNvGraphicFramePr>
          <p:nvPr>
            <p:ph idx="1"/>
            <p:extLst>
              <p:ext uri="{D42A27DB-BD31-4B8C-83A1-F6EECF244321}">
                <p14:modId xmlns:p14="http://schemas.microsoft.com/office/powerpoint/2010/main" val="4294628921"/>
              </p:ext>
            </p:extLst>
          </p:nvPr>
        </p:nvGraphicFramePr>
        <p:xfrm>
          <a:off x="681036" y="1143032"/>
          <a:ext cx="8543925" cy="4218312"/>
        </p:xfrm>
        <a:graphic>
          <a:graphicData uri="http://schemas.openxmlformats.org/drawingml/2006/table">
            <a:tbl>
              <a:tblPr bandRow="1">
                <a:tableStyleId>{5C22544A-7EE6-4342-B048-85BDC9FD1C3A}</a:tableStyleId>
              </a:tblPr>
              <a:tblGrid>
                <a:gridCol w="1332357">
                  <a:extLst>
                    <a:ext uri="{9D8B030D-6E8A-4147-A177-3AD203B41FA5}">
                      <a16:colId xmlns:a16="http://schemas.microsoft.com/office/drawing/2014/main" val="929530304"/>
                    </a:ext>
                  </a:extLst>
                </a:gridCol>
                <a:gridCol w="5973318">
                  <a:extLst>
                    <a:ext uri="{9D8B030D-6E8A-4147-A177-3AD203B41FA5}">
                      <a16:colId xmlns:a16="http://schemas.microsoft.com/office/drawing/2014/main" val="901340860"/>
                    </a:ext>
                  </a:extLst>
                </a:gridCol>
                <a:gridCol w="1238250">
                  <a:extLst>
                    <a:ext uri="{9D8B030D-6E8A-4147-A177-3AD203B41FA5}">
                      <a16:colId xmlns:a16="http://schemas.microsoft.com/office/drawing/2014/main" val="2671613995"/>
                    </a:ext>
                  </a:extLst>
                </a:gridCol>
              </a:tblGrid>
              <a:tr h="301308">
                <a:tc>
                  <a:txBody>
                    <a:bodyPr/>
                    <a:lstStyle/>
                    <a:p>
                      <a:endParaRPr lang="en-GB" sz="1200" dirty="0"/>
                    </a:p>
                  </a:txBody>
                  <a:tcPr marL="74295" marR="74295" marT="37148" marB="37148"/>
                </a:tc>
                <a:tc>
                  <a:txBody>
                    <a:bodyPr/>
                    <a:lstStyle/>
                    <a:p>
                      <a:r>
                        <a:rPr lang="en-GB" sz="1200" dirty="0"/>
                        <a:t>Latest headlines from NHS Model Hospital </a:t>
                      </a:r>
                    </a:p>
                  </a:txBody>
                  <a:tcPr marL="74295" marR="74295" marT="37148" marB="37148"/>
                </a:tc>
                <a:tc>
                  <a:txBody>
                    <a:bodyPr/>
                    <a:lstStyle/>
                    <a:p>
                      <a:r>
                        <a:rPr lang="en-GB" sz="1200" dirty="0"/>
                        <a:t>Slide 3</a:t>
                      </a:r>
                    </a:p>
                  </a:txBody>
                  <a:tcPr marL="74295" marR="74295" marT="37148" marB="37148"/>
                </a:tc>
                <a:extLst>
                  <a:ext uri="{0D108BD9-81ED-4DB2-BD59-A6C34878D82A}">
                    <a16:rowId xmlns:a16="http://schemas.microsoft.com/office/drawing/2014/main" val="1430595306"/>
                  </a:ext>
                </a:extLst>
              </a:tr>
              <a:tr h="301308">
                <a:tc>
                  <a:txBody>
                    <a:bodyPr/>
                    <a:lstStyle/>
                    <a:p>
                      <a:r>
                        <a:rPr lang="en-GB" sz="1200" dirty="0"/>
                        <a:t>Safe</a:t>
                      </a:r>
                    </a:p>
                  </a:txBody>
                  <a:tcPr marL="74295" marR="74295" marT="37148" marB="37148"/>
                </a:tc>
                <a:tc>
                  <a:txBody>
                    <a:bodyPr/>
                    <a:lstStyle/>
                    <a:p>
                      <a:r>
                        <a:rPr lang="en-GB" sz="1200" dirty="0"/>
                        <a:t>Infection Prevention and Control</a:t>
                      </a:r>
                    </a:p>
                  </a:txBody>
                  <a:tcPr marL="74295" marR="74295" marT="37148" marB="37148"/>
                </a:tc>
                <a:tc>
                  <a:txBody>
                    <a:bodyPr/>
                    <a:lstStyle/>
                    <a:p>
                      <a:r>
                        <a:rPr lang="en-GB" sz="1200" dirty="0"/>
                        <a:t>Slide 4</a:t>
                      </a:r>
                    </a:p>
                  </a:txBody>
                  <a:tcPr marL="74295" marR="74295" marT="37148" marB="37148"/>
                </a:tc>
                <a:extLst>
                  <a:ext uri="{0D108BD9-81ED-4DB2-BD59-A6C34878D82A}">
                    <a16:rowId xmlns:a16="http://schemas.microsoft.com/office/drawing/2014/main" val="3178625406"/>
                  </a:ext>
                </a:extLst>
              </a:tr>
              <a:tr h="301308">
                <a:tc>
                  <a:txBody>
                    <a:bodyPr/>
                    <a:lstStyle/>
                    <a:p>
                      <a:endParaRPr lang="en-GB" sz="1200" dirty="0"/>
                    </a:p>
                  </a:txBody>
                  <a:tcPr marL="74295" marR="74295" marT="37148" marB="37148"/>
                </a:tc>
                <a:tc>
                  <a:txBody>
                    <a:bodyPr/>
                    <a:lstStyle/>
                    <a:p>
                      <a:r>
                        <a:rPr lang="en-GB" sz="1200" dirty="0"/>
                        <a:t>Incident management and reporting</a:t>
                      </a:r>
                    </a:p>
                  </a:txBody>
                  <a:tcPr marL="74295" marR="74295" marT="37148" marB="37148"/>
                </a:tc>
                <a:tc>
                  <a:txBody>
                    <a:bodyPr/>
                    <a:lstStyle/>
                    <a:p>
                      <a:r>
                        <a:rPr lang="en-GB" sz="1200" dirty="0"/>
                        <a:t>Slide 5</a:t>
                      </a:r>
                    </a:p>
                  </a:txBody>
                  <a:tcPr marL="74295" marR="74295" marT="37148" marB="37148"/>
                </a:tc>
                <a:extLst>
                  <a:ext uri="{0D108BD9-81ED-4DB2-BD59-A6C34878D82A}">
                    <a16:rowId xmlns:a16="http://schemas.microsoft.com/office/drawing/2014/main" val="1482193918"/>
                  </a:ext>
                </a:extLst>
              </a:tr>
              <a:tr h="301308">
                <a:tc>
                  <a:txBody>
                    <a:bodyPr/>
                    <a:lstStyle/>
                    <a:p>
                      <a:endParaRPr lang="en-GB" sz="1200" dirty="0"/>
                    </a:p>
                  </a:txBody>
                  <a:tcPr marL="74295" marR="74295" marT="37148" marB="37148"/>
                </a:tc>
                <a:tc>
                  <a:txBody>
                    <a:bodyPr/>
                    <a:lstStyle/>
                    <a:p>
                      <a:r>
                        <a:rPr lang="en-GB" sz="1200" dirty="0"/>
                        <a:t>NHS Safety Thermometer</a:t>
                      </a:r>
                    </a:p>
                  </a:txBody>
                  <a:tcPr marL="74295" marR="74295" marT="37148" marB="37148"/>
                </a:tc>
                <a:tc>
                  <a:txBody>
                    <a:bodyPr/>
                    <a:lstStyle/>
                    <a:p>
                      <a:r>
                        <a:rPr lang="en-GB" sz="1200" dirty="0"/>
                        <a:t>Slide 5</a:t>
                      </a:r>
                    </a:p>
                  </a:txBody>
                  <a:tcPr marL="74295" marR="74295" marT="37148" marB="37148"/>
                </a:tc>
                <a:extLst>
                  <a:ext uri="{0D108BD9-81ED-4DB2-BD59-A6C34878D82A}">
                    <a16:rowId xmlns:a16="http://schemas.microsoft.com/office/drawing/2014/main" val="594826475"/>
                  </a:ext>
                </a:extLst>
              </a:tr>
              <a:tr h="301308">
                <a:tc>
                  <a:txBody>
                    <a:bodyPr/>
                    <a:lstStyle/>
                    <a:p>
                      <a:endParaRPr lang="en-GB" sz="1200" dirty="0"/>
                    </a:p>
                  </a:txBody>
                  <a:tcPr marL="74295" marR="74295" marT="37148" marB="37148"/>
                </a:tc>
                <a:tc>
                  <a:txBody>
                    <a:bodyPr/>
                    <a:lstStyle/>
                    <a:p>
                      <a:r>
                        <a:rPr lang="en-GB" sz="1200" dirty="0"/>
                        <a:t>Nurse staffing</a:t>
                      </a:r>
                    </a:p>
                  </a:txBody>
                  <a:tcPr marL="74295" marR="74295" marT="37148" marB="37148"/>
                </a:tc>
                <a:tc>
                  <a:txBody>
                    <a:bodyPr/>
                    <a:lstStyle/>
                    <a:p>
                      <a:r>
                        <a:rPr lang="en-GB" sz="1200" dirty="0"/>
                        <a:t>Slide 6</a:t>
                      </a:r>
                    </a:p>
                  </a:txBody>
                  <a:tcPr marL="74295" marR="74295" marT="37148" marB="37148"/>
                </a:tc>
                <a:extLst>
                  <a:ext uri="{0D108BD9-81ED-4DB2-BD59-A6C34878D82A}">
                    <a16:rowId xmlns:a16="http://schemas.microsoft.com/office/drawing/2014/main" val="504826102"/>
                  </a:ext>
                </a:extLst>
              </a:tr>
              <a:tr h="301308">
                <a:tc>
                  <a:txBody>
                    <a:bodyPr/>
                    <a:lstStyle/>
                    <a:p>
                      <a:r>
                        <a:rPr lang="en-GB" sz="1200" dirty="0"/>
                        <a:t>Effective</a:t>
                      </a:r>
                    </a:p>
                  </a:txBody>
                  <a:tcPr marL="74295" marR="74295" marT="37148" marB="37148"/>
                </a:tc>
                <a:tc>
                  <a:txBody>
                    <a:bodyPr/>
                    <a:lstStyle/>
                    <a:p>
                      <a:r>
                        <a:rPr lang="en-GB" sz="1200" dirty="0"/>
                        <a:t>Innovation </a:t>
                      </a:r>
                    </a:p>
                  </a:txBody>
                  <a:tcPr marL="74295" marR="74295" marT="37148" marB="37148"/>
                </a:tc>
                <a:tc>
                  <a:txBody>
                    <a:bodyPr/>
                    <a:lstStyle/>
                    <a:p>
                      <a:r>
                        <a:rPr lang="en-GB" sz="1200" dirty="0"/>
                        <a:t>Slide 7</a:t>
                      </a:r>
                    </a:p>
                  </a:txBody>
                  <a:tcPr marL="74295" marR="74295" marT="37148" marB="37148"/>
                </a:tc>
                <a:extLst>
                  <a:ext uri="{0D108BD9-81ED-4DB2-BD59-A6C34878D82A}">
                    <a16:rowId xmlns:a16="http://schemas.microsoft.com/office/drawing/2014/main" val="1640012648"/>
                  </a:ext>
                </a:extLst>
              </a:tr>
              <a:tr h="301308">
                <a:tc>
                  <a:txBody>
                    <a:bodyPr/>
                    <a:lstStyle/>
                    <a:p>
                      <a:r>
                        <a:rPr lang="en-GB" sz="1200" dirty="0"/>
                        <a:t>Responsive</a:t>
                      </a:r>
                    </a:p>
                  </a:txBody>
                  <a:tcPr marL="74295" marR="74295" marT="37148" marB="37148"/>
                </a:tc>
                <a:tc>
                  <a:txBody>
                    <a:bodyPr/>
                    <a:lstStyle/>
                    <a:p>
                      <a:r>
                        <a:rPr lang="en-GB" sz="1200" dirty="0"/>
                        <a:t>18 week referral to treatment target</a:t>
                      </a:r>
                    </a:p>
                  </a:txBody>
                  <a:tcPr marL="74295" marR="74295" marT="37148" marB="37148"/>
                </a:tc>
                <a:tc>
                  <a:txBody>
                    <a:bodyPr/>
                    <a:lstStyle/>
                    <a:p>
                      <a:r>
                        <a:rPr lang="en-GB" sz="1200" dirty="0"/>
                        <a:t>Slide 8 - 9</a:t>
                      </a:r>
                    </a:p>
                  </a:txBody>
                  <a:tcPr marL="74295" marR="74295" marT="37148" marB="37148"/>
                </a:tc>
                <a:extLst>
                  <a:ext uri="{0D108BD9-81ED-4DB2-BD59-A6C34878D82A}">
                    <a16:rowId xmlns:a16="http://schemas.microsoft.com/office/drawing/2014/main" val="525683513"/>
                  </a:ext>
                </a:extLst>
              </a:tr>
              <a:tr h="301308">
                <a:tc>
                  <a:txBody>
                    <a:bodyPr/>
                    <a:lstStyle/>
                    <a:p>
                      <a:endParaRPr lang="en-GB" sz="1200"/>
                    </a:p>
                  </a:txBody>
                  <a:tcPr marL="74295" marR="74295" marT="37148" marB="37148"/>
                </a:tc>
                <a:tc>
                  <a:txBody>
                    <a:bodyPr/>
                    <a:lstStyle/>
                    <a:p>
                      <a:r>
                        <a:rPr lang="en-GB" sz="1200" b="0" dirty="0"/>
                        <a:t>Cancelled operations and procedures </a:t>
                      </a:r>
                    </a:p>
                  </a:txBody>
                  <a:tcPr marL="74295" marR="74295" marT="37148" marB="37148"/>
                </a:tc>
                <a:tc>
                  <a:txBody>
                    <a:bodyPr/>
                    <a:lstStyle/>
                    <a:p>
                      <a:r>
                        <a:rPr lang="en-GB" sz="1200" dirty="0"/>
                        <a:t>Slide 10</a:t>
                      </a:r>
                    </a:p>
                  </a:txBody>
                  <a:tcPr marL="74295" marR="74295" marT="37148" marB="37148"/>
                </a:tc>
                <a:extLst>
                  <a:ext uri="{0D108BD9-81ED-4DB2-BD59-A6C34878D82A}">
                    <a16:rowId xmlns:a16="http://schemas.microsoft.com/office/drawing/2014/main" val="1238977212"/>
                  </a:ext>
                </a:extLst>
              </a:tr>
              <a:tr h="301308">
                <a:tc>
                  <a:txBody>
                    <a:bodyPr/>
                    <a:lstStyle/>
                    <a:p>
                      <a:endParaRPr lang="en-GB" sz="1200"/>
                    </a:p>
                  </a:txBody>
                  <a:tcPr marL="74295" marR="74295" marT="37148" marB="37148"/>
                </a:tc>
                <a:tc>
                  <a:txBody>
                    <a:bodyPr/>
                    <a:lstStyle/>
                    <a:p>
                      <a:r>
                        <a:rPr lang="en-GB" sz="1200" b="0" dirty="0"/>
                        <a:t>62 day to first treatment cancer target </a:t>
                      </a:r>
                    </a:p>
                  </a:txBody>
                  <a:tcPr marL="74295" marR="74295" marT="37148" marB="37148"/>
                </a:tc>
                <a:tc>
                  <a:txBody>
                    <a:bodyPr/>
                    <a:lstStyle/>
                    <a:p>
                      <a:r>
                        <a:rPr lang="en-GB" sz="1200" dirty="0"/>
                        <a:t>Slide 11 - 13</a:t>
                      </a:r>
                    </a:p>
                  </a:txBody>
                  <a:tcPr marL="74295" marR="74295" marT="37148" marB="37148"/>
                </a:tc>
                <a:extLst>
                  <a:ext uri="{0D108BD9-81ED-4DB2-BD59-A6C34878D82A}">
                    <a16:rowId xmlns:a16="http://schemas.microsoft.com/office/drawing/2014/main" val="1951802318"/>
                  </a:ext>
                </a:extLst>
              </a:tr>
              <a:tr h="301308">
                <a:tc>
                  <a:txBody>
                    <a:bodyPr/>
                    <a:lstStyle/>
                    <a:p>
                      <a:endParaRPr lang="en-GB" sz="1200"/>
                    </a:p>
                  </a:txBody>
                  <a:tcPr marL="74295" marR="74295" marT="37148" marB="37148"/>
                </a:tc>
                <a:tc>
                  <a:txBody>
                    <a:bodyPr/>
                    <a:lstStyle/>
                    <a:p>
                      <a:r>
                        <a:rPr lang="en-GB" sz="1200" dirty="0"/>
                        <a:t>31 day cancer pathways</a:t>
                      </a:r>
                    </a:p>
                  </a:txBody>
                  <a:tcPr marL="74295" marR="74295" marT="37148" marB="37148"/>
                </a:tc>
                <a:tc>
                  <a:txBody>
                    <a:bodyPr/>
                    <a:lstStyle/>
                    <a:p>
                      <a:r>
                        <a:rPr lang="en-GB" sz="1200" dirty="0"/>
                        <a:t>Slide 14</a:t>
                      </a:r>
                    </a:p>
                  </a:txBody>
                  <a:tcPr marL="74295" marR="74295" marT="37148" marB="37148"/>
                </a:tc>
                <a:extLst>
                  <a:ext uri="{0D108BD9-81ED-4DB2-BD59-A6C34878D82A}">
                    <a16:rowId xmlns:a16="http://schemas.microsoft.com/office/drawing/2014/main" val="2384224211"/>
                  </a:ext>
                </a:extLst>
              </a:tr>
              <a:tr h="301308">
                <a:tc>
                  <a:txBody>
                    <a:bodyPr/>
                    <a:lstStyle/>
                    <a:p>
                      <a:r>
                        <a:rPr lang="en-GB" sz="1200" dirty="0"/>
                        <a:t>Caring</a:t>
                      </a:r>
                    </a:p>
                  </a:txBody>
                  <a:tcPr marL="74295" marR="74295" marT="37148" marB="37148"/>
                </a:tc>
                <a:tc>
                  <a:txBody>
                    <a:bodyPr/>
                    <a:lstStyle/>
                    <a:p>
                      <a:r>
                        <a:rPr lang="en-GB" sz="1200" dirty="0"/>
                        <a:t>Patient experience</a:t>
                      </a:r>
                    </a:p>
                  </a:txBody>
                  <a:tcPr marL="74295" marR="74295" marT="37148" marB="37148"/>
                </a:tc>
                <a:tc>
                  <a:txBody>
                    <a:bodyPr/>
                    <a:lstStyle/>
                    <a:p>
                      <a:r>
                        <a:rPr lang="en-GB" sz="1200" dirty="0"/>
                        <a:t>Slide 15 - 16</a:t>
                      </a:r>
                    </a:p>
                  </a:txBody>
                  <a:tcPr marL="74295" marR="74295" marT="37148" marB="37148"/>
                </a:tc>
                <a:extLst>
                  <a:ext uri="{0D108BD9-81ED-4DB2-BD59-A6C34878D82A}">
                    <a16:rowId xmlns:a16="http://schemas.microsoft.com/office/drawing/2014/main" val="4156314542"/>
                  </a:ext>
                </a:extLst>
              </a:tr>
              <a:tr h="301308">
                <a:tc>
                  <a:txBody>
                    <a:bodyPr/>
                    <a:lstStyle/>
                    <a:p>
                      <a:r>
                        <a:rPr lang="en-GB" sz="1200" dirty="0"/>
                        <a:t>Well led</a:t>
                      </a:r>
                    </a:p>
                  </a:txBody>
                  <a:tcPr marL="74295" marR="74295" marT="37148" marB="37148"/>
                </a:tc>
                <a:tc>
                  <a:txBody>
                    <a:bodyPr/>
                    <a:lstStyle/>
                    <a:p>
                      <a:r>
                        <a:rPr lang="en-GB" sz="1200" dirty="0"/>
                        <a:t>Seven Day Service</a:t>
                      </a:r>
                    </a:p>
                  </a:txBody>
                  <a:tcPr marL="74295" marR="74295" marT="37148" marB="37148"/>
                </a:tc>
                <a:tc>
                  <a:txBody>
                    <a:bodyPr/>
                    <a:lstStyle/>
                    <a:p>
                      <a:r>
                        <a:rPr lang="en-GB" sz="1200" dirty="0"/>
                        <a:t>Slide 17</a:t>
                      </a:r>
                    </a:p>
                  </a:txBody>
                  <a:tcPr marL="74295" marR="74295" marT="37148" marB="37148"/>
                </a:tc>
                <a:extLst>
                  <a:ext uri="{0D108BD9-81ED-4DB2-BD59-A6C34878D82A}">
                    <a16:rowId xmlns:a16="http://schemas.microsoft.com/office/drawing/2014/main" val="1763430278"/>
                  </a:ext>
                </a:extLst>
              </a:tr>
              <a:tr h="301308">
                <a:tc>
                  <a:txBody>
                    <a:bodyPr/>
                    <a:lstStyle/>
                    <a:p>
                      <a:r>
                        <a:rPr lang="en-GB" sz="1200" dirty="0"/>
                        <a:t>Performance data</a:t>
                      </a:r>
                    </a:p>
                  </a:txBody>
                  <a:tcPr marL="74295" marR="74295" marT="37148" marB="37148"/>
                </a:tc>
                <a:tc>
                  <a:txBody>
                    <a:bodyPr/>
                    <a:lstStyle/>
                    <a:p>
                      <a:r>
                        <a:rPr lang="en-GB" sz="1200" dirty="0"/>
                        <a:t>Cancelled operations</a:t>
                      </a:r>
                    </a:p>
                  </a:txBody>
                  <a:tcPr marL="74295" marR="74295" marT="37148" marB="37148"/>
                </a:tc>
                <a:tc>
                  <a:txBody>
                    <a:bodyPr/>
                    <a:lstStyle/>
                    <a:p>
                      <a:r>
                        <a:rPr lang="en-GB" sz="1200" dirty="0"/>
                        <a:t>Slide 19</a:t>
                      </a:r>
                    </a:p>
                  </a:txBody>
                  <a:tcPr marL="74295" marR="74295" marT="37148" marB="37148"/>
                </a:tc>
                <a:extLst>
                  <a:ext uri="{0D108BD9-81ED-4DB2-BD59-A6C34878D82A}">
                    <a16:rowId xmlns:a16="http://schemas.microsoft.com/office/drawing/2014/main" val="394193882"/>
                  </a:ext>
                </a:extLst>
              </a:tr>
              <a:tr h="301308">
                <a:tc>
                  <a:txBody>
                    <a:bodyPr/>
                    <a:lstStyle/>
                    <a:p>
                      <a:endParaRPr lang="en-GB" sz="1200" dirty="0"/>
                    </a:p>
                  </a:txBody>
                  <a:tcPr marL="74295" marR="74295" marT="37148" marB="37148"/>
                </a:tc>
                <a:tc>
                  <a:txBody>
                    <a:bodyPr/>
                    <a:lstStyle/>
                    <a:p>
                      <a:r>
                        <a:rPr lang="en-GB" sz="1200" dirty="0"/>
                        <a:t>Single oversight framework</a:t>
                      </a:r>
                    </a:p>
                  </a:txBody>
                  <a:tcPr marL="74295" marR="74295" marT="37148" marB="37148"/>
                </a:tc>
                <a:tc>
                  <a:txBody>
                    <a:bodyPr/>
                    <a:lstStyle/>
                    <a:p>
                      <a:r>
                        <a:rPr lang="en-GB" sz="1200" dirty="0"/>
                        <a:t>Attachment</a:t>
                      </a:r>
                    </a:p>
                  </a:txBody>
                  <a:tcPr marL="74295" marR="74295" marT="37148" marB="37148"/>
                </a:tc>
                <a:extLst>
                  <a:ext uri="{0D108BD9-81ED-4DB2-BD59-A6C34878D82A}">
                    <a16:rowId xmlns:a16="http://schemas.microsoft.com/office/drawing/2014/main" val="1769065459"/>
                  </a:ext>
                </a:extLst>
              </a:tr>
            </a:tbl>
          </a:graphicData>
        </a:graphic>
      </p:graphicFrame>
      <p:sp>
        <p:nvSpPr>
          <p:cNvPr id="6" name="Slide Number Placeholder 5">
            <a:extLst>
              <a:ext uri="{FF2B5EF4-FFF2-40B4-BE49-F238E27FC236}">
                <a16:creationId xmlns:a16="http://schemas.microsoft.com/office/drawing/2014/main" id="{70F146D6-6F40-489B-B291-ACBBD5C912E0}"/>
              </a:ext>
            </a:extLst>
          </p:cNvPr>
          <p:cNvSpPr>
            <a:spLocks noGrp="1"/>
          </p:cNvSpPr>
          <p:nvPr>
            <p:ph type="sldNum" sz="quarter" idx="12"/>
          </p:nvPr>
        </p:nvSpPr>
        <p:spPr/>
        <p:txBody>
          <a:bodyPr/>
          <a:lstStyle/>
          <a:p>
            <a:fld id="{695C60D5-4CC1-4709-A90A-FD5BC9656B7A}" type="slidenum">
              <a:rPr lang="en-GB" smtClean="0"/>
              <a:t>2</a:t>
            </a:fld>
            <a:endParaRPr lang="en-GB"/>
          </a:p>
        </p:txBody>
      </p:sp>
    </p:spTree>
    <p:extLst>
      <p:ext uri="{BB962C8B-B14F-4D97-AF65-F5344CB8AC3E}">
        <p14:creationId xmlns:p14="http://schemas.microsoft.com/office/powerpoint/2010/main" val="3421110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DC966B3-14F1-4C97-9E5A-99C8F7609F22}"/>
              </a:ext>
            </a:extLst>
          </p:cNvPr>
          <p:cNvPicPr>
            <a:picLocks noChangeAspect="1"/>
          </p:cNvPicPr>
          <p:nvPr/>
        </p:nvPicPr>
        <p:blipFill>
          <a:blip r:embed="rId2"/>
          <a:stretch>
            <a:fillRect/>
          </a:stretch>
        </p:blipFill>
        <p:spPr>
          <a:xfrm>
            <a:off x="690802" y="1888422"/>
            <a:ext cx="8089337" cy="371475"/>
          </a:xfrm>
          <a:prstGeom prst="rect">
            <a:avLst/>
          </a:prstGeom>
        </p:spPr>
      </p:pic>
      <p:pic>
        <p:nvPicPr>
          <p:cNvPr id="18" name="Picture 17">
            <a:extLst>
              <a:ext uri="{FF2B5EF4-FFF2-40B4-BE49-F238E27FC236}">
                <a16:creationId xmlns:a16="http://schemas.microsoft.com/office/drawing/2014/main" id="{3DB6F1FA-ECB9-4A48-B206-8B026893BC18}"/>
              </a:ext>
            </a:extLst>
          </p:cNvPr>
          <p:cNvPicPr>
            <a:picLocks noChangeAspect="1"/>
          </p:cNvPicPr>
          <p:nvPr/>
        </p:nvPicPr>
        <p:blipFill>
          <a:blip r:embed="rId3"/>
          <a:stretch>
            <a:fillRect/>
          </a:stretch>
        </p:blipFill>
        <p:spPr>
          <a:xfrm>
            <a:off x="671272" y="692291"/>
            <a:ext cx="8543925" cy="1328704"/>
          </a:xfrm>
          <a:prstGeom prst="rect">
            <a:avLst/>
          </a:prstGeom>
        </p:spPr>
      </p:pic>
      <p:sp>
        <p:nvSpPr>
          <p:cNvPr id="2" name="Title 1">
            <a:extLst>
              <a:ext uri="{FF2B5EF4-FFF2-40B4-BE49-F238E27FC236}">
                <a16:creationId xmlns:a16="http://schemas.microsoft.com/office/drawing/2014/main" id="{E89C48E5-7E8E-4E76-B1C6-319620310B06}"/>
              </a:ext>
            </a:extLst>
          </p:cNvPr>
          <p:cNvSpPr>
            <a:spLocks noGrp="1"/>
          </p:cNvSpPr>
          <p:nvPr>
            <p:ph type="title"/>
          </p:nvPr>
        </p:nvSpPr>
        <p:spPr>
          <a:xfrm>
            <a:off x="671272" y="255467"/>
            <a:ext cx="8543925" cy="494522"/>
          </a:xfrm>
          <a:solidFill>
            <a:srgbClr val="DFF5FC"/>
          </a:solidFill>
        </p:spPr>
        <p:txBody>
          <a:bodyPr>
            <a:normAutofit/>
          </a:bodyPr>
          <a:lstStyle/>
          <a:p>
            <a:pPr algn="ctr"/>
            <a:r>
              <a:rPr lang="en-GB" sz="1625" dirty="0">
                <a:latin typeface="Arial" panose="020B0604020202020204" pitchFamily="34" charset="0"/>
                <a:cs typeface="Arial" panose="020B0604020202020204" pitchFamily="34" charset="0"/>
              </a:rPr>
              <a:t>Latest headlines from NHSI Model Hospital</a:t>
            </a:r>
          </a:p>
        </p:txBody>
      </p:sp>
      <p:sp>
        <p:nvSpPr>
          <p:cNvPr id="10" name="TextBox 9">
            <a:extLst>
              <a:ext uri="{FF2B5EF4-FFF2-40B4-BE49-F238E27FC236}">
                <a16:creationId xmlns:a16="http://schemas.microsoft.com/office/drawing/2014/main" id="{20EFD716-80ED-4A61-AD73-9E7EB31A6509}"/>
              </a:ext>
            </a:extLst>
          </p:cNvPr>
          <p:cNvSpPr txBox="1"/>
          <p:nvPr/>
        </p:nvSpPr>
        <p:spPr>
          <a:xfrm>
            <a:off x="641986" y="5894647"/>
            <a:ext cx="8582976" cy="861774"/>
          </a:xfrm>
          <a:prstGeom prst="rect">
            <a:avLst/>
          </a:prstGeom>
          <a:noFill/>
        </p:spPr>
        <p:txBody>
          <a:bodyPr wrap="square" rtlCol="0">
            <a:spAutoFit/>
          </a:bodyPr>
          <a:lstStyle/>
          <a:p>
            <a:pPr marL="11113">
              <a:tabLst>
                <a:tab pos="615950" algn="l"/>
              </a:tabLst>
            </a:pPr>
            <a:r>
              <a:rPr lang="en-GB" sz="1000" b="1" dirty="0">
                <a:latin typeface="Arial" panose="020B0604020202020204" pitchFamily="34" charset="0"/>
                <a:cs typeface="Arial" panose="020B0604020202020204" pitchFamily="34" charset="0"/>
              </a:rPr>
              <a:t>To note: 	</a:t>
            </a:r>
            <a:r>
              <a:rPr lang="en-GB" sz="1000" dirty="0">
                <a:latin typeface="Arial" panose="020B0604020202020204" pitchFamily="34" charset="0"/>
                <a:cs typeface="Arial" panose="020B0604020202020204" pitchFamily="34" charset="0"/>
              </a:rPr>
              <a:t>The Trust’s position on the slider charts is marked by the white oval and the peer median is marked by the diamond</a:t>
            </a:r>
          </a:p>
          <a:p>
            <a:pPr marL="11113">
              <a:tabLst>
                <a:tab pos="615950" algn="l"/>
              </a:tabLst>
            </a:pPr>
            <a:r>
              <a:rPr lang="en-GB" sz="1000" b="1"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The 62 day cancer target is 66.7% for M2 and is presented in Slides 11 – 13 of this report</a:t>
            </a:r>
          </a:p>
          <a:p>
            <a:pPr marL="11113">
              <a:tabLst>
                <a:tab pos="615950" algn="l"/>
              </a:tabLst>
            </a:pPr>
            <a:r>
              <a:rPr lang="en-GB" sz="1000" dirty="0">
                <a:latin typeface="Arial" panose="020B0604020202020204" pitchFamily="34" charset="0"/>
                <a:cs typeface="Arial" panose="020B0604020202020204" pitchFamily="34" charset="0"/>
              </a:rPr>
              <a:t>	No MRSA bacteraemia has been reported during M1 – M3 2019-20</a:t>
            </a:r>
          </a:p>
          <a:p>
            <a:pPr marL="11113">
              <a:tabLst>
                <a:tab pos="615950" algn="l"/>
              </a:tabLst>
            </a:pPr>
            <a:r>
              <a:rPr lang="en-GB" sz="1000" dirty="0">
                <a:latin typeface="Arial" panose="020B0604020202020204" pitchFamily="34" charset="0"/>
                <a:cs typeface="Arial" panose="020B0604020202020204" pitchFamily="34" charset="0"/>
              </a:rPr>
              <a:t>	Where the terms ‘my peers’ or ‘peers’ are used in this it </a:t>
            </a:r>
            <a:r>
              <a:rPr lang="en-GB" sz="1000">
                <a:latin typeface="Arial" panose="020B0604020202020204" pitchFamily="34" charset="0"/>
                <a:cs typeface="Arial" panose="020B0604020202020204" pitchFamily="34" charset="0"/>
              </a:rPr>
              <a:t>relates to </a:t>
            </a:r>
            <a:r>
              <a:rPr lang="en-GB" sz="1000" dirty="0">
                <a:latin typeface="Arial" panose="020B0604020202020204" pitchFamily="34" charset="0"/>
                <a:cs typeface="Arial" panose="020B0604020202020204" pitchFamily="34" charset="0"/>
              </a:rPr>
              <a:t>Liverpool Heart and Chest NHS Foundation Trust and Royal 		Papworth Hospital NHS Foundation Trust</a:t>
            </a:r>
          </a:p>
        </p:txBody>
      </p:sp>
      <p:sp>
        <p:nvSpPr>
          <p:cNvPr id="13" name="Slide Number Placeholder 12">
            <a:extLst>
              <a:ext uri="{FF2B5EF4-FFF2-40B4-BE49-F238E27FC236}">
                <a16:creationId xmlns:a16="http://schemas.microsoft.com/office/drawing/2014/main" id="{A7DFE1FA-E8BE-48D0-9582-3F87A44C12B2}"/>
              </a:ext>
            </a:extLst>
          </p:cNvPr>
          <p:cNvSpPr>
            <a:spLocks noGrp="1"/>
          </p:cNvSpPr>
          <p:nvPr>
            <p:ph type="sldNum" sz="quarter" idx="12"/>
          </p:nvPr>
        </p:nvSpPr>
        <p:spPr/>
        <p:txBody>
          <a:bodyPr/>
          <a:lstStyle/>
          <a:p>
            <a:fld id="{695C60D5-4CC1-4709-A90A-FD5BC9656B7A}" type="slidenum">
              <a:rPr lang="en-GB" smtClean="0"/>
              <a:t>3</a:t>
            </a:fld>
            <a:endParaRPr lang="en-GB"/>
          </a:p>
        </p:txBody>
      </p:sp>
      <p:pic>
        <p:nvPicPr>
          <p:cNvPr id="11" name="Picture 10">
            <a:extLst>
              <a:ext uri="{FF2B5EF4-FFF2-40B4-BE49-F238E27FC236}">
                <a16:creationId xmlns:a16="http://schemas.microsoft.com/office/drawing/2014/main" id="{11B3A954-04EA-468A-AA38-921DB4599243}"/>
              </a:ext>
            </a:extLst>
          </p:cNvPr>
          <p:cNvPicPr>
            <a:picLocks noChangeAspect="1"/>
          </p:cNvPicPr>
          <p:nvPr/>
        </p:nvPicPr>
        <p:blipFill>
          <a:blip r:embed="rId4"/>
          <a:stretch>
            <a:fillRect/>
          </a:stretch>
        </p:blipFill>
        <p:spPr>
          <a:xfrm>
            <a:off x="681037" y="2163169"/>
            <a:ext cx="8543925" cy="342242"/>
          </a:xfrm>
          <a:prstGeom prst="rect">
            <a:avLst/>
          </a:prstGeom>
        </p:spPr>
      </p:pic>
      <p:pic>
        <p:nvPicPr>
          <p:cNvPr id="14" name="Picture 13">
            <a:extLst>
              <a:ext uri="{FF2B5EF4-FFF2-40B4-BE49-F238E27FC236}">
                <a16:creationId xmlns:a16="http://schemas.microsoft.com/office/drawing/2014/main" id="{D923380E-229D-4DA9-B338-AF0C8B845C3C}"/>
              </a:ext>
            </a:extLst>
          </p:cNvPr>
          <p:cNvPicPr>
            <a:picLocks noChangeAspect="1"/>
          </p:cNvPicPr>
          <p:nvPr/>
        </p:nvPicPr>
        <p:blipFill>
          <a:blip r:embed="rId5"/>
          <a:stretch>
            <a:fillRect/>
          </a:stretch>
        </p:blipFill>
        <p:spPr>
          <a:xfrm>
            <a:off x="661512" y="2657418"/>
            <a:ext cx="8543926" cy="684484"/>
          </a:xfrm>
          <a:prstGeom prst="rect">
            <a:avLst/>
          </a:prstGeom>
        </p:spPr>
      </p:pic>
      <p:pic>
        <p:nvPicPr>
          <p:cNvPr id="15" name="Picture 14">
            <a:extLst>
              <a:ext uri="{FF2B5EF4-FFF2-40B4-BE49-F238E27FC236}">
                <a16:creationId xmlns:a16="http://schemas.microsoft.com/office/drawing/2014/main" id="{F09198F6-510C-4A45-AA2F-BB72F7F9A9DF}"/>
              </a:ext>
            </a:extLst>
          </p:cNvPr>
          <p:cNvPicPr>
            <a:picLocks noChangeAspect="1"/>
          </p:cNvPicPr>
          <p:nvPr/>
        </p:nvPicPr>
        <p:blipFill>
          <a:blip r:embed="rId6"/>
          <a:stretch>
            <a:fillRect/>
          </a:stretch>
        </p:blipFill>
        <p:spPr>
          <a:xfrm>
            <a:off x="690802" y="3252952"/>
            <a:ext cx="8524399" cy="864861"/>
          </a:xfrm>
          <a:prstGeom prst="rect">
            <a:avLst/>
          </a:prstGeom>
        </p:spPr>
      </p:pic>
      <p:pic>
        <p:nvPicPr>
          <p:cNvPr id="16" name="Picture 15">
            <a:extLst>
              <a:ext uri="{FF2B5EF4-FFF2-40B4-BE49-F238E27FC236}">
                <a16:creationId xmlns:a16="http://schemas.microsoft.com/office/drawing/2014/main" id="{80E4F326-F82D-4A8D-8B0B-3E8E32ADDBBE}"/>
              </a:ext>
            </a:extLst>
          </p:cNvPr>
          <p:cNvPicPr>
            <a:picLocks noChangeAspect="1"/>
          </p:cNvPicPr>
          <p:nvPr/>
        </p:nvPicPr>
        <p:blipFill>
          <a:blip r:embed="rId7"/>
          <a:stretch>
            <a:fillRect/>
          </a:stretch>
        </p:blipFill>
        <p:spPr>
          <a:xfrm>
            <a:off x="700564" y="4085250"/>
            <a:ext cx="8524399" cy="351749"/>
          </a:xfrm>
          <a:prstGeom prst="rect">
            <a:avLst/>
          </a:prstGeom>
        </p:spPr>
      </p:pic>
      <p:pic>
        <p:nvPicPr>
          <p:cNvPr id="17" name="Picture 16">
            <a:extLst>
              <a:ext uri="{FF2B5EF4-FFF2-40B4-BE49-F238E27FC236}">
                <a16:creationId xmlns:a16="http://schemas.microsoft.com/office/drawing/2014/main" id="{C2AE7AFE-F716-4D75-BD9A-02B53E14CCE9}"/>
              </a:ext>
            </a:extLst>
          </p:cNvPr>
          <p:cNvPicPr>
            <a:picLocks noChangeAspect="1"/>
          </p:cNvPicPr>
          <p:nvPr/>
        </p:nvPicPr>
        <p:blipFill>
          <a:blip r:embed="rId8"/>
          <a:stretch>
            <a:fillRect/>
          </a:stretch>
        </p:blipFill>
        <p:spPr>
          <a:xfrm>
            <a:off x="681037" y="2428741"/>
            <a:ext cx="8543925" cy="322919"/>
          </a:xfrm>
          <a:prstGeom prst="rect">
            <a:avLst/>
          </a:prstGeom>
        </p:spPr>
      </p:pic>
      <p:pic>
        <p:nvPicPr>
          <p:cNvPr id="19" name="Picture 18">
            <a:extLst>
              <a:ext uri="{FF2B5EF4-FFF2-40B4-BE49-F238E27FC236}">
                <a16:creationId xmlns:a16="http://schemas.microsoft.com/office/drawing/2014/main" id="{BC3CA406-E2E1-4650-B3DE-25B410CFAAFB}"/>
              </a:ext>
            </a:extLst>
          </p:cNvPr>
          <p:cNvPicPr>
            <a:picLocks noChangeAspect="1"/>
          </p:cNvPicPr>
          <p:nvPr/>
        </p:nvPicPr>
        <p:blipFill>
          <a:blip r:embed="rId9"/>
          <a:stretch>
            <a:fillRect/>
          </a:stretch>
        </p:blipFill>
        <p:spPr>
          <a:xfrm>
            <a:off x="710326" y="4442036"/>
            <a:ext cx="8504874" cy="507790"/>
          </a:xfrm>
          <a:prstGeom prst="rect">
            <a:avLst/>
          </a:prstGeom>
        </p:spPr>
      </p:pic>
      <p:pic>
        <p:nvPicPr>
          <p:cNvPr id="20" name="Picture 19">
            <a:extLst>
              <a:ext uri="{FF2B5EF4-FFF2-40B4-BE49-F238E27FC236}">
                <a16:creationId xmlns:a16="http://schemas.microsoft.com/office/drawing/2014/main" id="{DFA7A6C2-90EB-4E19-8B45-ABD7A1E0C958}"/>
              </a:ext>
            </a:extLst>
          </p:cNvPr>
          <p:cNvPicPr>
            <a:picLocks noChangeAspect="1"/>
          </p:cNvPicPr>
          <p:nvPr/>
        </p:nvPicPr>
        <p:blipFill>
          <a:blip r:embed="rId10"/>
          <a:stretch>
            <a:fillRect/>
          </a:stretch>
        </p:blipFill>
        <p:spPr>
          <a:xfrm>
            <a:off x="690802" y="4979010"/>
            <a:ext cx="8563452" cy="848424"/>
          </a:xfrm>
          <a:prstGeom prst="rect">
            <a:avLst/>
          </a:prstGeom>
        </p:spPr>
      </p:pic>
    </p:spTree>
    <p:extLst>
      <p:ext uri="{BB962C8B-B14F-4D97-AF65-F5344CB8AC3E}">
        <p14:creationId xmlns:p14="http://schemas.microsoft.com/office/powerpoint/2010/main" val="1583170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1830B1-71DF-4F2A-8D63-585ED16EE992}"/>
              </a:ext>
            </a:extLst>
          </p:cNvPr>
          <p:cNvSpPr txBox="1"/>
          <p:nvPr/>
        </p:nvSpPr>
        <p:spPr>
          <a:xfrm>
            <a:off x="233460" y="188967"/>
            <a:ext cx="9315922" cy="469359"/>
          </a:xfrm>
          <a:prstGeom prst="rect">
            <a:avLst/>
          </a:prstGeom>
          <a:solidFill>
            <a:srgbClr val="DFF5FC"/>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Aft>
                <a:spcPts val="300"/>
              </a:spcAft>
            </a:pPr>
            <a:r>
              <a:rPr lang="en-GB" sz="1100" b="1" dirty="0">
                <a:latin typeface="Arial" panose="020B0604020202020204" pitchFamily="34" charset="0"/>
                <a:cs typeface="Arial" panose="020B0604020202020204" pitchFamily="34" charset="0"/>
              </a:rPr>
              <a:t>Safe: Infection Prevention and Control </a:t>
            </a:r>
          </a:p>
          <a:p>
            <a:pPr>
              <a:spcAft>
                <a:spcPts val="300"/>
              </a:spcAft>
            </a:pPr>
            <a:r>
              <a:rPr lang="en-GB" sz="1100" dirty="0">
                <a:latin typeface="Arial" panose="020B0604020202020204" pitchFamily="34" charset="0"/>
                <a:cs typeface="Arial" panose="020B0604020202020204" pitchFamily="34" charset="0"/>
              </a:rPr>
              <a:t>Data owner: Lucy Everett – Matron Lead - Infection Prevention and Control and Dr Anne Hall - Consultant Microbiologist &amp; Infection Control Doctor</a:t>
            </a:r>
          </a:p>
        </p:txBody>
      </p:sp>
      <p:sp>
        <p:nvSpPr>
          <p:cNvPr id="7" name="TextBox 6">
            <a:extLst>
              <a:ext uri="{FF2B5EF4-FFF2-40B4-BE49-F238E27FC236}">
                <a16:creationId xmlns:a16="http://schemas.microsoft.com/office/drawing/2014/main" id="{E2A9C6FA-2EF4-4CF7-9EF4-72513A6CB795}"/>
              </a:ext>
            </a:extLst>
          </p:cNvPr>
          <p:cNvSpPr txBox="1"/>
          <p:nvPr/>
        </p:nvSpPr>
        <p:spPr>
          <a:xfrm>
            <a:off x="233460" y="701549"/>
            <a:ext cx="4348372" cy="2434000"/>
          </a:xfrm>
          <a:prstGeom prst="rect">
            <a:avLst/>
          </a:prstGeom>
          <a:noFill/>
          <a:ln>
            <a:noFill/>
          </a:ln>
        </p:spPr>
        <p:txBody>
          <a:bodyPr wrap="square" rtlCol="0">
            <a:spAutoFit/>
          </a:bodyPr>
          <a:lstStyle/>
          <a:p>
            <a:pPr>
              <a:spcAft>
                <a:spcPts val="244"/>
              </a:spcAft>
            </a:pPr>
            <a:r>
              <a:rPr lang="en-GB" sz="1100" b="1" dirty="0">
                <a:latin typeface="Arial" panose="020B0604020202020204" pitchFamily="34" charset="0"/>
                <a:cs typeface="Arial" panose="020B0604020202020204" pitchFamily="34" charset="0"/>
              </a:rPr>
              <a:t>Healthcare Associated Infection surveillance exceptions                                                                                                                                                                                                              </a:t>
            </a:r>
          </a:p>
          <a:p>
            <a:pPr algn="just">
              <a:spcAft>
                <a:spcPts val="244"/>
              </a:spcAft>
            </a:pPr>
            <a:r>
              <a:rPr lang="en-GB" sz="1100" dirty="0">
                <a:latin typeface="Arial" panose="020B0604020202020204" pitchFamily="34" charset="0"/>
                <a:cs typeface="Arial" panose="020B0604020202020204" pitchFamily="34" charset="0"/>
              </a:rPr>
              <a:t>During M1, an increase in the number of colonised and infected cases of carbapenem resistant </a:t>
            </a:r>
            <a:r>
              <a:rPr lang="en-GB" sz="1100" i="1" dirty="0">
                <a:latin typeface="Arial" panose="020B0604020202020204" pitchFamily="34" charset="0"/>
                <a:cs typeface="Arial" panose="020B0604020202020204" pitchFamily="34" charset="0"/>
              </a:rPr>
              <a:t>Enterobacter cloacae </a:t>
            </a:r>
            <a:r>
              <a:rPr lang="en-GB" sz="1100" dirty="0">
                <a:latin typeface="Arial" panose="020B0604020202020204" pitchFamily="34" charset="0"/>
                <a:cs typeface="Arial" panose="020B0604020202020204" pitchFamily="34" charset="0"/>
              </a:rPr>
              <a:t>were noted on one ward at Harefield Hospital. </a:t>
            </a:r>
          </a:p>
          <a:p>
            <a:pPr algn="just">
              <a:spcAft>
                <a:spcPts val="244"/>
              </a:spcAft>
            </a:pPr>
            <a:r>
              <a:rPr lang="en-GB" sz="1100" i="1" dirty="0">
                <a:latin typeface="Arial" panose="020B0604020202020204" pitchFamily="34" charset="0"/>
                <a:cs typeface="Arial" panose="020B0604020202020204" pitchFamily="34" charset="0"/>
              </a:rPr>
              <a:t>Enterobacter cloacae </a:t>
            </a:r>
            <a:r>
              <a:rPr lang="en-GB" sz="1100" dirty="0">
                <a:latin typeface="Arial" panose="020B0604020202020204" pitchFamily="34" charset="0"/>
                <a:cs typeface="Arial" panose="020B0604020202020204" pitchFamily="34" charset="0"/>
              </a:rPr>
              <a:t>is an organism that lives in the gut, which we can all carry. As with other organisms, </a:t>
            </a:r>
            <a:r>
              <a:rPr lang="en-GB" sz="1100" i="1" dirty="0">
                <a:latin typeface="Arial" panose="020B0604020202020204" pitchFamily="34" charset="0"/>
                <a:cs typeface="Arial" panose="020B0604020202020204" pitchFamily="34" charset="0"/>
              </a:rPr>
              <a:t>Enterobacter cloacae </a:t>
            </a:r>
            <a:r>
              <a:rPr lang="en-GB" sz="1100" dirty="0">
                <a:latin typeface="Arial" panose="020B0604020202020204" pitchFamily="34" charset="0"/>
                <a:cs typeface="Arial" panose="020B0604020202020204" pitchFamily="34" charset="0"/>
              </a:rPr>
              <a:t>has developed resistance to antibiotics. </a:t>
            </a:r>
          </a:p>
          <a:p>
            <a:pPr algn="just">
              <a:spcAft>
                <a:spcPts val="488"/>
              </a:spcAft>
            </a:pPr>
            <a:r>
              <a:rPr lang="en-GB" sz="1100" dirty="0">
                <a:latin typeface="Arial" panose="020B0604020202020204" pitchFamily="34" charset="0"/>
                <a:cs typeface="Arial" panose="020B0604020202020204" pitchFamily="34" charset="0"/>
              </a:rPr>
              <a:t>Following a review and look back exercise, 7 cases were confirmed and an outbreak of infection was declared in accordance with Trust policy. </a:t>
            </a:r>
          </a:p>
          <a:p>
            <a:pPr algn="just">
              <a:spcAft>
                <a:spcPts val="488"/>
              </a:spcAft>
            </a:pPr>
            <a:r>
              <a:rPr lang="en-US" sz="1100" dirty="0">
                <a:latin typeface="Arial" panose="020B0604020202020204" pitchFamily="34" charset="0"/>
                <a:cs typeface="Arial" panose="020B0604020202020204" pitchFamily="34" charset="0"/>
              </a:rPr>
              <a:t>In May, supported by Public Health England (PHE), a point prevalence screening exercise  was undertaken on the ward. No new cases were identified and the outbreak was closed. </a:t>
            </a:r>
          </a:p>
        </p:txBody>
      </p:sp>
      <p:sp>
        <p:nvSpPr>
          <p:cNvPr id="3" name="Rectangle 2">
            <a:extLst>
              <a:ext uri="{FF2B5EF4-FFF2-40B4-BE49-F238E27FC236}">
                <a16:creationId xmlns:a16="http://schemas.microsoft.com/office/drawing/2014/main" id="{B8FF59A2-E9C6-4E2F-B4AF-2283A09B5DC4}"/>
              </a:ext>
            </a:extLst>
          </p:cNvPr>
          <p:cNvSpPr/>
          <p:nvPr/>
        </p:nvSpPr>
        <p:spPr>
          <a:xfrm>
            <a:off x="4581832" y="738994"/>
            <a:ext cx="4984324" cy="859210"/>
          </a:xfrm>
          <a:prstGeom prst="rect">
            <a:avLst/>
          </a:prstGeom>
          <a:solidFill>
            <a:schemeClr val="bg1"/>
          </a:solidFill>
          <a:ln>
            <a:solidFill>
              <a:schemeClr val="tx1"/>
            </a:solidFill>
          </a:ln>
        </p:spPr>
        <p:txBody>
          <a:bodyPr wrap="square">
            <a:spAutoFit/>
          </a:bodyPr>
          <a:lstStyle/>
          <a:p>
            <a:pPr algn="just">
              <a:spcAft>
                <a:spcPts val="488"/>
              </a:spcAft>
            </a:pPr>
            <a:r>
              <a:rPr lang="en-GB" sz="1100" b="1" dirty="0">
                <a:latin typeface="Arial" panose="020B0604020202020204" pitchFamily="34" charset="0"/>
                <a:cs typeface="Arial" panose="020B0604020202020204" pitchFamily="34" charset="0"/>
              </a:rPr>
              <a:t>Root cause</a:t>
            </a:r>
          </a:p>
          <a:p>
            <a:pPr algn="just">
              <a:spcAft>
                <a:spcPts val="244"/>
              </a:spcAft>
            </a:pPr>
            <a:r>
              <a:rPr lang="en-GB" sz="1100" dirty="0">
                <a:latin typeface="Arial" panose="020B0604020202020204" pitchFamily="34" charset="0"/>
                <a:cs typeface="Arial" panose="020B0604020202020204" pitchFamily="34" charset="0"/>
              </a:rPr>
              <a:t>No root cause identified to date however work is ongoing.</a:t>
            </a:r>
          </a:p>
          <a:p>
            <a:pPr algn="just">
              <a:spcAft>
                <a:spcPts val="488"/>
              </a:spcAft>
            </a:pPr>
            <a:r>
              <a:rPr lang="en-GB" sz="1100" dirty="0">
                <a:latin typeface="Arial" panose="020B0604020202020204" pitchFamily="34" charset="0"/>
                <a:cs typeface="Arial" panose="020B0604020202020204" pitchFamily="34" charset="0"/>
              </a:rPr>
              <a:t>None of the patients met the national or local criteria for screening on admission.</a:t>
            </a:r>
          </a:p>
        </p:txBody>
      </p:sp>
      <p:sp>
        <p:nvSpPr>
          <p:cNvPr id="6" name="Rectangle 5">
            <a:extLst>
              <a:ext uri="{FF2B5EF4-FFF2-40B4-BE49-F238E27FC236}">
                <a16:creationId xmlns:a16="http://schemas.microsoft.com/office/drawing/2014/main" id="{8CA417AE-93C3-46CE-8135-A8CE2859B696}"/>
              </a:ext>
            </a:extLst>
          </p:cNvPr>
          <p:cNvSpPr/>
          <p:nvPr/>
        </p:nvSpPr>
        <p:spPr>
          <a:xfrm>
            <a:off x="4581832" y="1676944"/>
            <a:ext cx="4984325" cy="1379865"/>
          </a:xfrm>
          <a:prstGeom prst="rect">
            <a:avLst/>
          </a:prstGeom>
          <a:solidFill>
            <a:schemeClr val="bg1"/>
          </a:solidFill>
          <a:ln>
            <a:solidFill>
              <a:schemeClr val="tx1"/>
            </a:solidFill>
          </a:ln>
        </p:spPr>
        <p:txBody>
          <a:bodyPr wrap="square">
            <a:spAutoFit/>
          </a:bodyPr>
          <a:lstStyle/>
          <a:p>
            <a:pPr algn="just">
              <a:spcAft>
                <a:spcPts val="244"/>
              </a:spcAft>
            </a:pPr>
            <a:r>
              <a:rPr lang="en-GB" sz="1100" b="1" dirty="0">
                <a:latin typeface="Arial" panose="020B0604020202020204" pitchFamily="34" charset="0"/>
                <a:cs typeface="Arial" panose="020B0604020202020204" pitchFamily="34" charset="0"/>
              </a:rPr>
              <a:t>Actions taken</a:t>
            </a:r>
          </a:p>
          <a:p>
            <a:pPr algn="just">
              <a:spcAft>
                <a:spcPts val="244"/>
              </a:spcAft>
            </a:pPr>
            <a:r>
              <a:rPr lang="en-GB" sz="1100" dirty="0">
                <a:latin typeface="Arial" panose="020B0604020202020204" pitchFamily="34" charset="0"/>
                <a:cs typeface="Arial" panose="020B0604020202020204" pitchFamily="34" charset="0"/>
              </a:rPr>
              <a:t>Outbreak review group set up with support from Public Health England (PHE)</a:t>
            </a:r>
          </a:p>
          <a:p>
            <a:pPr algn="just">
              <a:spcAft>
                <a:spcPts val="244"/>
              </a:spcAft>
            </a:pPr>
            <a:r>
              <a:rPr lang="en-GB" sz="1100" dirty="0">
                <a:latin typeface="Arial" panose="020B0604020202020204" pitchFamily="34" charset="0"/>
                <a:cs typeface="Arial" panose="020B0604020202020204" pitchFamily="34" charset="0"/>
              </a:rPr>
              <a:t>Enhanced cleaning of associated clinical area undertaken</a:t>
            </a:r>
          </a:p>
          <a:p>
            <a:pPr algn="just">
              <a:spcAft>
                <a:spcPts val="244"/>
              </a:spcAft>
            </a:pPr>
            <a:r>
              <a:rPr lang="en-GB" sz="1100" dirty="0">
                <a:latin typeface="Arial" panose="020B0604020202020204" pitchFamily="34" charset="0"/>
                <a:cs typeface="Arial" panose="020B0604020202020204" pitchFamily="34" charset="0"/>
              </a:rPr>
              <a:t>Contact tracing criteria agreed with PHE and undertaken for all 7 patients. No contact infections identified.</a:t>
            </a:r>
          </a:p>
          <a:p>
            <a:pPr algn="just">
              <a:spcAft>
                <a:spcPts val="244"/>
              </a:spcAft>
            </a:pPr>
            <a:r>
              <a:rPr lang="en-GB" sz="1100" dirty="0">
                <a:latin typeface="Arial" panose="020B0604020202020204" pitchFamily="34" charset="0"/>
                <a:cs typeface="Arial" panose="020B0604020202020204" pitchFamily="34" charset="0"/>
              </a:rPr>
              <a:t>Point prevalence screening in clinical area is being undertaken to confirm if outbreak can be declared closed</a:t>
            </a:r>
          </a:p>
        </p:txBody>
      </p:sp>
      <p:cxnSp>
        <p:nvCxnSpPr>
          <p:cNvPr id="5" name="Straight Connector 4">
            <a:extLst>
              <a:ext uri="{FF2B5EF4-FFF2-40B4-BE49-F238E27FC236}">
                <a16:creationId xmlns:a16="http://schemas.microsoft.com/office/drawing/2014/main" id="{D6BBF7B9-C798-4DE9-A6C1-524474F2CE07}"/>
              </a:ext>
            </a:extLst>
          </p:cNvPr>
          <p:cNvCxnSpPr/>
          <p:nvPr/>
        </p:nvCxnSpPr>
        <p:spPr>
          <a:xfrm>
            <a:off x="323067" y="3135549"/>
            <a:ext cx="922631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9A687B4-4C20-4194-8E84-05FC535E4E9F}"/>
              </a:ext>
            </a:extLst>
          </p:cNvPr>
          <p:cNvSpPr txBox="1"/>
          <p:nvPr/>
        </p:nvSpPr>
        <p:spPr>
          <a:xfrm>
            <a:off x="233460" y="3120511"/>
            <a:ext cx="3347656" cy="2123658"/>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The Trust continues to comply with the Public Health England Mandatory surveillance programme which requires reporting of incidence of the following infections:</a:t>
            </a:r>
          </a:p>
          <a:p>
            <a:pPr marL="171450" indent="-171450">
              <a:buFont typeface="Arial" panose="020B0604020202020204" pitchFamily="34" charset="0"/>
              <a:buChar char="•"/>
            </a:pPr>
            <a:r>
              <a:rPr lang="en-GB" sz="1100" i="1" dirty="0">
                <a:latin typeface="Arial" panose="020B0604020202020204" pitchFamily="34" charset="0"/>
                <a:cs typeface="Arial" panose="020B0604020202020204" pitchFamily="34" charset="0"/>
              </a:rPr>
              <a:t>Clostridium difficile </a:t>
            </a:r>
            <a:r>
              <a:rPr lang="en-GB" sz="1100" dirty="0">
                <a:latin typeface="Arial" panose="020B0604020202020204" pitchFamily="34" charset="0"/>
                <a:cs typeface="Arial" panose="020B0604020202020204" pitchFamily="34" charset="0"/>
              </a:rPr>
              <a:t>infection surveillance</a:t>
            </a:r>
          </a:p>
          <a:p>
            <a:pPr marL="171450" lvl="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MRSA (</a:t>
            </a:r>
            <a:r>
              <a:rPr lang="en-GB" sz="1100" i="1" dirty="0" err="1">
                <a:latin typeface="Arial" panose="020B0604020202020204" pitchFamily="34" charset="0"/>
                <a:cs typeface="Arial" panose="020B0604020202020204" pitchFamily="34" charset="0"/>
              </a:rPr>
              <a:t>Meticillin</a:t>
            </a:r>
            <a:r>
              <a:rPr lang="en-GB" sz="1100" i="1" dirty="0">
                <a:latin typeface="Arial" panose="020B0604020202020204" pitchFamily="34" charset="0"/>
                <a:cs typeface="Arial" panose="020B0604020202020204" pitchFamily="34" charset="0"/>
              </a:rPr>
              <a:t>-resistant Staphylococcus aureus</a:t>
            </a:r>
            <a:r>
              <a:rPr lang="en-GB" sz="1100" dirty="0">
                <a:latin typeface="Arial" panose="020B0604020202020204" pitchFamily="34" charset="0"/>
                <a:cs typeface="Arial" panose="020B0604020202020204" pitchFamily="34" charset="0"/>
              </a:rPr>
              <a:t>) blood stream infection (BSI) </a:t>
            </a:r>
          </a:p>
          <a:p>
            <a:pPr marL="171450" lvl="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MSSA (Methicillin-susceptible </a:t>
            </a:r>
            <a:r>
              <a:rPr lang="en-GB" sz="1100" i="1" dirty="0">
                <a:latin typeface="Arial" panose="020B0604020202020204" pitchFamily="34" charset="0"/>
                <a:cs typeface="Arial" panose="020B0604020202020204" pitchFamily="34" charset="0"/>
              </a:rPr>
              <a:t>Staphylococcus aureus</a:t>
            </a:r>
            <a:r>
              <a:rPr lang="en-GB" sz="1100" dirty="0">
                <a:latin typeface="Arial" panose="020B0604020202020204" pitchFamily="34" charset="0"/>
                <a:cs typeface="Arial" panose="020B0604020202020204" pitchFamily="34" charset="0"/>
              </a:rPr>
              <a:t>) BSI</a:t>
            </a:r>
          </a:p>
          <a:p>
            <a:pPr marL="171450" lvl="0" indent="-171450">
              <a:buFont typeface="Arial" panose="020B0604020202020204" pitchFamily="34" charset="0"/>
              <a:buChar char="•"/>
            </a:pPr>
            <a:r>
              <a:rPr lang="en-GB" sz="1100" i="1" dirty="0">
                <a:latin typeface="Arial" panose="020B0604020202020204" pitchFamily="34" charset="0"/>
                <a:cs typeface="Arial" panose="020B0604020202020204" pitchFamily="34" charset="0"/>
              </a:rPr>
              <a:t>E. coli </a:t>
            </a:r>
            <a:r>
              <a:rPr lang="en-GB" sz="1100" dirty="0">
                <a:latin typeface="Arial" panose="020B0604020202020204" pitchFamily="34" charset="0"/>
                <a:cs typeface="Arial" panose="020B0604020202020204" pitchFamily="34" charset="0"/>
              </a:rPr>
              <a:t>BSI</a:t>
            </a:r>
          </a:p>
          <a:p>
            <a:pPr marL="171450" lvl="0" indent="-171450">
              <a:buFont typeface="Arial" panose="020B0604020202020204" pitchFamily="34" charset="0"/>
              <a:buChar char="•"/>
            </a:pPr>
            <a:r>
              <a:rPr lang="en-GB" sz="1100" i="1" dirty="0">
                <a:latin typeface="Arial" panose="020B0604020202020204" pitchFamily="34" charset="0"/>
                <a:cs typeface="Arial" panose="020B0604020202020204" pitchFamily="34" charset="0"/>
              </a:rPr>
              <a:t>Klebsiella species </a:t>
            </a:r>
            <a:r>
              <a:rPr lang="en-GB" sz="1100" dirty="0">
                <a:latin typeface="Arial" panose="020B0604020202020204" pitchFamily="34" charset="0"/>
                <a:cs typeface="Arial" panose="020B0604020202020204" pitchFamily="34" charset="0"/>
              </a:rPr>
              <a:t>(BSI) </a:t>
            </a:r>
          </a:p>
          <a:p>
            <a:pPr marL="171450" lvl="0" indent="-171450">
              <a:buFont typeface="Arial" panose="020B0604020202020204" pitchFamily="34" charset="0"/>
              <a:buChar char="•"/>
            </a:pPr>
            <a:r>
              <a:rPr lang="en-GB" sz="1100" i="1" dirty="0">
                <a:latin typeface="Arial" panose="020B0604020202020204" pitchFamily="34" charset="0"/>
                <a:cs typeface="Arial" panose="020B0604020202020204" pitchFamily="34" charset="0"/>
              </a:rPr>
              <a:t>Pseudomonas aeruginosa </a:t>
            </a:r>
            <a:r>
              <a:rPr lang="en-GB" sz="1100" dirty="0">
                <a:latin typeface="Arial" panose="020B0604020202020204" pitchFamily="34" charset="0"/>
                <a:cs typeface="Arial" panose="020B0604020202020204" pitchFamily="34" charset="0"/>
              </a:rPr>
              <a:t>BSI</a:t>
            </a:r>
          </a:p>
        </p:txBody>
      </p:sp>
      <p:sp>
        <p:nvSpPr>
          <p:cNvPr id="13" name="TextBox 12">
            <a:extLst>
              <a:ext uri="{FF2B5EF4-FFF2-40B4-BE49-F238E27FC236}">
                <a16:creationId xmlns:a16="http://schemas.microsoft.com/office/drawing/2014/main" id="{07BA0938-85A7-40AF-A5D5-E9E25CC7822C}"/>
              </a:ext>
            </a:extLst>
          </p:cNvPr>
          <p:cNvSpPr txBox="1"/>
          <p:nvPr/>
        </p:nvSpPr>
        <p:spPr>
          <a:xfrm>
            <a:off x="233460" y="5182793"/>
            <a:ext cx="3347656" cy="1446550"/>
          </a:xfrm>
          <a:prstGeom prst="rect">
            <a:avLst/>
          </a:prstGeom>
          <a:noFill/>
        </p:spPr>
        <p:txBody>
          <a:bodyPr wrap="square" rtlCol="0">
            <a:spAutoFit/>
          </a:bodyPr>
          <a:lstStyle/>
          <a:p>
            <a:pPr algn="just"/>
            <a:r>
              <a:rPr lang="en-GB" sz="1100" dirty="0">
                <a:latin typeface="Arial" panose="020B0604020202020204" pitchFamily="34" charset="0"/>
                <a:cs typeface="Arial" panose="020B0604020202020204" pitchFamily="34" charset="0"/>
              </a:rPr>
              <a:t>Of the reportable infections within the surveillance programme, hospital onset C. difficile, MSSA </a:t>
            </a:r>
            <a:r>
              <a:rPr lang="en-GB" sz="1100" dirty="0" err="1">
                <a:latin typeface="Arial" panose="020B0604020202020204" pitchFamily="34" charset="0"/>
                <a:cs typeface="Arial" panose="020B0604020202020204" pitchFamily="34" charset="0"/>
              </a:rPr>
              <a:t>Ecoli</a:t>
            </a:r>
            <a:r>
              <a:rPr lang="en-GB" sz="1100" dirty="0">
                <a:latin typeface="Arial" panose="020B0604020202020204" pitchFamily="34" charset="0"/>
                <a:cs typeface="Arial" panose="020B0604020202020204" pitchFamily="34" charset="0"/>
              </a:rPr>
              <a:t> and Klebsiella infections have been recorded during M1-M3. These are show in the graphs along with 2018-19 rate for internal benchmarking purposes. Post infection reviews are undertaken on all infections reported and learning is shared across the organisation.</a:t>
            </a:r>
          </a:p>
        </p:txBody>
      </p:sp>
      <p:sp>
        <p:nvSpPr>
          <p:cNvPr id="9" name="Slide Number Placeholder 8">
            <a:extLst>
              <a:ext uri="{FF2B5EF4-FFF2-40B4-BE49-F238E27FC236}">
                <a16:creationId xmlns:a16="http://schemas.microsoft.com/office/drawing/2014/main" id="{7262CA41-B35A-447D-9A52-7EB8F8B4F4B2}"/>
              </a:ext>
            </a:extLst>
          </p:cNvPr>
          <p:cNvSpPr>
            <a:spLocks noGrp="1"/>
          </p:cNvSpPr>
          <p:nvPr>
            <p:ph type="sldNum" sz="quarter" idx="12"/>
          </p:nvPr>
        </p:nvSpPr>
        <p:spPr/>
        <p:txBody>
          <a:bodyPr/>
          <a:lstStyle/>
          <a:p>
            <a:fld id="{695C60D5-4CC1-4709-A90A-FD5BC9656B7A}" type="slidenum">
              <a:rPr lang="en-GB" smtClean="0"/>
              <a:t>4</a:t>
            </a:fld>
            <a:endParaRPr lang="en-GB"/>
          </a:p>
        </p:txBody>
      </p:sp>
      <p:pic>
        <p:nvPicPr>
          <p:cNvPr id="2" name="Picture 1">
            <a:extLst>
              <a:ext uri="{FF2B5EF4-FFF2-40B4-BE49-F238E27FC236}">
                <a16:creationId xmlns:a16="http://schemas.microsoft.com/office/drawing/2014/main" id="{3370F22A-F9BB-3F42-87D8-CD5358712733}"/>
              </a:ext>
            </a:extLst>
          </p:cNvPr>
          <p:cNvPicPr>
            <a:picLocks noChangeAspect="1"/>
          </p:cNvPicPr>
          <p:nvPr/>
        </p:nvPicPr>
        <p:blipFill>
          <a:blip r:embed="rId2"/>
          <a:stretch>
            <a:fillRect/>
          </a:stretch>
        </p:blipFill>
        <p:spPr>
          <a:xfrm>
            <a:off x="3597894" y="3154361"/>
            <a:ext cx="2882671" cy="1755685"/>
          </a:xfrm>
          <a:prstGeom prst="rect">
            <a:avLst/>
          </a:prstGeom>
        </p:spPr>
      </p:pic>
      <p:pic>
        <p:nvPicPr>
          <p:cNvPr id="17" name="Picture 16">
            <a:extLst>
              <a:ext uri="{FF2B5EF4-FFF2-40B4-BE49-F238E27FC236}">
                <a16:creationId xmlns:a16="http://schemas.microsoft.com/office/drawing/2014/main" id="{C9A85328-AF4B-D648-8275-273A3133511F}"/>
              </a:ext>
            </a:extLst>
          </p:cNvPr>
          <p:cNvPicPr>
            <a:picLocks noChangeAspect="1"/>
          </p:cNvPicPr>
          <p:nvPr/>
        </p:nvPicPr>
        <p:blipFill>
          <a:blip r:embed="rId3"/>
          <a:stretch>
            <a:fillRect/>
          </a:stretch>
        </p:blipFill>
        <p:spPr>
          <a:xfrm>
            <a:off x="6480567" y="3135549"/>
            <a:ext cx="3068812" cy="1770006"/>
          </a:xfrm>
          <a:prstGeom prst="rect">
            <a:avLst/>
          </a:prstGeom>
        </p:spPr>
      </p:pic>
      <p:pic>
        <p:nvPicPr>
          <p:cNvPr id="11" name="Picture 10">
            <a:extLst>
              <a:ext uri="{FF2B5EF4-FFF2-40B4-BE49-F238E27FC236}">
                <a16:creationId xmlns:a16="http://schemas.microsoft.com/office/drawing/2014/main" id="{30C9C08E-28F4-8749-B4DA-8562151FE787}"/>
              </a:ext>
            </a:extLst>
          </p:cNvPr>
          <p:cNvPicPr>
            <a:picLocks noChangeAspect="1"/>
          </p:cNvPicPr>
          <p:nvPr/>
        </p:nvPicPr>
        <p:blipFill>
          <a:blip r:embed="rId4"/>
          <a:stretch>
            <a:fillRect/>
          </a:stretch>
        </p:blipFill>
        <p:spPr>
          <a:xfrm>
            <a:off x="3597892" y="4905555"/>
            <a:ext cx="2899451" cy="1633355"/>
          </a:xfrm>
          <a:prstGeom prst="rect">
            <a:avLst/>
          </a:prstGeom>
        </p:spPr>
      </p:pic>
      <p:pic>
        <p:nvPicPr>
          <p:cNvPr id="15" name="Picture 14">
            <a:extLst>
              <a:ext uri="{FF2B5EF4-FFF2-40B4-BE49-F238E27FC236}">
                <a16:creationId xmlns:a16="http://schemas.microsoft.com/office/drawing/2014/main" id="{04B00E78-C4AD-214B-B27F-A2C03086D296}"/>
              </a:ext>
            </a:extLst>
          </p:cNvPr>
          <p:cNvPicPr>
            <a:picLocks noChangeAspect="1"/>
          </p:cNvPicPr>
          <p:nvPr/>
        </p:nvPicPr>
        <p:blipFill>
          <a:blip r:embed="rId5"/>
          <a:stretch>
            <a:fillRect/>
          </a:stretch>
        </p:blipFill>
        <p:spPr>
          <a:xfrm>
            <a:off x="6497343" y="4894502"/>
            <a:ext cx="3052036" cy="1644412"/>
          </a:xfrm>
          <a:prstGeom prst="rect">
            <a:avLst/>
          </a:prstGeom>
        </p:spPr>
      </p:pic>
    </p:spTree>
    <p:extLst>
      <p:ext uri="{BB962C8B-B14F-4D97-AF65-F5344CB8AC3E}">
        <p14:creationId xmlns:p14="http://schemas.microsoft.com/office/powerpoint/2010/main" val="2858715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45CEC9C-8E83-48AD-A566-325AAD184896}"/>
              </a:ext>
            </a:extLst>
          </p:cNvPr>
          <p:cNvSpPr txBox="1"/>
          <p:nvPr/>
        </p:nvSpPr>
        <p:spPr>
          <a:xfrm>
            <a:off x="295039" y="229424"/>
            <a:ext cx="9315921" cy="469359"/>
          </a:xfrm>
          <a:prstGeom prst="rect">
            <a:avLst/>
          </a:prstGeom>
          <a:solidFill>
            <a:srgbClr val="DFF5FC"/>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Aft>
                <a:spcPts val="300"/>
              </a:spcAft>
            </a:pPr>
            <a:r>
              <a:rPr lang="en-GB" sz="1100" b="1" dirty="0">
                <a:latin typeface="Arial" panose="020B0604020202020204" pitchFamily="34" charset="0"/>
                <a:cs typeface="Arial" panose="020B0604020202020204" pitchFamily="34" charset="0"/>
              </a:rPr>
              <a:t>Safe: Incident management and reporting</a:t>
            </a:r>
          </a:p>
          <a:p>
            <a:pPr>
              <a:spcAft>
                <a:spcPts val="300"/>
              </a:spcAft>
            </a:pPr>
            <a:r>
              <a:rPr lang="en-GB" sz="1100" dirty="0">
                <a:latin typeface="Arial" panose="020B0604020202020204" pitchFamily="34" charset="0"/>
                <a:cs typeface="Arial" panose="020B0604020202020204" pitchFamily="34" charset="0"/>
              </a:rPr>
              <a:t>Data owner: Penny Mortimer, Manjiri Dalvi and Eleanor Dunnett – Divisional Quality and Safety Leads</a:t>
            </a:r>
          </a:p>
        </p:txBody>
      </p:sp>
      <p:sp>
        <p:nvSpPr>
          <p:cNvPr id="5" name="TextBox 4">
            <a:extLst>
              <a:ext uri="{FF2B5EF4-FFF2-40B4-BE49-F238E27FC236}">
                <a16:creationId xmlns:a16="http://schemas.microsoft.com/office/drawing/2014/main" id="{C830D3A9-017B-49BD-A8BF-3C1A2CC00475}"/>
              </a:ext>
            </a:extLst>
          </p:cNvPr>
          <p:cNvSpPr txBox="1"/>
          <p:nvPr/>
        </p:nvSpPr>
        <p:spPr>
          <a:xfrm>
            <a:off x="295037" y="717967"/>
            <a:ext cx="4657961" cy="3411190"/>
          </a:xfrm>
          <a:prstGeom prst="rect">
            <a:avLst/>
          </a:prstGeom>
          <a:noFill/>
          <a:ln>
            <a:solidFill>
              <a:schemeClr val="tx1"/>
            </a:solidFill>
          </a:ln>
        </p:spPr>
        <p:txBody>
          <a:bodyPr wrap="square" rtlCol="0">
            <a:spAutoFit/>
          </a:bodyPr>
          <a:lstStyle/>
          <a:p>
            <a:pPr>
              <a:spcAft>
                <a:spcPts val="244"/>
              </a:spcAft>
            </a:pPr>
            <a:r>
              <a:rPr lang="en-US" sz="1100" b="1" dirty="0">
                <a:latin typeface="Arial" panose="020B0604020202020204" pitchFamily="34" charset="0"/>
                <a:cs typeface="Arial" panose="020B0604020202020204" pitchFamily="34" charset="0"/>
              </a:rPr>
              <a:t>Serious incidents</a:t>
            </a:r>
          </a:p>
          <a:p>
            <a:pPr>
              <a:spcAft>
                <a:spcPts val="300"/>
              </a:spcAft>
            </a:pPr>
            <a:r>
              <a:rPr lang="en-US" sz="1100" dirty="0">
                <a:latin typeface="Arial" panose="020B0604020202020204" pitchFamily="34" charset="0"/>
                <a:cs typeface="Arial" panose="020B0604020202020204" pitchFamily="34" charset="0"/>
              </a:rPr>
              <a:t>One serious incident was reported during M1. The incident involved a patient attending as an out-patient. The patient fell and sustained injuries requiring treatment at a trauma centre. As a result of this incident a new handrail will be installed on the staircase between Foulis Ward and Victoria Ward at the Fulham Road site. </a:t>
            </a:r>
          </a:p>
          <a:p>
            <a:pPr algn="just">
              <a:spcAft>
                <a:spcPts val="300"/>
              </a:spcAft>
            </a:pPr>
            <a:r>
              <a:rPr lang="en-US" sz="1100" dirty="0">
                <a:latin typeface="Arial" panose="020B0604020202020204" pitchFamily="34" charset="0"/>
                <a:cs typeface="Arial" panose="020B0604020202020204" pitchFamily="34" charset="0"/>
              </a:rPr>
              <a:t>One serious incident was reported during M2. The incident involved an inpatient who has since died. A full investigation has been undertaken which included the involvement of the Medicines and Healthcare products Regulatory Agency (MHRA). The Trust has withdrawn the use of a piece of equipment until all investigations have concluded. As a result of this incident the Chest Drain Insertion Guidelines have been revised.</a:t>
            </a:r>
          </a:p>
          <a:p>
            <a:pPr algn="just">
              <a:spcAft>
                <a:spcPts val="300"/>
              </a:spcAft>
            </a:pPr>
            <a:r>
              <a:rPr lang="en-US" sz="1100" dirty="0">
                <a:latin typeface="Arial" panose="020B0604020202020204" pitchFamily="34" charset="0"/>
                <a:cs typeface="Arial" panose="020B0604020202020204" pitchFamily="34" charset="0"/>
              </a:rPr>
              <a:t>One serious incident occurred during M3. This incident  relates to the failure to ensure appropriate disinfection in endoscope washer disinfector provided by an independent contractor. A comprehensive investigation is underway. The risk to patients has been identified as low, however all patients linked to the incident have been spoken to by their consultant. </a:t>
            </a:r>
          </a:p>
        </p:txBody>
      </p:sp>
      <p:sp>
        <p:nvSpPr>
          <p:cNvPr id="6" name="Rectangle 5">
            <a:extLst>
              <a:ext uri="{FF2B5EF4-FFF2-40B4-BE49-F238E27FC236}">
                <a16:creationId xmlns:a16="http://schemas.microsoft.com/office/drawing/2014/main" id="{E055234B-126A-4D21-BAD0-34F79082892B}"/>
              </a:ext>
            </a:extLst>
          </p:cNvPr>
          <p:cNvSpPr/>
          <p:nvPr/>
        </p:nvSpPr>
        <p:spPr>
          <a:xfrm>
            <a:off x="4999135" y="840144"/>
            <a:ext cx="4657961" cy="1133644"/>
          </a:xfrm>
          <a:prstGeom prst="rect">
            <a:avLst/>
          </a:prstGeom>
        </p:spPr>
        <p:txBody>
          <a:bodyPr wrap="square">
            <a:spAutoFit/>
          </a:bodyPr>
          <a:lstStyle/>
          <a:p>
            <a:pPr>
              <a:spcAft>
                <a:spcPts val="244"/>
              </a:spcAft>
            </a:pPr>
            <a:r>
              <a:rPr lang="en-US" sz="1100" b="1" dirty="0">
                <a:latin typeface="Arial" panose="020B0604020202020204" pitchFamily="34" charset="0"/>
                <a:cs typeface="Arial" panose="020B0604020202020204" pitchFamily="34" charset="0"/>
              </a:rPr>
              <a:t>Duty of </a:t>
            </a:r>
            <a:r>
              <a:rPr lang="en-US" sz="1100" b="1" dirty="0" err="1">
                <a:latin typeface="Arial" panose="020B0604020202020204" pitchFamily="34" charset="0"/>
                <a:cs typeface="Arial" panose="020B0604020202020204" pitchFamily="34" charset="0"/>
              </a:rPr>
              <a:t>Candour</a:t>
            </a:r>
            <a:endParaRPr lang="en-US" sz="1100" b="1" dirty="0">
              <a:latin typeface="Arial" panose="020B0604020202020204" pitchFamily="34" charset="0"/>
              <a:cs typeface="Arial" panose="020B0604020202020204" pitchFamily="34" charset="0"/>
            </a:endParaRPr>
          </a:p>
          <a:p>
            <a:pPr algn="just">
              <a:spcAft>
                <a:spcPts val="244"/>
              </a:spcAft>
            </a:pPr>
            <a:r>
              <a:rPr lang="en-US" sz="1100" dirty="0">
                <a:latin typeface="Arial" panose="020B0604020202020204" pitchFamily="34" charset="0"/>
                <a:cs typeface="Arial" panose="020B0604020202020204" pitchFamily="34" charset="0"/>
              </a:rPr>
              <a:t>Year to date</a:t>
            </a:r>
            <a:r>
              <a:rPr lang="en-US" sz="1100" b="1"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a total of 23 incidents have occurred where Duty of </a:t>
            </a:r>
            <a:r>
              <a:rPr lang="en-US" sz="1100" dirty="0" err="1">
                <a:latin typeface="Arial" panose="020B0604020202020204" pitchFamily="34" charset="0"/>
                <a:cs typeface="Arial" panose="020B0604020202020204" pitchFamily="34" charset="0"/>
              </a:rPr>
              <a:t>Candour</a:t>
            </a:r>
            <a:r>
              <a:rPr lang="en-US" sz="1100" dirty="0">
                <a:latin typeface="Arial" panose="020B0604020202020204" pitchFamily="34" charset="0"/>
                <a:cs typeface="Arial" panose="020B0604020202020204" pitchFamily="34" charset="0"/>
              </a:rPr>
              <a:t> regulations apply. As shown in the table below, Stage 1 of the Duty of </a:t>
            </a:r>
            <a:r>
              <a:rPr lang="en-US" sz="1100" dirty="0" err="1">
                <a:latin typeface="Arial" panose="020B0604020202020204" pitchFamily="34" charset="0"/>
                <a:cs typeface="Arial" panose="020B0604020202020204" pitchFamily="34" charset="0"/>
              </a:rPr>
              <a:t>Candour</a:t>
            </a:r>
            <a:r>
              <a:rPr lang="en-US" sz="1100" dirty="0">
                <a:latin typeface="Arial" panose="020B0604020202020204" pitchFamily="34" charset="0"/>
                <a:cs typeface="Arial" panose="020B0604020202020204" pitchFamily="34" charset="0"/>
              </a:rPr>
              <a:t> process has been completed for all 23 incidents. Stage 2 of the process is complete for all incidents where investigations have concluded. There are no exceptions to report. </a:t>
            </a:r>
          </a:p>
        </p:txBody>
      </p:sp>
      <p:sp>
        <p:nvSpPr>
          <p:cNvPr id="8" name="Title 9">
            <a:extLst>
              <a:ext uri="{FF2B5EF4-FFF2-40B4-BE49-F238E27FC236}">
                <a16:creationId xmlns:a16="http://schemas.microsoft.com/office/drawing/2014/main" id="{3917D0F0-ACCF-4E3B-AEB5-EB5A12001F8A}"/>
              </a:ext>
            </a:extLst>
          </p:cNvPr>
          <p:cNvSpPr txBox="1">
            <a:spLocks/>
          </p:cNvSpPr>
          <p:nvPr/>
        </p:nvSpPr>
        <p:spPr>
          <a:xfrm>
            <a:off x="295038" y="4148341"/>
            <a:ext cx="9315921" cy="430887"/>
          </a:xfrm>
          <a:prstGeom prst="rect">
            <a:avLst/>
          </a:prstGeom>
          <a:solidFill>
            <a:srgbClr val="DFF5FC"/>
          </a:solidFill>
          <a:ln cmpd="dbl">
            <a:solidFill>
              <a:schemeClr val="accent1"/>
            </a:solidFill>
          </a:ln>
        </p:spPr>
        <p:txBody>
          <a:bodyPr wrap="square" rtlCol="0">
            <a:sp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300"/>
              </a:spcAft>
            </a:pPr>
            <a:r>
              <a:rPr lang="en-GB" sz="1100" b="1" dirty="0">
                <a:latin typeface="Arial" panose="020B0604020202020204" pitchFamily="34" charset="0"/>
                <a:cs typeface="Arial" panose="020B0604020202020204" pitchFamily="34" charset="0"/>
              </a:rPr>
              <a:t>Safe: NHS Safety Thermometer</a:t>
            </a:r>
            <a:br>
              <a:rPr lang="en-GB" sz="1100" b="1"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Data owner: Peter Doyle - </a:t>
            </a:r>
            <a:r>
              <a:rPr lang="en-US" sz="1100" dirty="0">
                <a:latin typeface="Arial" panose="020B0604020202020204" pitchFamily="34" charset="0"/>
                <a:cs typeface="Arial" panose="020B0604020202020204" pitchFamily="34" charset="0"/>
              </a:rPr>
              <a:t>Divisional Lead Nurse / Associate General Manager, Harefield Hospital</a:t>
            </a:r>
            <a:endParaRPr lang="en-GB" sz="11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2B0FC14-5201-4DE4-96AF-6D47B90FBF48}"/>
              </a:ext>
            </a:extLst>
          </p:cNvPr>
          <p:cNvSpPr/>
          <p:nvPr/>
        </p:nvSpPr>
        <p:spPr>
          <a:xfrm>
            <a:off x="173911" y="4680682"/>
            <a:ext cx="5431524" cy="1908471"/>
          </a:xfrm>
          <a:prstGeom prst="rect">
            <a:avLst/>
          </a:prstGeom>
        </p:spPr>
        <p:txBody>
          <a:bodyPr wrap="square">
            <a:spAutoFit/>
          </a:bodyPr>
          <a:lstStyle/>
          <a:p>
            <a:pPr algn="just">
              <a:spcAft>
                <a:spcPts val="244"/>
              </a:spcAft>
            </a:pPr>
            <a:r>
              <a:rPr lang="en-US" sz="1056" dirty="0">
                <a:latin typeface="Arial" panose="020B0604020202020204" pitchFamily="34" charset="0"/>
                <a:cs typeface="Arial" panose="020B0604020202020204" pitchFamily="34" charset="0"/>
              </a:rPr>
              <a:t>The NHS Safety Thermometer was designed to measure local improvement over time and was not intended to be used to compare specific levels of harm across organisations due to the complexity and variations in patient mix. This is just one tool used by the Trust to measure harm free care and is used </a:t>
            </a:r>
            <a:r>
              <a:rPr lang="en-US" sz="1100" dirty="0">
                <a:latin typeface="Arial" panose="020B0604020202020204" pitchFamily="34" charset="0"/>
                <a:cs typeface="Arial" panose="020B0604020202020204" pitchFamily="34" charset="0"/>
              </a:rPr>
              <a:t>alongside</a:t>
            </a:r>
            <a:r>
              <a:rPr lang="en-US" sz="1056" dirty="0">
                <a:latin typeface="Arial" panose="020B0604020202020204" pitchFamily="34" charset="0"/>
                <a:cs typeface="Arial" panose="020B0604020202020204" pitchFamily="34" charset="0"/>
              </a:rPr>
              <a:t> other measures to help understand themes, </a:t>
            </a:r>
            <a:r>
              <a:rPr lang="en-US" sz="1056" dirty="0" err="1">
                <a:latin typeface="Arial" panose="020B0604020202020204" pitchFamily="34" charset="0"/>
                <a:cs typeface="Arial" panose="020B0604020202020204" pitchFamily="34" charset="0"/>
              </a:rPr>
              <a:t>analyse</a:t>
            </a:r>
            <a:r>
              <a:rPr lang="en-US" sz="1056" dirty="0">
                <a:latin typeface="Arial" panose="020B0604020202020204" pitchFamily="34" charset="0"/>
                <a:cs typeface="Arial" panose="020B0604020202020204" pitchFamily="34" charset="0"/>
              </a:rPr>
              <a:t> findings and plan improvements in care delivery. Safety Thermometer is a snapshot of care across the Trust at a given time, on a given day.</a:t>
            </a:r>
          </a:p>
          <a:p>
            <a:pPr algn="just">
              <a:spcAft>
                <a:spcPts val="244"/>
              </a:spcAft>
            </a:pPr>
            <a:r>
              <a:rPr lang="en-GB" sz="1050" dirty="0">
                <a:latin typeface="Arial" panose="020B0604020202020204" pitchFamily="34" charset="0"/>
                <a:cs typeface="Arial" panose="020B0604020202020204" pitchFamily="34" charset="0"/>
              </a:rPr>
              <a:t>NHS Safety Thermometer is presented one month in arrears. The tables to the right show the M1 and M2 Trust level of harm free care, as recorded using NHS Safety Thermometer, and the latest, January 2019, national benchmarking included in NHSI Model Hospital.</a:t>
            </a:r>
          </a:p>
        </p:txBody>
      </p:sp>
      <p:pic>
        <p:nvPicPr>
          <p:cNvPr id="2" name="Picture 1">
            <a:extLst>
              <a:ext uri="{FF2B5EF4-FFF2-40B4-BE49-F238E27FC236}">
                <a16:creationId xmlns:a16="http://schemas.microsoft.com/office/drawing/2014/main" id="{950D98AA-3624-482D-94DF-849A222AB550}"/>
              </a:ext>
            </a:extLst>
          </p:cNvPr>
          <p:cNvPicPr>
            <a:picLocks noChangeAspect="1"/>
          </p:cNvPicPr>
          <p:nvPr/>
        </p:nvPicPr>
        <p:blipFill>
          <a:blip r:embed="rId2"/>
          <a:stretch>
            <a:fillRect/>
          </a:stretch>
        </p:blipFill>
        <p:spPr>
          <a:xfrm>
            <a:off x="5931652" y="4672802"/>
            <a:ext cx="3353091" cy="871804"/>
          </a:xfrm>
          <a:prstGeom prst="rect">
            <a:avLst/>
          </a:prstGeom>
        </p:spPr>
      </p:pic>
      <p:pic>
        <p:nvPicPr>
          <p:cNvPr id="3" name="Picture 2">
            <a:extLst>
              <a:ext uri="{FF2B5EF4-FFF2-40B4-BE49-F238E27FC236}">
                <a16:creationId xmlns:a16="http://schemas.microsoft.com/office/drawing/2014/main" id="{606F0E39-FD69-4663-993F-CD23C9FF8FEB}"/>
              </a:ext>
            </a:extLst>
          </p:cNvPr>
          <p:cNvPicPr>
            <a:picLocks noChangeAspect="1"/>
          </p:cNvPicPr>
          <p:nvPr/>
        </p:nvPicPr>
        <p:blipFill>
          <a:blip r:embed="rId3"/>
          <a:stretch>
            <a:fillRect/>
          </a:stretch>
        </p:blipFill>
        <p:spPr>
          <a:xfrm>
            <a:off x="5605435" y="5552486"/>
            <a:ext cx="4005526" cy="1237595"/>
          </a:xfrm>
          <a:prstGeom prst="rect">
            <a:avLst/>
          </a:prstGeom>
        </p:spPr>
      </p:pic>
      <p:sp>
        <p:nvSpPr>
          <p:cNvPr id="13" name="Slide Number Placeholder 12">
            <a:extLst>
              <a:ext uri="{FF2B5EF4-FFF2-40B4-BE49-F238E27FC236}">
                <a16:creationId xmlns:a16="http://schemas.microsoft.com/office/drawing/2014/main" id="{DEC150F3-E285-4EFE-A13C-3CBF8122C8A4}"/>
              </a:ext>
            </a:extLst>
          </p:cNvPr>
          <p:cNvSpPr>
            <a:spLocks noGrp="1"/>
          </p:cNvSpPr>
          <p:nvPr>
            <p:ph type="sldNum" sz="quarter" idx="12"/>
          </p:nvPr>
        </p:nvSpPr>
        <p:spPr/>
        <p:txBody>
          <a:bodyPr/>
          <a:lstStyle/>
          <a:p>
            <a:fld id="{695C60D5-4CC1-4709-A90A-FD5BC9656B7A}" type="slidenum">
              <a:rPr lang="en-GB" smtClean="0"/>
              <a:t>5</a:t>
            </a:fld>
            <a:endParaRPr lang="en-GB"/>
          </a:p>
        </p:txBody>
      </p:sp>
      <p:pic>
        <p:nvPicPr>
          <p:cNvPr id="11" name="Picture 10">
            <a:extLst>
              <a:ext uri="{FF2B5EF4-FFF2-40B4-BE49-F238E27FC236}">
                <a16:creationId xmlns:a16="http://schemas.microsoft.com/office/drawing/2014/main" id="{DAC1CA9D-73A4-49AA-8B28-DEC28C746477}"/>
              </a:ext>
            </a:extLst>
          </p:cNvPr>
          <p:cNvPicPr>
            <a:picLocks noChangeAspect="1"/>
          </p:cNvPicPr>
          <p:nvPr/>
        </p:nvPicPr>
        <p:blipFill>
          <a:blip r:embed="rId4"/>
          <a:stretch>
            <a:fillRect/>
          </a:stretch>
        </p:blipFill>
        <p:spPr>
          <a:xfrm>
            <a:off x="5090840" y="2133173"/>
            <a:ext cx="4474550" cy="1674543"/>
          </a:xfrm>
          <a:prstGeom prst="rect">
            <a:avLst/>
          </a:prstGeom>
        </p:spPr>
      </p:pic>
    </p:spTree>
    <p:extLst>
      <p:ext uri="{BB962C8B-B14F-4D97-AF65-F5344CB8AC3E}">
        <p14:creationId xmlns:p14="http://schemas.microsoft.com/office/powerpoint/2010/main" val="3600659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A874E392-25A0-4F9E-B0BB-01D75D9537C9}"/>
              </a:ext>
            </a:extLst>
          </p:cNvPr>
          <p:cNvSpPr txBox="1">
            <a:spLocks/>
          </p:cNvSpPr>
          <p:nvPr/>
        </p:nvSpPr>
        <p:spPr>
          <a:xfrm>
            <a:off x="234475" y="358136"/>
            <a:ext cx="9437050" cy="430887"/>
          </a:xfrm>
          <a:prstGeom prst="rect">
            <a:avLst/>
          </a:prstGeom>
          <a:solidFill>
            <a:srgbClr val="DFF5FC"/>
          </a:solidFill>
          <a:ln cmpd="dbl">
            <a:solidFill>
              <a:schemeClr val="accent1"/>
            </a:solidFill>
          </a:ln>
        </p:spPr>
        <p:txBody>
          <a:bodyPr wrap="square" rtlCol="0">
            <a:sp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300"/>
              </a:spcAft>
            </a:pPr>
            <a:r>
              <a:rPr lang="en-GB" sz="1100" b="1" dirty="0">
                <a:latin typeface="Arial" panose="020B0604020202020204" pitchFamily="34" charset="0"/>
                <a:cs typeface="Arial" panose="020B0604020202020204" pitchFamily="34" charset="0"/>
              </a:rPr>
              <a:t>Safe: Nurse staffing </a:t>
            </a:r>
            <a:br>
              <a:rPr lang="en-GB" sz="1100" b="1"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Data owner: Peter Doyle - </a:t>
            </a:r>
            <a:r>
              <a:rPr lang="en-US" sz="1100" dirty="0">
                <a:latin typeface="Arial" panose="020B0604020202020204" pitchFamily="34" charset="0"/>
                <a:cs typeface="Arial" panose="020B0604020202020204" pitchFamily="34" charset="0"/>
              </a:rPr>
              <a:t>Divisional Lead Nurse / Associate General Manager, Harefield Hospital</a:t>
            </a:r>
            <a:endParaRPr lang="en-GB" sz="11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3F2F8AD-1843-43A1-8EC3-4DEA8EB37BC3}"/>
              </a:ext>
            </a:extLst>
          </p:cNvPr>
          <p:cNvSpPr txBox="1"/>
          <p:nvPr/>
        </p:nvSpPr>
        <p:spPr>
          <a:xfrm>
            <a:off x="234475" y="937099"/>
            <a:ext cx="9437049" cy="1785104"/>
          </a:xfrm>
          <a:prstGeom prst="rect">
            <a:avLst/>
          </a:prstGeom>
          <a:noFill/>
        </p:spPr>
        <p:txBody>
          <a:bodyPr wrap="square" rtlCol="0">
            <a:spAutoFit/>
          </a:bodyPr>
          <a:lstStyle/>
          <a:p>
            <a:pPr algn="just"/>
            <a:r>
              <a:rPr lang="en-GB" sz="1100" dirty="0">
                <a:latin typeface="Arial" panose="020B0604020202020204" pitchFamily="34" charset="0"/>
                <a:cs typeface="Arial" panose="020B0604020202020204" pitchFamily="34" charset="0"/>
              </a:rPr>
              <a:t>Nurse staffing levels are presented one month in arrears to allow adequate time for the lead nurses to review month end intelligence.</a:t>
            </a:r>
          </a:p>
          <a:p>
            <a:pPr algn="just"/>
            <a:endParaRPr lang="en-GB" sz="11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The lead nurses have confirmed that where staffing levels were lower than planned this was primarily due to reduced clinical activity or reduced acuity of patients. The senior nurses confirm that no red flags, as per NICE red flag definitions, were triggered.</a:t>
            </a:r>
          </a:p>
          <a:p>
            <a:pPr algn="just"/>
            <a:endParaRPr lang="en-GB" sz="11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Where staffing levels were higher than planned this was due to higher clinical activity, higher acuity of patients or supernumerary staff such as new starters receiving orientation/training.</a:t>
            </a:r>
          </a:p>
          <a:p>
            <a:pPr algn="just"/>
            <a:endParaRPr lang="en-GB" sz="11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The Trust continues to review the Care Hours Per Patient Day (CHPPD) data, which includes information about patient activity along-side nurse staffing. </a:t>
            </a:r>
          </a:p>
        </p:txBody>
      </p:sp>
      <p:sp>
        <p:nvSpPr>
          <p:cNvPr id="10" name="Slide Number Placeholder 9">
            <a:extLst>
              <a:ext uri="{FF2B5EF4-FFF2-40B4-BE49-F238E27FC236}">
                <a16:creationId xmlns:a16="http://schemas.microsoft.com/office/drawing/2014/main" id="{22F926C3-36B4-4169-904F-D4A98FA5546E}"/>
              </a:ext>
            </a:extLst>
          </p:cNvPr>
          <p:cNvSpPr>
            <a:spLocks noGrp="1"/>
          </p:cNvSpPr>
          <p:nvPr>
            <p:ph type="sldNum" sz="quarter" idx="12"/>
          </p:nvPr>
        </p:nvSpPr>
        <p:spPr/>
        <p:txBody>
          <a:bodyPr/>
          <a:lstStyle/>
          <a:p>
            <a:fld id="{695C60D5-4CC1-4709-A90A-FD5BC9656B7A}" type="slidenum">
              <a:rPr lang="en-GB" smtClean="0"/>
              <a:t>6</a:t>
            </a:fld>
            <a:endParaRPr lang="en-GB"/>
          </a:p>
        </p:txBody>
      </p:sp>
      <p:graphicFrame>
        <p:nvGraphicFramePr>
          <p:cNvPr id="11" name="Table 10">
            <a:extLst>
              <a:ext uri="{FF2B5EF4-FFF2-40B4-BE49-F238E27FC236}">
                <a16:creationId xmlns:a16="http://schemas.microsoft.com/office/drawing/2014/main" id="{F62A2714-5FD5-4441-872C-3A76D80FFFDD}"/>
              </a:ext>
            </a:extLst>
          </p:cNvPr>
          <p:cNvGraphicFramePr>
            <a:graphicFrameLocks noGrp="1"/>
          </p:cNvGraphicFramePr>
          <p:nvPr>
            <p:extLst>
              <p:ext uri="{D42A27DB-BD31-4B8C-83A1-F6EECF244321}">
                <p14:modId xmlns:p14="http://schemas.microsoft.com/office/powerpoint/2010/main" val="1796675282"/>
              </p:ext>
            </p:extLst>
          </p:nvPr>
        </p:nvGraphicFramePr>
        <p:xfrm>
          <a:off x="2532764" y="3241423"/>
          <a:ext cx="2253086" cy="2273938"/>
        </p:xfrm>
        <a:graphic>
          <a:graphicData uri="http://schemas.openxmlformats.org/drawingml/2006/table">
            <a:tbl>
              <a:tblPr firstRow="1" firstCol="1" bandRow="1">
                <a:tableStyleId>{5C22544A-7EE6-4342-B048-85BDC9FD1C3A}</a:tableStyleId>
              </a:tblPr>
              <a:tblGrid>
                <a:gridCol w="1091106">
                  <a:extLst>
                    <a:ext uri="{9D8B030D-6E8A-4147-A177-3AD203B41FA5}">
                      <a16:colId xmlns:a16="http://schemas.microsoft.com/office/drawing/2014/main" val="3152029542"/>
                    </a:ext>
                  </a:extLst>
                </a:gridCol>
                <a:gridCol w="1161980">
                  <a:extLst>
                    <a:ext uri="{9D8B030D-6E8A-4147-A177-3AD203B41FA5}">
                      <a16:colId xmlns:a16="http://schemas.microsoft.com/office/drawing/2014/main" val="4268457904"/>
                    </a:ext>
                  </a:extLst>
                </a:gridCol>
              </a:tblGrid>
              <a:tr h="568774">
                <a:tc>
                  <a:txBody>
                    <a:bodyPr/>
                    <a:lstStyle/>
                    <a:p>
                      <a:pPr algn="ctr">
                        <a:spcAft>
                          <a:spcPts val="0"/>
                        </a:spcAft>
                      </a:pPr>
                      <a:r>
                        <a:rPr lang="en-GB" sz="800">
                          <a:effectLst/>
                        </a:rPr>
                        <a:t>% of registered nurse day hours filled as planned (Hospital)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100" dirty="0">
                          <a:effectLst/>
                        </a:rPr>
                        <a:t>103.0% of planned level </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32434938"/>
                  </a:ext>
                </a:extLst>
              </a:tr>
              <a:tr h="568774">
                <a:tc>
                  <a:txBody>
                    <a:bodyPr/>
                    <a:lstStyle/>
                    <a:p>
                      <a:pPr algn="ctr">
                        <a:spcAft>
                          <a:spcPts val="0"/>
                        </a:spcAft>
                      </a:pPr>
                      <a:r>
                        <a:rPr lang="en-GB" sz="800">
                          <a:effectLst/>
                        </a:rPr>
                        <a:t>% of Unregistered care staff day hours filled as planned (Hospital)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100" dirty="0">
                          <a:effectLst/>
                        </a:rPr>
                        <a:t>55.3% of planned level </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04135382"/>
                  </a:ext>
                </a:extLst>
              </a:tr>
              <a:tr h="568195">
                <a:tc>
                  <a:txBody>
                    <a:bodyPr/>
                    <a:lstStyle/>
                    <a:p>
                      <a:pPr algn="ctr">
                        <a:spcAft>
                          <a:spcPts val="0"/>
                        </a:spcAft>
                      </a:pPr>
                      <a:r>
                        <a:rPr lang="en-GB" sz="800">
                          <a:effectLst/>
                        </a:rPr>
                        <a:t>% of registered nurse night hours filled as planned (Hospital)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100" dirty="0">
                          <a:effectLst/>
                        </a:rPr>
                        <a:t>100.7% of planned level </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146239281"/>
                  </a:ext>
                </a:extLst>
              </a:tr>
              <a:tr h="568195">
                <a:tc>
                  <a:txBody>
                    <a:bodyPr/>
                    <a:lstStyle/>
                    <a:p>
                      <a:pPr algn="ctr">
                        <a:spcAft>
                          <a:spcPts val="0"/>
                        </a:spcAft>
                      </a:pPr>
                      <a:r>
                        <a:rPr lang="en-GB" sz="800" dirty="0">
                          <a:effectLst/>
                        </a:rPr>
                        <a:t>% of Unregistered care staff night hours filled as planned (Hospital)</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100" dirty="0">
                          <a:effectLst/>
                        </a:rPr>
                        <a:t>89.4% of planned level </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13419417"/>
                  </a:ext>
                </a:extLst>
              </a:tr>
            </a:tbl>
          </a:graphicData>
        </a:graphic>
      </p:graphicFrame>
      <p:graphicFrame>
        <p:nvGraphicFramePr>
          <p:cNvPr id="12" name="Table 11">
            <a:extLst>
              <a:ext uri="{FF2B5EF4-FFF2-40B4-BE49-F238E27FC236}">
                <a16:creationId xmlns:a16="http://schemas.microsoft.com/office/drawing/2014/main" id="{EF6F98E5-F522-4A9D-8441-AE63F40E3440}"/>
              </a:ext>
            </a:extLst>
          </p:cNvPr>
          <p:cNvGraphicFramePr>
            <a:graphicFrameLocks noGrp="1"/>
          </p:cNvGraphicFramePr>
          <p:nvPr>
            <p:extLst>
              <p:ext uri="{D42A27DB-BD31-4B8C-83A1-F6EECF244321}">
                <p14:modId xmlns:p14="http://schemas.microsoft.com/office/powerpoint/2010/main" val="4151548887"/>
              </p:ext>
            </p:extLst>
          </p:nvPr>
        </p:nvGraphicFramePr>
        <p:xfrm>
          <a:off x="5120152" y="3241423"/>
          <a:ext cx="2228850" cy="2273937"/>
        </p:xfrm>
        <a:graphic>
          <a:graphicData uri="http://schemas.openxmlformats.org/drawingml/2006/table">
            <a:tbl>
              <a:tblPr firstRow="1" firstCol="1" bandRow="1">
                <a:tableStyleId>{5C22544A-7EE6-4342-B048-85BDC9FD1C3A}</a:tableStyleId>
              </a:tblPr>
              <a:tblGrid>
                <a:gridCol w="1144902">
                  <a:extLst>
                    <a:ext uri="{9D8B030D-6E8A-4147-A177-3AD203B41FA5}">
                      <a16:colId xmlns:a16="http://schemas.microsoft.com/office/drawing/2014/main" val="1058554715"/>
                    </a:ext>
                  </a:extLst>
                </a:gridCol>
                <a:gridCol w="1083948">
                  <a:extLst>
                    <a:ext uri="{9D8B030D-6E8A-4147-A177-3AD203B41FA5}">
                      <a16:colId xmlns:a16="http://schemas.microsoft.com/office/drawing/2014/main" val="2029172793"/>
                    </a:ext>
                  </a:extLst>
                </a:gridCol>
              </a:tblGrid>
              <a:tr h="545745">
                <a:tc>
                  <a:txBody>
                    <a:bodyPr/>
                    <a:lstStyle/>
                    <a:p>
                      <a:pPr algn="ctr">
                        <a:spcAft>
                          <a:spcPts val="0"/>
                        </a:spcAft>
                      </a:pPr>
                      <a:r>
                        <a:rPr lang="en-GB" sz="800" dirty="0">
                          <a:effectLst/>
                        </a:rPr>
                        <a:t>% of registered nurse day hours filled as planned (Hospital)</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100">
                          <a:effectLst/>
                        </a:rPr>
                        <a:t>111.6% of planned level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83508511"/>
                  </a:ext>
                </a:extLst>
              </a:tr>
              <a:tr h="545745">
                <a:tc>
                  <a:txBody>
                    <a:bodyPr/>
                    <a:lstStyle/>
                    <a:p>
                      <a:pPr algn="ctr">
                        <a:spcAft>
                          <a:spcPts val="0"/>
                        </a:spcAft>
                      </a:pPr>
                      <a:r>
                        <a:rPr lang="en-GB" sz="800" dirty="0">
                          <a:effectLst/>
                        </a:rPr>
                        <a:t>% of Unregistered care staff day hours filled as planned (Hospital)</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100" dirty="0">
                          <a:effectLst/>
                        </a:rPr>
                        <a:t>67.6% of planned level </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14769186"/>
                  </a:ext>
                </a:extLst>
              </a:tr>
              <a:tr h="545745">
                <a:tc>
                  <a:txBody>
                    <a:bodyPr/>
                    <a:lstStyle/>
                    <a:p>
                      <a:pPr algn="ctr">
                        <a:spcAft>
                          <a:spcPts val="0"/>
                        </a:spcAft>
                      </a:pPr>
                      <a:r>
                        <a:rPr lang="en-GB" sz="800" dirty="0">
                          <a:effectLst/>
                        </a:rPr>
                        <a:t>% of registered nurse night hours filled as planned (Hospital)</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100" dirty="0">
                          <a:effectLst/>
                        </a:rPr>
                        <a:t>99.0% of planned level</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815960373"/>
                  </a:ext>
                </a:extLst>
              </a:tr>
              <a:tr h="636702">
                <a:tc>
                  <a:txBody>
                    <a:bodyPr/>
                    <a:lstStyle/>
                    <a:p>
                      <a:pPr algn="ctr">
                        <a:spcAft>
                          <a:spcPts val="0"/>
                        </a:spcAft>
                      </a:pPr>
                      <a:r>
                        <a:rPr lang="en-GB" sz="800" dirty="0">
                          <a:effectLst/>
                        </a:rPr>
                        <a:t>% of Unregistered care staff night hours filled as planned (Hospital)</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100" dirty="0">
                          <a:effectLst/>
                        </a:rPr>
                        <a:t> 92.2% of planned level </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88560431"/>
                  </a:ext>
                </a:extLst>
              </a:tr>
            </a:tbl>
          </a:graphicData>
        </a:graphic>
      </p:graphicFrame>
      <p:graphicFrame>
        <p:nvGraphicFramePr>
          <p:cNvPr id="13" name="Table 12">
            <a:extLst>
              <a:ext uri="{FF2B5EF4-FFF2-40B4-BE49-F238E27FC236}">
                <a16:creationId xmlns:a16="http://schemas.microsoft.com/office/drawing/2014/main" id="{668C14B1-69A5-43EB-89EB-78D7EA78B66E}"/>
              </a:ext>
            </a:extLst>
          </p:cNvPr>
          <p:cNvGraphicFramePr>
            <a:graphicFrameLocks noGrp="1"/>
          </p:cNvGraphicFramePr>
          <p:nvPr>
            <p:extLst>
              <p:ext uri="{D42A27DB-BD31-4B8C-83A1-F6EECF244321}">
                <p14:modId xmlns:p14="http://schemas.microsoft.com/office/powerpoint/2010/main" val="21543231"/>
              </p:ext>
            </p:extLst>
          </p:nvPr>
        </p:nvGraphicFramePr>
        <p:xfrm>
          <a:off x="258709" y="3228076"/>
          <a:ext cx="2181953" cy="2273936"/>
        </p:xfrm>
        <a:graphic>
          <a:graphicData uri="http://schemas.openxmlformats.org/drawingml/2006/table">
            <a:tbl>
              <a:tblPr firstRow="1" firstCol="1" bandRow="1">
                <a:tableStyleId>{5C22544A-7EE6-4342-B048-85BDC9FD1C3A}</a:tableStyleId>
              </a:tblPr>
              <a:tblGrid>
                <a:gridCol w="1056658">
                  <a:extLst>
                    <a:ext uri="{9D8B030D-6E8A-4147-A177-3AD203B41FA5}">
                      <a16:colId xmlns:a16="http://schemas.microsoft.com/office/drawing/2014/main" val="505854170"/>
                    </a:ext>
                  </a:extLst>
                </a:gridCol>
                <a:gridCol w="1125295">
                  <a:extLst>
                    <a:ext uri="{9D8B030D-6E8A-4147-A177-3AD203B41FA5}">
                      <a16:colId xmlns:a16="http://schemas.microsoft.com/office/drawing/2014/main" val="4205792263"/>
                    </a:ext>
                  </a:extLst>
                </a:gridCol>
              </a:tblGrid>
              <a:tr h="568773">
                <a:tc>
                  <a:txBody>
                    <a:bodyPr/>
                    <a:lstStyle/>
                    <a:p>
                      <a:pPr algn="ctr">
                        <a:spcAft>
                          <a:spcPts val="0"/>
                        </a:spcAft>
                      </a:pPr>
                      <a:r>
                        <a:rPr lang="en-GB" sz="800" dirty="0">
                          <a:effectLst/>
                        </a:rPr>
                        <a:t>% of registered nurse day hours filled as planned (Hospital)</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100" dirty="0">
                          <a:effectLst/>
                        </a:rPr>
                        <a:t>101.7% of planned level </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37633207"/>
                  </a:ext>
                </a:extLst>
              </a:tr>
              <a:tr h="568773">
                <a:tc>
                  <a:txBody>
                    <a:bodyPr/>
                    <a:lstStyle/>
                    <a:p>
                      <a:pPr algn="ctr">
                        <a:spcAft>
                          <a:spcPts val="0"/>
                        </a:spcAft>
                      </a:pPr>
                      <a:r>
                        <a:rPr lang="en-GB" sz="800">
                          <a:effectLst/>
                        </a:rPr>
                        <a:t>% of Unregistered care staff day hours filled as planned (Hospital)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100" dirty="0">
                          <a:effectLst/>
                        </a:rPr>
                        <a:t>57.4% of planned level </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197348898"/>
                  </a:ext>
                </a:extLst>
              </a:tr>
              <a:tr h="568195">
                <a:tc>
                  <a:txBody>
                    <a:bodyPr/>
                    <a:lstStyle/>
                    <a:p>
                      <a:pPr algn="ctr">
                        <a:spcAft>
                          <a:spcPts val="0"/>
                        </a:spcAft>
                      </a:pPr>
                      <a:r>
                        <a:rPr lang="en-GB" sz="800">
                          <a:effectLst/>
                        </a:rPr>
                        <a:t>% of registered nurse night hours filled as planned (Hospital)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100" dirty="0">
                          <a:effectLst/>
                        </a:rPr>
                        <a:t>98.4% of planned level </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593791515"/>
                  </a:ext>
                </a:extLst>
              </a:tr>
              <a:tr h="568195">
                <a:tc>
                  <a:txBody>
                    <a:bodyPr/>
                    <a:lstStyle/>
                    <a:p>
                      <a:pPr algn="ctr">
                        <a:spcAft>
                          <a:spcPts val="0"/>
                        </a:spcAft>
                      </a:pPr>
                      <a:r>
                        <a:rPr lang="en-GB" sz="800">
                          <a:effectLst/>
                        </a:rPr>
                        <a:t>% of Unregistered care staff night hours filled as planned (Hospital)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100" dirty="0">
                          <a:effectLst/>
                        </a:rPr>
                        <a:t>93.4% of planned level </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05133326"/>
                  </a:ext>
                </a:extLst>
              </a:tr>
            </a:tbl>
          </a:graphicData>
        </a:graphic>
      </p:graphicFrame>
      <p:graphicFrame>
        <p:nvGraphicFramePr>
          <p:cNvPr id="15" name="Table 14">
            <a:extLst>
              <a:ext uri="{FF2B5EF4-FFF2-40B4-BE49-F238E27FC236}">
                <a16:creationId xmlns:a16="http://schemas.microsoft.com/office/drawing/2014/main" id="{B1F8BF22-6FD2-46B7-89C9-CEE030652DA0}"/>
              </a:ext>
            </a:extLst>
          </p:cNvPr>
          <p:cNvGraphicFramePr>
            <a:graphicFrameLocks noGrp="1"/>
          </p:cNvGraphicFramePr>
          <p:nvPr>
            <p:extLst>
              <p:ext uri="{D42A27DB-BD31-4B8C-83A1-F6EECF244321}">
                <p14:modId xmlns:p14="http://schemas.microsoft.com/office/powerpoint/2010/main" val="438516917"/>
              </p:ext>
            </p:extLst>
          </p:nvPr>
        </p:nvGraphicFramePr>
        <p:xfrm>
          <a:off x="7442674" y="3260655"/>
          <a:ext cx="2228850" cy="2273938"/>
        </p:xfrm>
        <a:graphic>
          <a:graphicData uri="http://schemas.openxmlformats.org/drawingml/2006/table">
            <a:tbl>
              <a:tblPr firstRow="1" firstCol="1" bandRow="1">
                <a:tableStyleId>{5C22544A-7EE6-4342-B048-85BDC9FD1C3A}</a:tableStyleId>
              </a:tblPr>
              <a:tblGrid>
                <a:gridCol w="1047536">
                  <a:extLst>
                    <a:ext uri="{9D8B030D-6E8A-4147-A177-3AD203B41FA5}">
                      <a16:colId xmlns:a16="http://schemas.microsoft.com/office/drawing/2014/main" val="50662630"/>
                    </a:ext>
                  </a:extLst>
                </a:gridCol>
                <a:gridCol w="1181314">
                  <a:extLst>
                    <a:ext uri="{9D8B030D-6E8A-4147-A177-3AD203B41FA5}">
                      <a16:colId xmlns:a16="http://schemas.microsoft.com/office/drawing/2014/main" val="1466094529"/>
                    </a:ext>
                  </a:extLst>
                </a:gridCol>
              </a:tblGrid>
              <a:tr h="568774">
                <a:tc>
                  <a:txBody>
                    <a:bodyPr/>
                    <a:lstStyle/>
                    <a:p>
                      <a:pPr algn="ctr">
                        <a:spcAft>
                          <a:spcPts val="0"/>
                        </a:spcAft>
                      </a:pPr>
                      <a:r>
                        <a:rPr lang="en-GB" sz="800">
                          <a:effectLst/>
                        </a:rPr>
                        <a:t>% of registered nurse day hours filled as planned (Hospital)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100">
                          <a:effectLst/>
                        </a:rPr>
                        <a:t>108.4% of planned level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614382769"/>
                  </a:ext>
                </a:extLst>
              </a:tr>
              <a:tr h="568774">
                <a:tc>
                  <a:txBody>
                    <a:bodyPr/>
                    <a:lstStyle/>
                    <a:p>
                      <a:pPr algn="ctr">
                        <a:spcAft>
                          <a:spcPts val="0"/>
                        </a:spcAft>
                      </a:pPr>
                      <a:r>
                        <a:rPr lang="en-GB" sz="800" dirty="0">
                          <a:effectLst/>
                        </a:rPr>
                        <a:t>% of Unregistered care staff day hours filled as planned (Hospital)</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100">
                          <a:effectLst/>
                        </a:rPr>
                        <a:t>68.3% of planned level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64527813"/>
                  </a:ext>
                </a:extLst>
              </a:tr>
              <a:tr h="568195">
                <a:tc>
                  <a:txBody>
                    <a:bodyPr/>
                    <a:lstStyle/>
                    <a:p>
                      <a:pPr algn="ctr">
                        <a:spcAft>
                          <a:spcPts val="0"/>
                        </a:spcAft>
                      </a:pPr>
                      <a:r>
                        <a:rPr lang="en-GB" sz="800">
                          <a:effectLst/>
                        </a:rPr>
                        <a:t>% of registered nurse night hours filled as planned (Hospital)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100">
                          <a:effectLst/>
                        </a:rPr>
                        <a:t>92.7% of planned level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60185981"/>
                  </a:ext>
                </a:extLst>
              </a:tr>
              <a:tr h="568195">
                <a:tc>
                  <a:txBody>
                    <a:bodyPr/>
                    <a:lstStyle/>
                    <a:p>
                      <a:pPr algn="ctr">
                        <a:spcAft>
                          <a:spcPts val="0"/>
                        </a:spcAft>
                      </a:pPr>
                      <a:r>
                        <a:rPr lang="en-GB" sz="800">
                          <a:effectLst/>
                        </a:rPr>
                        <a:t>% of Unregistered care staff night hours filled as planned (Hospital)</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100" dirty="0">
                          <a:effectLst/>
                        </a:rPr>
                        <a:t> 76.3% of planned level </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836955846"/>
                  </a:ext>
                </a:extLst>
              </a:tr>
            </a:tbl>
          </a:graphicData>
        </a:graphic>
      </p:graphicFrame>
      <p:sp>
        <p:nvSpPr>
          <p:cNvPr id="16" name="TextBox 15">
            <a:extLst>
              <a:ext uri="{FF2B5EF4-FFF2-40B4-BE49-F238E27FC236}">
                <a16:creationId xmlns:a16="http://schemas.microsoft.com/office/drawing/2014/main" id="{83C405CE-AF65-45B6-9E35-ABE1178DCDBD}"/>
              </a:ext>
            </a:extLst>
          </p:cNvPr>
          <p:cNvSpPr txBox="1"/>
          <p:nvPr/>
        </p:nvSpPr>
        <p:spPr>
          <a:xfrm>
            <a:off x="515600" y="2830628"/>
            <a:ext cx="4050276" cy="261610"/>
          </a:xfrm>
          <a:prstGeom prst="rect">
            <a:avLst/>
          </a:prstGeom>
          <a:noFill/>
        </p:spPr>
        <p:txBody>
          <a:bodyPr wrap="square" rtlCol="0">
            <a:spAutoFit/>
          </a:bodyPr>
          <a:lstStyle/>
          <a:p>
            <a:pPr algn="ctr"/>
            <a:r>
              <a:rPr lang="en-GB" sz="1100" dirty="0">
                <a:latin typeface="Arial" panose="020B0604020202020204" pitchFamily="34" charset="0"/>
                <a:cs typeface="Arial" panose="020B0604020202020204" pitchFamily="34" charset="0"/>
              </a:rPr>
              <a:t>M1 and M2 nurse staffing levels Royal Brompton Hospital</a:t>
            </a:r>
          </a:p>
        </p:txBody>
      </p:sp>
      <p:sp>
        <p:nvSpPr>
          <p:cNvPr id="17" name="TextBox 16">
            <a:extLst>
              <a:ext uri="{FF2B5EF4-FFF2-40B4-BE49-F238E27FC236}">
                <a16:creationId xmlns:a16="http://schemas.microsoft.com/office/drawing/2014/main" id="{A5A3FE12-08E7-4748-80CA-EB03FBD2B177}"/>
              </a:ext>
            </a:extLst>
          </p:cNvPr>
          <p:cNvSpPr txBox="1"/>
          <p:nvPr/>
        </p:nvSpPr>
        <p:spPr>
          <a:xfrm>
            <a:off x="5340126" y="2826132"/>
            <a:ext cx="4050276" cy="261610"/>
          </a:xfrm>
          <a:prstGeom prst="rect">
            <a:avLst/>
          </a:prstGeom>
          <a:noFill/>
        </p:spPr>
        <p:txBody>
          <a:bodyPr wrap="square" rtlCol="0">
            <a:spAutoFit/>
          </a:bodyPr>
          <a:lstStyle/>
          <a:p>
            <a:pPr algn="ctr"/>
            <a:r>
              <a:rPr lang="en-GB" sz="1100" dirty="0">
                <a:latin typeface="Arial" panose="020B0604020202020204" pitchFamily="34" charset="0"/>
                <a:cs typeface="Arial" panose="020B0604020202020204" pitchFamily="34" charset="0"/>
              </a:rPr>
              <a:t>M1 and M2 nurse staffing levels Harefield Hospital</a:t>
            </a:r>
          </a:p>
        </p:txBody>
      </p:sp>
    </p:spTree>
    <p:extLst>
      <p:ext uri="{BB962C8B-B14F-4D97-AF65-F5344CB8AC3E}">
        <p14:creationId xmlns:p14="http://schemas.microsoft.com/office/powerpoint/2010/main" val="2663834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DC88C0-A86E-AF49-B288-0193DDEE3828}"/>
              </a:ext>
            </a:extLst>
          </p:cNvPr>
          <p:cNvSpPr>
            <a:spLocks noGrp="1"/>
          </p:cNvSpPr>
          <p:nvPr>
            <p:ph type="sldNum" sz="quarter" idx="12"/>
          </p:nvPr>
        </p:nvSpPr>
        <p:spPr/>
        <p:txBody>
          <a:bodyPr/>
          <a:lstStyle/>
          <a:p>
            <a:fld id="{695C60D5-4CC1-4709-A90A-FD5BC9656B7A}" type="slidenum">
              <a:rPr lang="en-GB" smtClean="0"/>
              <a:t>7</a:t>
            </a:fld>
            <a:endParaRPr lang="en-GB"/>
          </a:p>
        </p:txBody>
      </p:sp>
      <p:sp>
        <p:nvSpPr>
          <p:cNvPr id="5" name="Title 9">
            <a:extLst>
              <a:ext uri="{FF2B5EF4-FFF2-40B4-BE49-F238E27FC236}">
                <a16:creationId xmlns:a16="http://schemas.microsoft.com/office/drawing/2014/main" id="{AA123712-E571-AB4F-91C8-6D4CE20DDD32}"/>
              </a:ext>
            </a:extLst>
          </p:cNvPr>
          <p:cNvSpPr txBox="1">
            <a:spLocks/>
          </p:cNvSpPr>
          <p:nvPr/>
        </p:nvSpPr>
        <p:spPr>
          <a:xfrm>
            <a:off x="234475" y="358136"/>
            <a:ext cx="9437050" cy="430887"/>
          </a:xfrm>
          <a:prstGeom prst="rect">
            <a:avLst/>
          </a:prstGeom>
          <a:solidFill>
            <a:srgbClr val="DFF5FC"/>
          </a:solidFill>
          <a:ln cmpd="dbl">
            <a:solidFill>
              <a:schemeClr val="accent1"/>
            </a:solidFill>
          </a:ln>
        </p:spPr>
        <p:txBody>
          <a:bodyPr wrap="square" rtlCol="0">
            <a:sp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300"/>
              </a:spcAft>
            </a:pPr>
            <a:r>
              <a:rPr lang="en-GB" sz="1100" b="1" dirty="0">
                <a:latin typeface="Arial" panose="020B0604020202020204" pitchFamily="34" charset="0"/>
                <a:cs typeface="Arial" panose="020B0604020202020204" pitchFamily="34" charset="0"/>
              </a:rPr>
              <a:t>Effective: Innovation</a:t>
            </a:r>
            <a:br>
              <a:rPr lang="en-GB" sz="1100" b="1"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Data owner: Various</a:t>
            </a:r>
          </a:p>
        </p:txBody>
      </p:sp>
      <p:sp>
        <p:nvSpPr>
          <p:cNvPr id="6" name="Rectangle 5">
            <a:extLst>
              <a:ext uri="{FF2B5EF4-FFF2-40B4-BE49-F238E27FC236}">
                <a16:creationId xmlns:a16="http://schemas.microsoft.com/office/drawing/2014/main" id="{CDB3DB39-FE14-2E4F-BBD7-6D0015E1F669}"/>
              </a:ext>
            </a:extLst>
          </p:cNvPr>
          <p:cNvSpPr/>
          <p:nvPr/>
        </p:nvSpPr>
        <p:spPr>
          <a:xfrm>
            <a:off x="234475" y="902726"/>
            <a:ext cx="9437050" cy="2616101"/>
          </a:xfrm>
          <a:prstGeom prst="rect">
            <a:avLst/>
          </a:prstGeom>
        </p:spPr>
        <p:txBody>
          <a:bodyPr wrap="square">
            <a:spAutoFit/>
          </a:bodyPr>
          <a:lstStyle/>
          <a:p>
            <a:pPr>
              <a:spcAft>
                <a:spcPts val="300"/>
              </a:spcAft>
            </a:pPr>
            <a:r>
              <a:rPr lang="en-US" sz="1100" b="1" dirty="0">
                <a:latin typeface="Arial" panose="020B0604020202020204" pitchFamily="34" charset="0"/>
                <a:cs typeface="Arial" panose="020B0604020202020204" pitchFamily="34" charset="0"/>
              </a:rPr>
              <a:t>Beating heart mitral valve repair</a:t>
            </a:r>
          </a:p>
          <a:p>
            <a:pPr algn="just">
              <a:spcAft>
                <a:spcPts val="300"/>
              </a:spcAft>
            </a:pPr>
            <a:r>
              <a:rPr lang="en-US" sz="1100" dirty="0">
                <a:latin typeface="Arial" panose="020B0604020202020204" pitchFamily="34" charset="0"/>
                <a:cs typeface="Arial" panose="020B0604020202020204" pitchFamily="34" charset="0"/>
              </a:rPr>
              <a:t>A surgical team at Royal </a:t>
            </a:r>
            <a:r>
              <a:rPr lang="en-US" sz="1100" dirty="0" err="1">
                <a:latin typeface="Arial" panose="020B0604020202020204" pitchFamily="34" charset="0"/>
                <a:cs typeface="Arial" panose="020B0604020202020204" pitchFamily="34" charset="0"/>
              </a:rPr>
              <a:t>Brompton</a:t>
            </a:r>
            <a:r>
              <a:rPr lang="en-US" sz="1100" dirty="0">
                <a:latin typeface="Arial" panose="020B0604020202020204" pitchFamily="34" charset="0"/>
                <a:cs typeface="Arial" panose="020B0604020202020204" pitchFamily="34" charset="0"/>
              </a:rPr>
              <a:t> Hospital have successfully completed five ‘beating heart’ mitral valve repair operations using a pioneering treatment not offered anywhere else in England, Scotland or Wales.</a:t>
            </a:r>
          </a:p>
          <a:p>
            <a:pPr algn="just">
              <a:spcAft>
                <a:spcPts val="300"/>
              </a:spcAft>
            </a:pPr>
            <a:r>
              <a:rPr lang="en-US" sz="1100" dirty="0">
                <a:latin typeface="Arial" panose="020B0604020202020204" pitchFamily="34" charset="0"/>
                <a:cs typeface="Arial" panose="020B0604020202020204" pitchFamily="34" charset="0"/>
              </a:rPr>
              <a:t>The ‘</a:t>
            </a:r>
            <a:r>
              <a:rPr lang="en-US" sz="1100" dirty="0" err="1">
                <a:latin typeface="Arial" panose="020B0604020202020204" pitchFamily="34" charset="0"/>
                <a:cs typeface="Arial" panose="020B0604020202020204" pitchFamily="34" charset="0"/>
              </a:rPr>
              <a:t>NeoChord</a:t>
            </a:r>
            <a:r>
              <a:rPr lang="en-US" sz="1100" dirty="0">
                <a:latin typeface="Arial" panose="020B0604020202020204" pitchFamily="34" charset="0"/>
                <a:cs typeface="Arial" panose="020B0604020202020204" pitchFamily="34" charset="0"/>
              </a:rPr>
              <a:t>’ procedure means surgeons can repair a leaking mitral valve on a patient’s beating heart, avoiding the need for them to be put on a heart-lung bypass machine. This means the procedure is suitable for patients with a high risk of developing complications, or who are too unwell to have their heart stopped and re-started with cardiopulmonary bypass. The </a:t>
            </a:r>
            <a:r>
              <a:rPr lang="en-US" sz="1100" dirty="0" err="1">
                <a:latin typeface="Arial" panose="020B0604020202020204" pitchFamily="34" charset="0"/>
                <a:cs typeface="Arial" panose="020B0604020202020204" pitchFamily="34" charset="0"/>
              </a:rPr>
              <a:t>NeoChord</a:t>
            </a:r>
            <a:r>
              <a:rPr lang="en-US" sz="1100" dirty="0">
                <a:latin typeface="Arial" panose="020B0604020202020204" pitchFamily="34" charset="0"/>
                <a:cs typeface="Arial" panose="020B0604020202020204" pitchFamily="34" charset="0"/>
              </a:rPr>
              <a:t> device is inserted into the heart through a small cut in the left chest and navigated to the leaking part of the mitral valve using continuous real-time trans-esophageal echocardiography (TOE). </a:t>
            </a:r>
          </a:p>
          <a:p>
            <a:pPr algn="just">
              <a:spcAft>
                <a:spcPts val="300"/>
              </a:spcAft>
            </a:pPr>
            <a:r>
              <a:rPr lang="en-US" sz="1100" dirty="0">
                <a:latin typeface="Arial" panose="020B0604020202020204" pitchFamily="34" charset="0"/>
                <a:cs typeface="Arial" panose="020B0604020202020204" pitchFamily="34" charset="0"/>
              </a:rPr>
              <a:t>Overall, 17 patients have been treated with </a:t>
            </a:r>
            <a:r>
              <a:rPr lang="en-US" sz="1100" dirty="0" err="1">
                <a:latin typeface="Arial" panose="020B0604020202020204" pitchFamily="34" charset="0"/>
                <a:cs typeface="Arial" panose="020B0604020202020204" pitchFamily="34" charset="0"/>
              </a:rPr>
              <a:t>NeoChord</a:t>
            </a:r>
            <a:r>
              <a:rPr lang="en-US" sz="1100" dirty="0">
                <a:latin typeface="Arial" panose="020B0604020202020204" pitchFamily="34" charset="0"/>
                <a:cs typeface="Arial" panose="020B0604020202020204" pitchFamily="34" charset="0"/>
              </a:rPr>
              <a:t> at Royal </a:t>
            </a:r>
            <a:r>
              <a:rPr lang="en-US" sz="1100" dirty="0" err="1">
                <a:latin typeface="Arial" panose="020B0604020202020204" pitchFamily="34" charset="0"/>
                <a:cs typeface="Arial" panose="020B0604020202020204" pitchFamily="34" charset="0"/>
              </a:rPr>
              <a:t>Brompton</a:t>
            </a:r>
            <a:r>
              <a:rPr lang="en-US" sz="1100" dirty="0">
                <a:latin typeface="Arial" panose="020B0604020202020204" pitchFamily="34" charset="0"/>
                <a:cs typeface="Arial" panose="020B0604020202020204" pitchFamily="34" charset="0"/>
              </a:rPr>
              <a:t> and the team have welcomed visiting cardiac surgeons and cardiologists from other </a:t>
            </a:r>
            <a:r>
              <a:rPr lang="en-US" sz="1100" dirty="0" err="1">
                <a:latin typeface="Arial" panose="020B0604020202020204" pitchFamily="34" charset="0"/>
                <a:cs typeface="Arial" panose="020B0604020202020204" pitchFamily="34" charset="0"/>
              </a:rPr>
              <a:t>centres</a:t>
            </a:r>
            <a:r>
              <a:rPr lang="en-US" sz="1100" dirty="0">
                <a:latin typeface="Arial" panose="020B0604020202020204" pitchFamily="34" charset="0"/>
                <a:cs typeface="Arial" panose="020B0604020202020204" pitchFamily="34" charset="0"/>
              </a:rPr>
              <a:t> such as University Hospital Galway, Ireland, and King’s College Hospital, London.</a:t>
            </a:r>
          </a:p>
          <a:p>
            <a:pPr algn="just"/>
            <a:r>
              <a:rPr lang="en-US" sz="1100" dirty="0" err="1">
                <a:latin typeface="Arial" panose="020B0604020202020204" pitchFamily="34" charset="0"/>
                <a:cs typeface="Arial" panose="020B0604020202020204" pitchFamily="34" charset="0"/>
              </a:rPr>
              <a:t>Ms</a:t>
            </a:r>
            <a:r>
              <a:rPr lang="en-US" sz="1100" dirty="0">
                <a:latin typeface="Arial" panose="020B0604020202020204" pitchFamily="34" charset="0"/>
                <a:cs typeface="Arial" panose="020B0604020202020204" pitchFamily="34" charset="0"/>
              </a:rPr>
              <a:t> Rashmi Yadav, the consultant cardiac surgeon who led the team performing the procedures, said: “Patients can expect to go home within three to four days. As the procedure is significantly less invasive than conventional surgery, it offers a new treatment option to patients who may otherwise be denied surgery or who risk complications from the procedure. Planning and team work are imperative for the success of these innovative procedures and the input of dedicated surgical, </a:t>
            </a:r>
            <a:r>
              <a:rPr lang="en-US" sz="1100" dirty="0" err="1">
                <a:latin typeface="Arial" panose="020B0604020202020204" pitchFamily="34" charset="0"/>
                <a:cs typeface="Arial" panose="020B0604020202020204" pitchFamily="34" charset="0"/>
              </a:rPr>
              <a:t>anaesthetic</a:t>
            </a:r>
            <a:r>
              <a:rPr lang="en-US" sz="1100" dirty="0">
                <a:latin typeface="Arial" panose="020B0604020202020204" pitchFamily="34" charset="0"/>
                <a:cs typeface="Arial" panose="020B0604020202020204" pitchFamily="34" charset="0"/>
              </a:rPr>
              <a:t> and operating theatre colleagues is absolutely critical, especially when working on new techniques. I feel extremely fortunate to have such a committed and talented team here at Royal </a:t>
            </a:r>
            <a:r>
              <a:rPr lang="en-US" sz="1100" dirty="0" err="1">
                <a:latin typeface="Arial" panose="020B0604020202020204" pitchFamily="34" charset="0"/>
                <a:cs typeface="Arial" panose="020B0604020202020204" pitchFamily="34" charset="0"/>
              </a:rPr>
              <a:t>Brompton</a:t>
            </a:r>
            <a:r>
              <a:rPr lang="en-US" sz="1100" dirty="0">
                <a:latin typeface="Arial" panose="020B0604020202020204" pitchFamily="34" charset="0"/>
                <a:cs typeface="Arial" panose="020B0604020202020204" pitchFamily="34" charset="0"/>
              </a:rPr>
              <a:t>.”</a:t>
            </a:r>
          </a:p>
        </p:txBody>
      </p:sp>
      <p:sp>
        <p:nvSpPr>
          <p:cNvPr id="7" name="Rectangle 6">
            <a:extLst>
              <a:ext uri="{FF2B5EF4-FFF2-40B4-BE49-F238E27FC236}">
                <a16:creationId xmlns:a16="http://schemas.microsoft.com/office/drawing/2014/main" id="{D36DDE80-A5F8-0B48-856E-1F69CDBA3406}"/>
              </a:ext>
            </a:extLst>
          </p:cNvPr>
          <p:cNvSpPr/>
          <p:nvPr/>
        </p:nvSpPr>
        <p:spPr>
          <a:xfrm>
            <a:off x="234474" y="3801807"/>
            <a:ext cx="9437049" cy="1769715"/>
          </a:xfrm>
          <a:prstGeom prst="rect">
            <a:avLst/>
          </a:prstGeom>
        </p:spPr>
        <p:txBody>
          <a:bodyPr wrap="square">
            <a:spAutoFit/>
          </a:bodyPr>
          <a:lstStyle/>
          <a:p>
            <a:pPr>
              <a:spcAft>
                <a:spcPts val="300"/>
              </a:spcAft>
            </a:pPr>
            <a:r>
              <a:rPr lang="en-US" sz="1100" b="1" dirty="0">
                <a:latin typeface="Arial" panose="020B0604020202020204" pitchFamily="34" charset="0"/>
                <a:cs typeface="Arial" panose="020B0604020202020204" pitchFamily="34" charset="0"/>
              </a:rPr>
              <a:t>The ‘perfect week’ </a:t>
            </a:r>
          </a:p>
          <a:p>
            <a:pPr algn="just">
              <a:spcAft>
                <a:spcPts val="300"/>
              </a:spcAft>
            </a:pPr>
            <a:r>
              <a:rPr lang="en-US" sz="1100" dirty="0">
                <a:latin typeface="Arial" panose="020B0604020202020204" pitchFamily="34" charset="0"/>
                <a:cs typeface="Arial" panose="020B0604020202020204" pitchFamily="34" charset="0"/>
              </a:rPr>
              <a:t>Following the success of last year’s ambitious “Perfect Week”, Harefield Hospital teams have run a similar week-long </a:t>
            </a:r>
            <a:r>
              <a:rPr lang="en-US" sz="1100" dirty="0" err="1">
                <a:latin typeface="Arial" panose="020B0604020202020204" pitchFamily="34" charset="0"/>
                <a:cs typeface="Arial" panose="020B0604020202020204" pitchFamily="34" charset="0"/>
              </a:rPr>
              <a:t>programme</a:t>
            </a:r>
            <a:r>
              <a:rPr lang="en-US" sz="1100" dirty="0">
                <a:latin typeface="Arial" panose="020B0604020202020204" pitchFamily="34" charset="0"/>
                <a:cs typeface="Arial" panose="020B0604020202020204" pitchFamily="34" charset="0"/>
              </a:rPr>
              <a:t> to help better understand the delays patients experience while moving through, or out of the hospital. </a:t>
            </a:r>
          </a:p>
          <a:p>
            <a:pPr algn="just">
              <a:spcAft>
                <a:spcPts val="300"/>
              </a:spcAft>
            </a:pPr>
            <a:r>
              <a:rPr lang="en-US" sz="1100" dirty="0">
                <a:latin typeface="Arial" panose="020B0604020202020204" pitchFamily="34" charset="0"/>
                <a:cs typeface="Arial" panose="020B0604020202020204" pitchFamily="34" charset="0"/>
              </a:rPr>
              <a:t>Supported by the Darwin </a:t>
            </a:r>
            <a:r>
              <a:rPr lang="en-US" sz="1100" dirty="0" err="1">
                <a:latin typeface="Arial" panose="020B0604020202020204" pitchFamily="34" charset="0"/>
                <a:cs typeface="Arial" panose="020B0604020202020204" pitchFamily="34" charset="0"/>
              </a:rPr>
              <a:t>programme</a:t>
            </a:r>
            <a:r>
              <a:rPr lang="en-US" sz="1100" dirty="0">
                <a:latin typeface="Arial" panose="020B0604020202020204" pitchFamily="34" charset="0"/>
                <a:cs typeface="Arial" panose="020B0604020202020204" pitchFamily="34" charset="0"/>
              </a:rPr>
              <a:t>, teams tracked each patient’s journey in detail, with a focus on critical care and ward areas. The aim was to gather evidence and identify issues that cause delays. </a:t>
            </a:r>
          </a:p>
          <a:p>
            <a:pPr algn="just">
              <a:spcAft>
                <a:spcPts val="300"/>
              </a:spcAft>
            </a:pPr>
            <a:r>
              <a:rPr lang="en-US" sz="1100" dirty="0">
                <a:latin typeface="Arial" panose="020B0604020202020204" pitchFamily="34" charset="0"/>
                <a:cs typeface="Arial" panose="020B0604020202020204" pitchFamily="34" charset="0"/>
              </a:rPr>
              <a:t>This year’s </a:t>
            </a:r>
            <a:r>
              <a:rPr lang="en-US" sz="1100" dirty="0" err="1">
                <a:latin typeface="Arial" panose="020B0604020202020204" pitchFamily="34" charset="0"/>
                <a:cs typeface="Arial" panose="020B0604020202020204" pitchFamily="34" charset="0"/>
              </a:rPr>
              <a:t>programme</a:t>
            </a:r>
            <a:r>
              <a:rPr lang="en-US" sz="1100" dirty="0">
                <a:latin typeface="Arial" panose="020B0604020202020204" pitchFamily="34" charset="0"/>
                <a:cs typeface="Arial" panose="020B0604020202020204" pitchFamily="34" charset="0"/>
              </a:rPr>
              <a:t> focused on identifying any recurring themes that affect inpatient flow in order to inform future Darwin work. The divisional team devised a set of patient flow standards which were audited on the wards during the week.  </a:t>
            </a:r>
          </a:p>
          <a:p>
            <a:pPr algn="just"/>
            <a:r>
              <a:rPr lang="en-US" sz="1100" dirty="0">
                <a:latin typeface="Arial" panose="020B0604020202020204" pitchFamily="34" charset="0"/>
                <a:cs typeface="Arial" panose="020B0604020202020204" pitchFamily="34" charset="0"/>
              </a:rPr>
              <a:t>A review of the main themes that emerged is underway and teams plan to work collaboratively to try and resolve issues that were identified as causing delays.</a:t>
            </a:r>
          </a:p>
        </p:txBody>
      </p:sp>
    </p:spTree>
    <p:extLst>
      <p:ext uri="{BB962C8B-B14F-4D97-AF65-F5344CB8AC3E}">
        <p14:creationId xmlns:p14="http://schemas.microsoft.com/office/powerpoint/2010/main" val="2781325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1830B1-71DF-4F2A-8D63-585ED16EE992}"/>
              </a:ext>
            </a:extLst>
          </p:cNvPr>
          <p:cNvSpPr txBox="1"/>
          <p:nvPr/>
        </p:nvSpPr>
        <p:spPr>
          <a:xfrm>
            <a:off x="152129" y="191440"/>
            <a:ext cx="9635707" cy="469359"/>
          </a:xfrm>
          <a:prstGeom prst="rect">
            <a:avLst/>
          </a:prstGeom>
          <a:solidFill>
            <a:srgbClr val="DFF5FC"/>
          </a:solidFill>
          <a:ln cmpd="dbl">
            <a:solidFill>
              <a:schemeClr val="accent1"/>
            </a:solidFill>
          </a:ln>
        </p:spPr>
        <p:txBody>
          <a:bodyPr wrap="square" rtlCol="0">
            <a:spAutoFit/>
          </a:bodyPr>
          <a:lstStyle/>
          <a:p>
            <a:pPr>
              <a:spcAft>
                <a:spcPts val="300"/>
              </a:spcAft>
            </a:pPr>
            <a:r>
              <a:rPr lang="en-GB" sz="1100" b="1" dirty="0">
                <a:latin typeface="Arial" panose="020B0604020202020204" pitchFamily="34" charset="0"/>
                <a:cs typeface="Arial" panose="020B0604020202020204" pitchFamily="34" charset="0"/>
              </a:rPr>
              <a:t>Responsive: 18-week referral to treatment time targets</a:t>
            </a:r>
          </a:p>
          <a:p>
            <a:pPr>
              <a:spcAft>
                <a:spcPts val="300"/>
              </a:spcAft>
              <a:tabLst>
                <a:tab pos="1025439" algn="l"/>
              </a:tabLst>
            </a:pPr>
            <a:r>
              <a:rPr lang="en-GB" sz="1100" dirty="0">
                <a:latin typeface="Arial" panose="020B0604020202020204" pitchFamily="34" charset="0"/>
                <a:cs typeface="Arial" panose="020B0604020202020204" pitchFamily="34" charset="0"/>
              </a:rPr>
              <a:t>Data owner: 	Derval Russell – Harefield Hospital Director and Ross Ellis – Royal Brompton Hospital Director</a:t>
            </a:r>
          </a:p>
        </p:txBody>
      </p:sp>
      <p:sp>
        <p:nvSpPr>
          <p:cNvPr id="20" name="TextBox 19">
            <a:extLst>
              <a:ext uri="{FF2B5EF4-FFF2-40B4-BE49-F238E27FC236}">
                <a16:creationId xmlns:a16="http://schemas.microsoft.com/office/drawing/2014/main" id="{7B242D6D-9AEB-4BD9-B620-8B8036FA56FC}"/>
              </a:ext>
            </a:extLst>
          </p:cNvPr>
          <p:cNvSpPr txBox="1"/>
          <p:nvPr/>
        </p:nvSpPr>
        <p:spPr>
          <a:xfrm>
            <a:off x="118164" y="732604"/>
            <a:ext cx="4791706" cy="261610"/>
          </a:xfrm>
          <a:prstGeom prst="rect">
            <a:avLst/>
          </a:prstGeom>
          <a:noFill/>
        </p:spPr>
        <p:txBody>
          <a:bodyPr wrap="square" rtlCol="0">
            <a:spAutoFit/>
          </a:bodyPr>
          <a:lstStyle/>
          <a:p>
            <a:pPr algn="ctr"/>
            <a:r>
              <a:rPr lang="en-GB" sz="1100" b="1" dirty="0">
                <a:latin typeface="Arial" panose="020B0604020202020204" pitchFamily="34" charset="0"/>
                <a:cs typeface="Arial" panose="020B0604020202020204" pitchFamily="34" charset="0"/>
              </a:rPr>
              <a:t>M1-M3 incomplete pathway performance</a:t>
            </a:r>
          </a:p>
        </p:txBody>
      </p:sp>
      <p:sp>
        <p:nvSpPr>
          <p:cNvPr id="21" name="TextBox 20">
            <a:extLst>
              <a:ext uri="{FF2B5EF4-FFF2-40B4-BE49-F238E27FC236}">
                <a16:creationId xmlns:a16="http://schemas.microsoft.com/office/drawing/2014/main" id="{038B3DA2-3015-4420-A0CD-6F66F2345200}"/>
              </a:ext>
            </a:extLst>
          </p:cNvPr>
          <p:cNvSpPr txBox="1"/>
          <p:nvPr/>
        </p:nvSpPr>
        <p:spPr>
          <a:xfrm>
            <a:off x="4886764" y="709292"/>
            <a:ext cx="4901072" cy="430887"/>
          </a:xfrm>
          <a:prstGeom prst="rect">
            <a:avLst/>
          </a:prstGeom>
          <a:noFill/>
        </p:spPr>
        <p:txBody>
          <a:bodyPr wrap="square" rtlCol="0">
            <a:spAutoFit/>
          </a:bodyPr>
          <a:lstStyle/>
          <a:p>
            <a:pPr algn="ctr"/>
            <a:r>
              <a:rPr lang="en-GB" sz="1100" b="1" dirty="0">
                <a:latin typeface="Arial" panose="020B0604020202020204" pitchFamily="34" charset="0"/>
                <a:cs typeface="Arial" panose="020B0604020202020204" pitchFamily="34" charset="0"/>
              </a:rPr>
              <a:t>April 2019 NHSI Model Hospital benchmarking against NHS England trusts</a:t>
            </a:r>
          </a:p>
        </p:txBody>
      </p:sp>
      <p:sp>
        <p:nvSpPr>
          <p:cNvPr id="5" name="Slide Number Placeholder 4">
            <a:extLst>
              <a:ext uri="{FF2B5EF4-FFF2-40B4-BE49-F238E27FC236}">
                <a16:creationId xmlns:a16="http://schemas.microsoft.com/office/drawing/2014/main" id="{CF81B609-34E5-49A2-BB27-213CEE574C6B}"/>
              </a:ext>
            </a:extLst>
          </p:cNvPr>
          <p:cNvSpPr>
            <a:spLocks noGrp="1"/>
          </p:cNvSpPr>
          <p:nvPr>
            <p:ph type="sldNum" sz="quarter" idx="12"/>
          </p:nvPr>
        </p:nvSpPr>
        <p:spPr/>
        <p:txBody>
          <a:bodyPr/>
          <a:lstStyle/>
          <a:p>
            <a:fld id="{695C60D5-4CC1-4709-A90A-FD5BC9656B7A}" type="slidenum">
              <a:rPr lang="en-GB" smtClean="0"/>
              <a:t>8</a:t>
            </a:fld>
            <a:endParaRPr lang="en-GB" dirty="0"/>
          </a:p>
        </p:txBody>
      </p:sp>
      <p:pic>
        <p:nvPicPr>
          <p:cNvPr id="6" name="Picture 5">
            <a:extLst>
              <a:ext uri="{FF2B5EF4-FFF2-40B4-BE49-F238E27FC236}">
                <a16:creationId xmlns:a16="http://schemas.microsoft.com/office/drawing/2014/main" id="{2FDC290D-D239-FF45-A270-F774B0E42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29" y="1198116"/>
            <a:ext cx="4603826" cy="2496984"/>
          </a:xfrm>
          <a:prstGeom prst="rect">
            <a:avLst/>
          </a:prstGeom>
        </p:spPr>
      </p:pic>
      <p:sp>
        <p:nvSpPr>
          <p:cNvPr id="8" name="TextBox 7">
            <a:extLst>
              <a:ext uri="{FF2B5EF4-FFF2-40B4-BE49-F238E27FC236}">
                <a16:creationId xmlns:a16="http://schemas.microsoft.com/office/drawing/2014/main" id="{DCC4457F-1D61-9D48-9CE6-33EE99CD41C2}"/>
              </a:ext>
            </a:extLst>
          </p:cNvPr>
          <p:cNvSpPr txBox="1"/>
          <p:nvPr/>
        </p:nvSpPr>
        <p:spPr>
          <a:xfrm>
            <a:off x="1739606" y="965360"/>
            <a:ext cx="1548822"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M3 data is provisional</a:t>
            </a:r>
          </a:p>
        </p:txBody>
      </p:sp>
      <p:sp>
        <p:nvSpPr>
          <p:cNvPr id="17" name="TextBox 16">
            <a:extLst>
              <a:ext uri="{FF2B5EF4-FFF2-40B4-BE49-F238E27FC236}">
                <a16:creationId xmlns:a16="http://schemas.microsoft.com/office/drawing/2014/main" id="{70DD584E-BB6D-BE48-A697-6403436FBFE1}"/>
              </a:ext>
            </a:extLst>
          </p:cNvPr>
          <p:cNvSpPr txBox="1"/>
          <p:nvPr/>
        </p:nvSpPr>
        <p:spPr>
          <a:xfrm>
            <a:off x="151770" y="4060970"/>
            <a:ext cx="4953000" cy="1315745"/>
          </a:xfrm>
          <a:prstGeom prst="rect">
            <a:avLst/>
          </a:prstGeom>
          <a:solidFill>
            <a:schemeClr val="bg1"/>
          </a:solidFill>
        </p:spPr>
        <p:txBody>
          <a:bodyPr wrap="square" rtlCol="0">
            <a:spAutoFit/>
          </a:bodyPr>
          <a:lstStyle/>
          <a:p>
            <a:pPr>
              <a:spcAft>
                <a:spcPts val="300"/>
              </a:spcAft>
            </a:pPr>
            <a:r>
              <a:rPr lang="en-US" sz="1100" dirty="0">
                <a:latin typeface="Arial" panose="020B0604020202020204" pitchFamily="34" charset="0"/>
                <a:cs typeface="Arial" panose="020B0604020202020204" pitchFamily="34" charset="0"/>
              </a:rPr>
              <a:t>During M1-M3 one patient waited longer than 52 weeks for treatment </a:t>
            </a:r>
          </a:p>
          <a:p>
            <a:r>
              <a:rPr lang="en-US" sz="1100" b="1" dirty="0">
                <a:latin typeface="Arial" panose="020B0604020202020204" pitchFamily="34" charset="0"/>
                <a:cs typeface="Arial" panose="020B0604020202020204" pitchFamily="34" charset="0"/>
              </a:rPr>
              <a:t>Root Causes </a:t>
            </a:r>
          </a:p>
          <a:p>
            <a:pPr algn="just"/>
            <a:r>
              <a:rPr lang="en-US" sz="1100" dirty="0">
                <a:latin typeface="Arial" panose="020B0604020202020204" pitchFamily="34" charset="0"/>
                <a:cs typeface="Arial" panose="020B0604020202020204" pitchFamily="34" charset="0"/>
              </a:rPr>
              <a:t>The patient was out of the country for a 5-month period delaying the required diagnostics however, the Trust missed several opportunities to stop this patient’s pathway and refer the patient back to the GP. In addition, there were internal delays along the pathway and delayed decision points which again prolonged the patient’s pathway.</a:t>
            </a:r>
          </a:p>
        </p:txBody>
      </p:sp>
      <p:sp>
        <p:nvSpPr>
          <p:cNvPr id="22" name="TextBox 21">
            <a:extLst>
              <a:ext uri="{FF2B5EF4-FFF2-40B4-BE49-F238E27FC236}">
                <a16:creationId xmlns:a16="http://schemas.microsoft.com/office/drawing/2014/main" id="{7E183C3E-23F5-DA4E-8426-C36D8273CA46}"/>
              </a:ext>
            </a:extLst>
          </p:cNvPr>
          <p:cNvSpPr txBox="1"/>
          <p:nvPr/>
        </p:nvSpPr>
        <p:spPr>
          <a:xfrm>
            <a:off x="152129" y="3806466"/>
            <a:ext cx="3693508" cy="261610"/>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M1-M3 incomplete pathway performance</a:t>
            </a:r>
          </a:p>
        </p:txBody>
      </p:sp>
      <p:cxnSp>
        <p:nvCxnSpPr>
          <p:cNvPr id="23" name="Straight Connector 22">
            <a:extLst>
              <a:ext uri="{FF2B5EF4-FFF2-40B4-BE49-F238E27FC236}">
                <a16:creationId xmlns:a16="http://schemas.microsoft.com/office/drawing/2014/main" id="{CA13F3CC-530C-224F-986F-4AC4E8DCE795}"/>
              </a:ext>
            </a:extLst>
          </p:cNvPr>
          <p:cNvCxnSpPr/>
          <p:nvPr/>
        </p:nvCxnSpPr>
        <p:spPr>
          <a:xfrm>
            <a:off x="273608" y="3806466"/>
            <a:ext cx="922631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67C7862-68DB-B34E-BCA7-8C479CB0C5BE}"/>
              </a:ext>
            </a:extLst>
          </p:cNvPr>
          <p:cNvSpPr/>
          <p:nvPr/>
        </p:nvSpPr>
        <p:spPr>
          <a:xfrm>
            <a:off x="5003932" y="3960381"/>
            <a:ext cx="4495988" cy="2251899"/>
          </a:xfrm>
          <a:prstGeom prst="rect">
            <a:avLst/>
          </a:prstGeom>
          <a:solidFill>
            <a:schemeClr val="bg1"/>
          </a:solidFill>
        </p:spPr>
        <p:txBody>
          <a:bodyPr wrap="square">
            <a:spAutoFit/>
          </a:bodyPr>
          <a:lstStyle/>
          <a:p>
            <a:pPr>
              <a:spcAft>
                <a:spcPts val="244"/>
              </a:spcAft>
            </a:pPr>
            <a:r>
              <a:rPr lang="en-US" sz="1100" b="1" dirty="0">
                <a:latin typeface="Arial" panose="020B0604020202020204" pitchFamily="34" charset="0"/>
                <a:cs typeface="Arial" panose="020B0604020202020204" pitchFamily="34" charset="0"/>
              </a:rPr>
              <a:t>Mitigating actions </a:t>
            </a:r>
          </a:p>
          <a:p>
            <a:pPr>
              <a:spcAft>
                <a:spcPts val="244"/>
              </a:spcAft>
            </a:pPr>
            <a:r>
              <a:rPr lang="en-US" sz="1100" dirty="0">
                <a:latin typeface="Arial" panose="020B0604020202020204" pitchFamily="34" charset="0"/>
                <a:cs typeface="Arial" panose="020B0604020202020204" pitchFamily="34" charset="0"/>
              </a:rPr>
              <a:t>Operational actions:</a:t>
            </a:r>
          </a:p>
          <a:p>
            <a:pPr marL="171450" indent="-171450">
              <a:spcAft>
                <a:spcPts val="244"/>
              </a:spcAft>
              <a:buFont typeface="Arial" panose="020B0604020202020204" pitchFamily="34" charset="0"/>
              <a:buChar char="•"/>
            </a:pPr>
            <a:r>
              <a:rPr lang="en-US" sz="1100" dirty="0">
                <a:latin typeface="Arial" panose="020B0604020202020204" pitchFamily="34" charset="0"/>
                <a:cs typeface="Arial" panose="020B0604020202020204" pitchFamily="34" charset="0"/>
              </a:rPr>
              <a:t>The 18-week team lead and the ICC Administrator are now meeting weekly to review patient pathways and identify and address any issues.</a:t>
            </a:r>
          </a:p>
          <a:p>
            <a:pPr marL="171450" indent="-171450">
              <a:spcAft>
                <a:spcPts val="244"/>
              </a:spcAft>
              <a:buFont typeface="Arial" panose="020B0604020202020204" pitchFamily="34" charset="0"/>
              <a:buChar char="•"/>
            </a:pPr>
            <a:r>
              <a:rPr lang="en-US" sz="1100" dirty="0">
                <a:latin typeface="Arial" panose="020B0604020202020204" pitchFamily="34" charset="0"/>
                <a:cs typeface="Arial" panose="020B0604020202020204" pitchFamily="34" charset="0"/>
              </a:rPr>
              <a:t>ICC outpatient capacity has been increased with a new weekly full day clinic which will reduce the time form referral to first OP appointment.</a:t>
            </a:r>
          </a:p>
          <a:p>
            <a:pPr>
              <a:spcAft>
                <a:spcPts val="244"/>
              </a:spcAft>
            </a:pPr>
            <a:r>
              <a:rPr lang="en-US" sz="1100" dirty="0">
                <a:latin typeface="Arial" panose="020B0604020202020204" pitchFamily="34" charset="0"/>
                <a:cs typeface="Arial" panose="020B0604020202020204" pitchFamily="34" charset="0"/>
              </a:rPr>
              <a:t>Corporate actions: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issue as to whether ICC Screening should be exempt from RTT is being discussed with NHS Improvement during their next visit to the Trust.</a:t>
            </a:r>
          </a:p>
        </p:txBody>
      </p:sp>
      <p:pic>
        <p:nvPicPr>
          <p:cNvPr id="9" name="Picture 8">
            <a:extLst>
              <a:ext uri="{FF2B5EF4-FFF2-40B4-BE49-F238E27FC236}">
                <a16:creationId xmlns:a16="http://schemas.microsoft.com/office/drawing/2014/main" id="{9BE4E631-5B6D-2B4C-B810-3C4A68D1F1F0}"/>
              </a:ext>
            </a:extLst>
          </p:cNvPr>
          <p:cNvPicPr>
            <a:picLocks noChangeAspect="1"/>
          </p:cNvPicPr>
          <p:nvPr/>
        </p:nvPicPr>
        <p:blipFill>
          <a:blip r:embed="rId3"/>
          <a:stretch>
            <a:fillRect/>
          </a:stretch>
        </p:blipFill>
        <p:spPr>
          <a:xfrm>
            <a:off x="259021" y="5458013"/>
            <a:ext cx="4390041" cy="956804"/>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0768A9AE-EC82-7D4F-8C6D-1E36EE772B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4947" y="1149594"/>
            <a:ext cx="4818923" cy="2656872"/>
          </a:xfrm>
          <a:prstGeom prst="rect">
            <a:avLst/>
          </a:prstGeom>
        </p:spPr>
      </p:pic>
    </p:spTree>
    <p:extLst>
      <p:ext uri="{BB962C8B-B14F-4D97-AF65-F5344CB8AC3E}">
        <p14:creationId xmlns:p14="http://schemas.microsoft.com/office/powerpoint/2010/main" val="2090345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62DF31-204F-9149-927B-9246D21848EE}"/>
              </a:ext>
            </a:extLst>
          </p:cNvPr>
          <p:cNvSpPr>
            <a:spLocks noGrp="1"/>
          </p:cNvSpPr>
          <p:nvPr>
            <p:ph type="sldNum" sz="quarter" idx="12"/>
          </p:nvPr>
        </p:nvSpPr>
        <p:spPr/>
        <p:txBody>
          <a:bodyPr/>
          <a:lstStyle/>
          <a:p>
            <a:fld id="{695C60D5-4CC1-4709-A90A-FD5BC9656B7A}" type="slidenum">
              <a:rPr lang="en-GB" smtClean="0"/>
              <a:t>9</a:t>
            </a:fld>
            <a:endParaRPr lang="en-GB"/>
          </a:p>
        </p:txBody>
      </p:sp>
      <p:sp>
        <p:nvSpPr>
          <p:cNvPr id="5" name="TextBox 4">
            <a:extLst>
              <a:ext uri="{FF2B5EF4-FFF2-40B4-BE49-F238E27FC236}">
                <a16:creationId xmlns:a16="http://schemas.microsoft.com/office/drawing/2014/main" id="{875F4646-089A-AC4E-8083-2EB9CE7709E2}"/>
              </a:ext>
            </a:extLst>
          </p:cNvPr>
          <p:cNvSpPr txBox="1"/>
          <p:nvPr/>
        </p:nvSpPr>
        <p:spPr>
          <a:xfrm>
            <a:off x="152129" y="191440"/>
            <a:ext cx="9635707" cy="469359"/>
          </a:xfrm>
          <a:prstGeom prst="rect">
            <a:avLst/>
          </a:prstGeom>
          <a:solidFill>
            <a:srgbClr val="DFF5FC"/>
          </a:solidFill>
          <a:ln cmpd="dbl">
            <a:solidFill>
              <a:schemeClr val="accent1"/>
            </a:solidFill>
          </a:ln>
        </p:spPr>
        <p:txBody>
          <a:bodyPr wrap="square" rtlCol="0">
            <a:spAutoFit/>
          </a:bodyPr>
          <a:lstStyle/>
          <a:p>
            <a:pPr>
              <a:spcAft>
                <a:spcPts val="300"/>
              </a:spcAft>
            </a:pPr>
            <a:r>
              <a:rPr lang="en-GB" sz="1100" b="1" dirty="0">
                <a:latin typeface="Arial" panose="020B0604020202020204" pitchFamily="34" charset="0"/>
                <a:cs typeface="Arial" panose="020B0604020202020204" pitchFamily="34" charset="0"/>
              </a:rPr>
              <a:t>Responsive: 18-week referral to treatment time targets</a:t>
            </a:r>
          </a:p>
          <a:p>
            <a:pPr>
              <a:spcAft>
                <a:spcPts val="300"/>
              </a:spcAft>
              <a:tabLst>
                <a:tab pos="1025439" algn="l"/>
              </a:tabLst>
            </a:pPr>
            <a:r>
              <a:rPr lang="en-GB" sz="1100" dirty="0">
                <a:latin typeface="Arial" panose="020B0604020202020204" pitchFamily="34" charset="0"/>
                <a:cs typeface="Arial" panose="020B0604020202020204" pitchFamily="34" charset="0"/>
              </a:rPr>
              <a:t>Data owner: 	Derval Russell – Harefield Hospital Director and Ross Ellis – Royal Brompton Hospital Director</a:t>
            </a:r>
          </a:p>
        </p:txBody>
      </p:sp>
      <p:pic>
        <p:nvPicPr>
          <p:cNvPr id="6" name="Picture 5">
            <a:extLst>
              <a:ext uri="{FF2B5EF4-FFF2-40B4-BE49-F238E27FC236}">
                <a16:creationId xmlns:a16="http://schemas.microsoft.com/office/drawing/2014/main" id="{97FEE775-F4F4-374A-9686-BB069934571F}"/>
              </a:ext>
            </a:extLst>
          </p:cNvPr>
          <p:cNvPicPr/>
          <p:nvPr/>
        </p:nvPicPr>
        <p:blipFill>
          <a:blip r:embed="rId2"/>
          <a:stretch>
            <a:fillRect/>
          </a:stretch>
        </p:blipFill>
        <p:spPr>
          <a:xfrm>
            <a:off x="152129" y="1063730"/>
            <a:ext cx="4901072" cy="2172570"/>
          </a:xfrm>
          <a:prstGeom prst="rect">
            <a:avLst/>
          </a:prstGeom>
        </p:spPr>
      </p:pic>
      <p:sp>
        <p:nvSpPr>
          <p:cNvPr id="7" name="TextBox 6">
            <a:extLst>
              <a:ext uri="{FF2B5EF4-FFF2-40B4-BE49-F238E27FC236}">
                <a16:creationId xmlns:a16="http://schemas.microsoft.com/office/drawing/2014/main" id="{62A11409-205B-E44A-BFB1-F048378117B2}"/>
              </a:ext>
            </a:extLst>
          </p:cNvPr>
          <p:cNvSpPr txBox="1"/>
          <p:nvPr/>
        </p:nvSpPr>
        <p:spPr>
          <a:xfrm>
            <a:off x="152129" y="746334"/>
            <a:ext cx="3535635" cy="261610"/>
          </a:xfrm>
          <a:prstGeom prst="rect">
            <a:avLst/>
          </a:prstGeom>
          <a:noFill/>
        </p:spPr>
        <p:txBody>
          <a:bodyPr wrap="square" rtlCol="0">
            <a:spAutoFit/>
          </a:bodyPr>
          <a:lstStyle/>
          <a:p>
            <a:r>
              <a:rPr lang="en-GB" sz="1056" b="1" dirty="0"/>
              <a:t>M1 </a:t>
            </a:r>
            <a:r>
              <a:rPr lang="en-GB" sz="1100" b="1" dirty="0"/>
              <a:t>incomplete</a:t>
            </a:r>
            <a:r>
              <a:rPr lang="en-GB" sz="1056" b="1" dirty="0"/>
              <a:t> pathways by speciality</a:t>
            </a:r>
          </a:p>
        </p:txBody>
      </p:sp>
      <p:pic>
        <p:nvPicPr>
          <p:cNvPr id="8" name="Picture 7">
            <a:extLst>
              <a:ext uri="{FF2B5EF4-FFF2-40B4-BE49-F238E27FC236}">
                <a16:creationId xmlns:a16="http://schemas.microsoft.com/office/drawing/2014/main" id="{31CE0D7A-2E86-4E48-BB84-323818FE7727}"/>
              </a:ext>
            </a:extLst>
          </p:cNvPr>
          <p:cNvPicPr>
            <a:picLocks noChangeAspect="1"/>
          </p:cNvPicPr>
          <p:nvPr/>
        </p:nvPicPr>
        <p:blipFill>
          <a:blip r:embed="rId3"/>
          <a:stretch>
            <a:fillRect/>
          </a:stretch>
        </p:blipFill>
        <p:spPr>
          <a:xfrm>
            <a:off x="5252142" y="910973"/>
            <a:ext cx="4535694" cy="2325327"/>
          </a:xfrm>
          <a:prstGeom prst="rect">
            <a:avLst/>
          </a:prstGeom>
        </p:spPr>
      </p:pic>
      <p:sp>
        <p:nvSpPr>
          <p:cNvPr id="9" name="TextBox 8">
            <a:extLst>
              <a:ext uri="{FF2B5EF4-FFF2-40B4-BE49-F238E27FC236}">
                <a16:creationId xmlns:a16="http://schemas.microsoft.com/office/drawing/2014/main" id="{42ECEFBD-6F72-B347-934B-3FC616365A22}"/>
              </a:ext>
            </a:extLst>
          </p:cNvPr>
          <p:cNvSpPr txBox="1"/>
          <p:nvPr/>
        </p:nvSpPr>
        <p:spPr>
          <a:xfrm>
            <a:off x="5053201" y="677033"/>
            <a:ext cx="3893003" cy="261610"/>
          </a:xfrm>
          <a:prstGeom prst="rect">
            <a:avLst/>
          </a:prstGeom>
          <a:noFill/>
        </p:spPr>
        <p:txBody>
          <a:bodyPr wrap="square" rtlCol="0">
            <a:spAutoFit/>
          </a:bodyPr>
          <a:lstStyle/>
          <a:p>
            <a:r>
              <a:rPr lang="en-GB" sz="1056" b="1" dirty="0"/>
              <a:t>M2 incomplete </a:t>
            </a:r>
            <a:r>
              <a:rPr lang="en-GB" sz="1100" b="1" dirty="0"/>
              <a:t>pathways by speciality</a:t>
            </a:r>
          </a:p>
        </p:txBody>
      </p:sp>
      <p:pic>
        <p:nvPicPr>
          <p:cNvPr id="11" name="Picture 10">
            <a:extLst>
              <a:ext uri="{FF2B5EF4-FFF2-40B4-BE49-F238E27FC236}">
                <a16:creationId xmlns:a16="http://schemas.microsoft.com/office/drawing/2014/main" id="{D5B7574D-9E5F-384A-B59D-30D43CA2EB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369" y="3639231"/>
            <a:ext cx="4901072" cy="2722703"/>
          </a:xfrm>
          <a:prstGeom prst="rect">
            <a:avLst/>
          </a:prstGeom>
        </p:spPr>
      </p:pic>
      <p:sp>
        <p:nvSpPr>
          <p:cNvPr id="12" name="TextBox 11">
            <a:extLst>
              <a:ext uri="{FF2B5EF4-FFF2-40B4-BE49-F238E27FC236}">
                <a16:creationId xmlns:a16="http://schemas.microsoft.com/office/drawing/2014/main" id="{E6ACBC7C-E1B4-5D4A-9BEB-E504943C40B9}"/>
              </a:ext>
            </a:extLst>
          </p:cNvPr>
          <p:cNvSpPr txBox="1"/>
          <p:nvPr/>
        </p:nvSpPr>
        <p:spPr>
          <a:xfrm>
            <a:off x="350874" y="3434316"/>
            <a:ext cx="184731" cy="369332"/>
          </a:xfrm>
          <a:prstGeom prst="rect">
            <a:avLst/>
          </a:prstGeom>
          <a:noFill/>
        </p:spPr>
        <p:txBody>
          <a:bodyPr wrap="none" rtlCol="0">
            <a:spAutoFit/>
          </a:bodyPr>
          <a:lstStyle/>
          <a:p>
            <a:endParaRPr lang="en-US" dirty="0"/>
          </a:p>
        </p:txBody>
      </p:sp>
      <p:sp>
        <p:nvSpPr>
          <p:cNvPr id="13" name="TextBox 12">
            <a:extLst>
              <a:ext uri="{FF2B5EF4-FFF2-40B4-BE49-F238E27FC236}">
                <a16:creationId xmlns:a16="http://schemas.microsoft.com/office/drawing/2014/main" id="{CB08ACBB-8C65-1E4F-9B24-76997B1BEBCF}"/>
              </a:ext>
            </a:extLst>
          </p:cNvPr>
          <p:cNvSpPr txBox="1"/>
          <p:nvPr/>
        </p:nvSpPr>
        <p:spPr>
          <a:xfrm>
            <a:off x="122369" y="3357372"/>
            <a:ext cx="3535635" cy="261610"/>
          </a:xfrm>
          <a:prstGeom prst="rect">
            <a:avLst/>
          </a:prstGeom>
          <a:noFill/>
        </p:spPr>
        <p:txBody>
          <a:bodyPr wrap="square" rtlCol="0">
            <a:spAutoFit/>
          </a:bodyPr>
          <a:lstStyle/>
          <a:p>
            <a:r>
              <a:rPr lang="en-GB" sz="1056" b="1" dirty="0"/>
              <a:t>M3 </a:t>
            </a:r>
            <a:r>
              <a:rPr lang="en-GB" sz="1100" b="1" dirty="0"/>
              <a:t>incomplete</a:t>
            </a:r>
            <a:r>
              <a:rPr lang="en-GB" sz="1056" b="1" dirty="0"/>
              <a:t> pathways by speciality - provisional</a:t>
            </a:r>
          </a:p>
        </p:txBody>
      </p:sp>
    </p:spTree>
    <p:extLst>
      <p:ext uri="{BB962C8B-B14F-4D97-AF65-F5344CB8AC3E}">
        <p14:creationId xmlns:p14="http://schemas.microsoft.com/office/powerpoint/2010/main" val="26486750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7863</TotalTime>
  <Words>5279</Words>
  <Application>Microsoft Macintosh PowerPoint</Application>
  <PresentationFormat>A4 Paper (210x297 mm)</PresentationFormat>
  <Paragraphs>555</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Symbol</vt:lpstr>
      <vt:lpstr>Times New Roman</vt:lpstr>
      <vt:lpstr>Office Theme</vt:lpstr>
      <vt:lpstr>PowerPoint Presentation</vt:lpstr>
      <vt:lpstr>Table of contents</vt:lpstr>
      <vt:lpstr>Latest headlines from NHSI Model Hospital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Performance Data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Ibrahim Sharon</dc:creator>
  <cp:lastModifiedBy>sharon ibrahim</cp:lastModifiedBy>
  <cp:revision>645</cp:revision>
  <cp:lastPrinted>2019-07-10T11:52:54Z</cp:lastPrinted>
  <dcterms:created xsi:type="dcterms:W3CDTF">2018-12-18T11:23:52Z</dcterms:created>
  <dcterms:modified xsi:type="dcterms:W3CDTF">2019-07-18T20:40:27Z</dcterms:modified>
</cp:coreProperties>
</file>