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1"/>
  </p:notesMasterIdLst>
  <p:sldIdLst>
    <p:sldId id="269" r:id="rId2"/>
    <p:sldId id="290" r:id="rId3"/>
    <p:sldId id="287" r:id="rId4"/>
    <p:sldId id="275" r:id="rId5"/>
    <p:sldId id="319" r:id="rId6"/>
    <p:sldId id="315" r:id="rId7"/>
    <p:sldId id="293" r:id="rId8"/>
    <p:sldId id="299" r:id="rId9"/>
    <p:sldId id="318" r:id="rId10"/>
    <p:sldId id="309" r:id="rId11"/>
    <p:sldId id="263" r:id="rId12"/>
    <p:sldId id="317" r:id="rId13"/>
    <p:sldId id="320" r:id="rId14"/>
    <p:sldId id="321" r:id="rId15"/>
    <p:sldId id="294" r:id="rId16"/>
    <p:sldId id="281" r:id="rId17"/>
    <p:sldId id="307" r:id="rId18"/>
    <p:sldId id="322" r:id="rId19"/>
    <p:sldId id="314" r:id="rId20"/>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idoo Kesh" initials="NK" lastIdx="2" clrIdx="0">
    <p:extLst>
      <p:ext uri="{19B8F6BF-5375-455C-9EA6-DF929625EA0E}">
        <p15:presenceInfo xmlns:p15="http://schemas.microsoft.com/office/powerpoint/2012/main" userId="Naidoo Ke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5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56" autoAdjust="0"/>
    <p:restoredTop sz="95748" autoAdjust="0"/>
  </p:normalViewPr>
  <p:slideViewPr>
    <p:cSldViewPr snapToGrid="0">
      <p:cViewPr>
        <p:scale>
          <a:sx n="120" d="100"/>
          <a:sy n="120" d="100"/>
        </p:scale>
        <p:origin x="1352" y="1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696369AB-1F87-457B-AAA1-84AFC8EB0123}" type="datetimeFigureOut">
              <a:rPr lang="en-US" smtClean="0"/>
              <a:t>11/21/19</a:t>
            </a:fld>
            <a:endParaRPr lang="en-US"/>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2158ED07-FAE8-4011-8935-9D7A1DF0A87A}" type="slidenum">
              <a:rPr lang="en-US" smtClean="0"/>
              <a:t>‹#›</a:t>
            </a:fld>
            <a:endParaRPr lang="en-US"/>
          </a:p>
        </p:txBody>
      </p:sp>
    </p:spTree>
    <p:extLst>
      <p:ext uri="{BB962C8B-B14F-4D97-AF65-F5344CB8AC3E}">
        <p14:creationId xmlns:p14="http://schemas.microsoft.com/office/powerpoint/2010/main" val="3328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54741-B703-4B50-85E0-75D43690D99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4275" name="Rectangle 2"/>
          <p:cNvSpPr>
            <a:spLocks noGrp="1" noRot="1" noChangeAspect="1" noChangeArrowheads="1" noTextEdit="1"/>
          </p:cNvSpPr>
          <p:nvPr>
            <p:ph type="sldImg"/>
          </p:nvPr>
        </p:nvSpPr>
        <p:spPr>
          <a:xfrm>
            <a:off x="979488" y="1241425"/>
            <a:ext cx="4838700" cy="3349625"/>
          </a:xfrm>
          <a:ln/>
        </p:spPr>
      </p:sp>
      <p:sp>
        <p:nvSpPr>
          <p:cNvPr id="54276" name="Rectangle 3"/>
          <p:cNvSpPr>
            <a:spLocks noGrp="1" noChangeArrowheads="1"/>
          </p:cNvSpPr>
          <p:nvPr>
            <p:ph type="body" idx="1"/>
          </p:nvPr>
        </p:nvSpPr>
        <p:spPr>
          <a:noFill/>
          <a:ln/>
        </p:spPr>
        <p:txBody>
          <a:bodyPr/>
          <a:lstStyle/>
          <a:p>
            <a:pPr eaLnBrk="1" hangingPunct="1"/>
            <a:r>
              <a:rPr lang="fr-FR" dirty="0"/>
              <a:t> </a:t>
            </a:r>
          </a:p>
        </p:txBody>
      </p:sp>
    </p:spTree>
    <p:extLst>
      <p:ext uri="{BB962C8B-B14F-4D97-AF65-F5344CB8AC3E}">
        <p14:creationId xmlns:p14="http://schemas.microsoft.com/office/powerpoint/2010/main" val="25872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58ED07-FAE8-4011-8935-9D7A1DF0A87A}" type="slidenum">
              <a:rPr lang="en-US" smtClean="0"/>
              <a:t>4</a:t>
            </a:fld>
            <a:endParaRPr lang="en-US"/>
          </a:p>
        </p:txBody>
      </p:sp>
    </p:spTree>
    <p:extLst>
      <p:ext uri="{BB962C8B-B14F-4D97-AF65-F5344CB8AC3E}">
        <p14:creationId xmlns:p14="http://schemas.microsoft.com/office/powerpoint/2010/main" val="130487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58ED07-FAE8-4011-8935-9D7A1DF0A87A}" type="slidenum">
              <a:rPr lang="en-US" smtClean="0"/>
              <a:t>5</a:t>
            </a:fld>
            <a:endParaRPr lang="en-US"/>
          </a:p>
        </p:txBody>
      </p:sp>
    </p:spTree>
    <p:extLst>
      <p:ext uri="{BB962C8B-B14F-4D97-AF65-F5344CB8AC3E}">
        <p14:creationId xmlns:p14="http://schemas.microsoft.com/office/powerpoint/2010/main" val="69533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58ED07-FAE8-4011-8935-9D7A1DF0A87A}" type="slidenum">
              <a:rPr lang="en-US" smtClean="0"/>
              <a:t>6</a:t>
            </a:fld>
            <a:endParaRPr lang="en-US"/>
          </a:p>
        </p:txBody>
      </p:sp>
    </p:spTree>
    <p:extLst>
      <p:ext uri="{BB962C8B-B14F-4D97-AF65-F5344CB8AC3E}">
        <p14:creationId xmlns:p14="http://schemas.microsoft.com/office/powerpoint/2010/main" val="4155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58ED07-FAE8-4011-8935-9D7A1DF0A87A}" type="slidenum">
              <a:rPr lang="en-US" smtClean="0"/>
              <a:t>7</a:t>
            </a:fld>
            <a:endParaRPr lang="en-US"/>
          </a:p>
        </p:txBody>
      </p:sp>
    </p:spTree>
    <p:extLst>
      <p:ext uri="{BB962C8B-B14F-4D97-AF65-F5344CB8AC3E}">
        <p14:creationId xmlns:p14="http://schemas.microsoft.com/office/powerpoint/2010/main" val="316390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58ED07-FAE8-4011-8935-9D7A1DF0A87A}" type="slidenum">
              <a:rPr lang="en-US" smtClean="0"/>
              <a:t>11</a:t>
            </a:fld>
            <a:endParaRPr lang="en-US"/>
          </a:p>
        </p:txBody>
      </p:sp>
    </p:spTree>
    <p:extLst>
      <p:ext uri="{BB962C8B-B14F-4D97-AF65-F5344CB8AC3E}">
        <p14:creationId xmlns:p14="http://schemas.microsoft.com/office/powerpoint/2010/main" val="359075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58ED07-FAE8-4011-8935-9D7A1DF0A87A}" type="slidenum">
              <a:rPr lang="en-US" smtClean="0"/>
              <a:t>16</a:t>
            </a:fld>
            <a:endParaRPr lang="en-US"/>
          </a:p>
        </p:txBody>
      </p:sp>
    </p:spTree>
    <p:extLst>
      <p:ext uri="{BB962C8B-B14F-4D97-AF65-F5344CB8AC3E}">
        <p14:creationId xmlns:p14="http://schemas.microsoft.com/office/powerpoint/2010/main" val="169023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58ED07-FAE8-4011-8935-9D7A1DF0A87A}" type="slidenum">
              <a:rPr lang="en-US" smtClean="0"/>
              <a:t>18</a:t>
            </a:fld>
            <a:endParaRPr lang="en-US"/>
          </a:p>
        </p:txBody>
      </p:sp>
    </p:spTree>
    <p:extLst>
      <p:ext uri="{BB962C8B-B14F-4D97-AF65-F5344CB8AC3E}">
        <p14:creationId xmlns:p14="http://schemas.microsoft.com/office/powerpoint/2010/main" val="37167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GB"/>
              <a:t>13/06/2019 v1</a:t>
            </a:r>
          </a:p>
        </p:txBody>
      </p:sp>
      <p:sp>
        <p:nvSpPr>
          <p:cNvPr id="5" name="Footer Placeholder 4"/>
          <p:cNvSpPr>
            <a:spLocks noGrp="1"/>
          </p:cNvSpPr>
          <p:nvPr>
            <p:ph type="ftr" sz="quarter" idx="11"/>
          </p:nvPr>
        </p:nvSpPr>
        <p:spPr/>
        <p:txBody>
          <a:bodyPr/>
          <a:lstStyle/>
          <a:p>
            <a:r>
              <a:rPr lang="en-GB"/>
              <a:t>Trust Board November 2019</a:t>
            </a:r>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dirty="0"/>
          </a:p>
        </p:txBody>
      </p:sp>
    </p:spTree>
    <p:extLst>
      <p:ext uri="{BB962C8B-B14F-4D97-AF65-F5344CB8AC3E}">
        <p14:creationId xmlns:p14="http://schemas.microsoft.com/office/powerpoint/2010/main" val="85087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13/06/2019 v1</a:t>
            </a:r>
          </a:p>
        </p:txBody>
      </p:sp>
      <p:sp>
        <p:nvSpPr>
          <p:cNvPr id="5" name="Footer Placeholder 4"/>
          <p:cNvSpPr>
            <a:spLocks noGrp="1"/>
          </p:cNvSpPr>
          <p:nvPr>
            <p:ph type="ftr" sz="quarter" idx="11"/>
          </p:nvPr>
        </p:nvSpPr>
        <p:spPr/>
        <p:txBody>
          <a:bodyPr/>
          <a:lstStyle/>
          <a:p>
            <a:r>
              <a:rPr lang="en-GB"/>
              <a:t>Trust Board November 2019</a:t>
            </a:r>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104128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13/06/2019 v1</a:t>
            </a:r>
          </a:p>
        </p:txBody>
      </p:sp>
      <p:sp>
        <p:nvSpPr>
          <p:cNvPr id="5" name="Footer Placeholder 4"/>
          <p:cNvSpPr>
            <a:spLocks noGrp="1"/>
          </p:cNvSpPr>
          <p:nvPr>
            <p:ph type="ftr" sz="quarter" idx="11"/>
          </p:nvPr>
        </p:nvSpPr>
        <p:spPr/>
        <p:txBody>
          <a:bodyPr/>
          <a:lstStyle/>
          <a:p>
            <a:r>
              <a:rPr lang="en-GB"/>
              <a:t>Trust Board November 2019</a:t>
            </a:r>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pPr/>
              <a:t>‹#›</a:t>
            </a:fld>
            <a:endParaRPr lang="en-GB" dirty="0"/>
          </a:p>
        </p:txBody>
      </p:sp>
    </p:spTree>
    <p:extLst>
      <p:ext uri="{BB962C8B-B14F-4D97-AF65-F5344CB8AC3E}">
        <p14:creationId xmlns:p14="http://schemas.microsoft.com/office/powerpoint/2010/main" val="95805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13/06/2019 v1</a:t>
            </a:r>
          </a:p>
        </p:txBody>
      </p:sp>
      <p:sp>
        <p:nvSpPr>
          <p:cNvPr id="5" name="Footer Placeholder 4"/>
          <p:cNvSpPr>
            <a:spLocks noGrp="1"/>
          </p:cNvSpPr>
          <p:nvPr>
            <p:ph type="ftr" sz="quarter" idx="11"/>
          </p:nvPr>
        </p:nvSpPr>
        <p:spPr/>
        <p:txBody>
          <a:bodyPr/>
          <a:lstStyle/>
          <a:p>
            <a:r>
              <a:rPr lang="en-GB"/>
              <a:t>Trust Board November 2019</a:t>
            </a:r>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980651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GB"/>
              <a:t>13/06/2019 v1</a:t>
            </a:r>
          </a:p>
        </p:txBody>
      </p:sp>
      <p:sp>
        <p:nvSpPr>
          <p:cNvPr id="5" name="Footer Placeholder 4"/>
          <p:cNvSpPr>
            <a:spLocks noGrp="1"/>
          </p:cNvSpPr>
          <p:nvPr>
            <p:ph type="ftr" sz="quarter" idx="11"/>
          </p:nvPr>
        </p:nvSpPr>
        <p:spPr/>
        <p:txBody>
          <a:bodyPr/>
          <a:lstStyle/>
          <a:p>
            <a:r>
              <a:rPr lang="en-GB"/>
              <a:t>Trust Board November 2019</a:t>
            </a:r>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147576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GB"/>
              <a:t>13/06/2019 v1</a:t>
            </a:r>
          </a:p>
        </p:txBody>
      </p:sp>
      <p:sp>
        <p:nvSpPr>
          <p:cNvPr id="6" name="Footer Placeholder 5"/>
          <p:cNvSpPr>
            <a:spLocks noGrp="1"/>
          </p:cNvSpPr>
          <p:nvPr>
            <p:ph type="ftr" sz="quarter" idx="11"/>
          </p:nvPr>
        </p:nvSpPr>
        <p:spPr/>
        <p:txBody>
          <a:bodyPr/>
          <a:lstStyle/>
          <a:p>
            <a:r>
              <a:rPr lang="en-GB"/>
              <a:t>Trust Board November 2019</a:t>
            </a:r>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112781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GB"/>
              <a:t>13/06/2019 v1</a:t>
            </a:r>
          </a:p>
        </p:txBody>
      </p:sp>
      <p:sp>
        <p:nvSpPr>
          <p:cNvPr id="8" name="Footer Placeholder 7"/>
          <p:cNvSpPr>
            <a:spLocks noGrp="1"/>
          </p:cNvSpPr>
          <p:nvPr>
            <p:ph type="ftr" sz="quarter" idx="11"/>
          </p:nvPr>
        </p:nvSpPr>
        <p:spPr/>
        <p:txBody>
          <a:bodyPr/>
          <a:lstStyle/>
          <a:p>
            <a:r>
              <a:rPr lang="en-GB"/>
              <a:t>Trust Board November 2019</a:t>
            </a:r>
          </a:p>
        </p:txBody>
      </p:sp>
      <p:sp>
        <p:nvSpPr>
          <p:cNvPr id="9" name="Slide Number Placeholder 8"/>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104788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GB"/>
              <a:t>13/06/2019 v1</a:t>
            </a:r>
          </a:p>
        </p:txBody>
      </p:sp>
      <p:sp>
        <p:nvSpPr>
          <p:cNvPr id="4" name="Footer Placeholder 3"/>
          <p:cNvSpPr>
            <a:spLocks noGrp="1"/>
          </p:cNvSpPr>
          <p:nvPr>
            <p:ph type="ftr" sz="quarter" idx="11"/>
          </p:nvPr>
        </p:nvSpPr>
        <p:spPr/>
        <p:txBody>
          <a:bodyPr/>
          <a:lstStyle/>
          <a:p>
            <a:r>
              <a:rPr lang="en-GB"/>
              <a:t>Trust Board November 2019</a:t>
            </a:r>
          </a:p>
        </p:txBody>
      </p:sp>
      <p:sp>
        <p:nvSpPr>
          <p:cNvPr id="5" name="Slide Number Placeholder 4"/>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106179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13/06/2019 v1</a:t>
            </a:r>
          </a:p>
        </p:txBody>
      </p:sp>
      <p:sp>
        <p:nvSpPr>
          <p:cNvPr id="3" name="Footer Placeholder 2"/>
          <p:cNvSpPr>
            <a:spLocks noGrp="1"/>
          </p:cNvSpPr>
          <p:nvPr>
            <p:ph type="ftr" sz="quarter" idx="11"/>
          </p:nvPr>
        </p:nvSpPr>
        <p:spPr/>
        <p:txBody>
          <a:bodyPr/>
          <a:lstStyle/>
          <a:p>
            <a:r>
              <a:rPr lang="en-GB"/>
              <a:t>Trust Board November 2019</a:t>
            </a:r>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273971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GB"/>
              <a:t>13/06/2019 v1</a:t>
            </a:r>
          </a:p>
        </p:txBody>
      </p:sp>
      <p:sp>
        <p:nvSpPr>
          <p:cNvPr id="6" name="Footer Placeholder 5"/>
          <p:cNvSpPr>
            <a:spLocks noGrp="1"/>
          </p:cNvSpPr>
          <p:nvPr>
            <p:ph type="ftr" sz="quarter" idx="11"/>
          </p:nvPr>
        </p:nvSpPr>
        <p:spPr/>
        <p:txBody>
          <a:bodyPr/>
          <a:lstStyle/>
          <a:p>
            <a:r>
              <a:rPr lang="en-GB"/>
              <a:t>Trust Board November 2019</a:t>
            </a:r>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93364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GB"/>
              <a:t>13/06/2019 v1</a:t>
            </a:r>
          </a:p>
        </p:txBody>
      </p:sp>
      <p:sp>
        <p:nvSpPr>
          <p:cNvPr id="6" name="Footer Placeholder 5"/>
          <p:cNvSpPr>
            <a:spLocks noGrp="1"/>
          </p:cNvSpPr>
          <p:nvPr>
            <p:ph type="ftr" sz="quarter" idx="11"/>
          </p:nvPr>
        </p:nvSpPr>
        <p:spPr/>
        <p:txBody>
          <a:bodyPr/>
          <a:lstStyle/>
          <a:p>
            <a:r>
              <a:rPr lang="en-GB"/>
              <a:t>Trust Board November 2019</a:t>
            </a:r>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51377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13/06/2019 v1</a:t>
            </a: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Trust Board November 2019</a:t>
            </a:r>
            <a:endParaRPr lang="en-GB" dirty="0"/>
          </a:p>
        </p:txBody>
      </p:sp>
      <p:sp>
        <p:nvSpPr>
          <p:cNvPr id="7" name="Slide Number Placeholder 6">
            <a:extLst>
              <a:ext uri="{FF2B5EF4-FFF2-40B4-BE49-F238E27FC236}">
                <a16:creationId xmlns:a16="http://schemas.microsoft.com/office/drawing/2014/main" id="{3AB3E381-6C56-4F6B-A481-0B34BB6831C5}"/>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Slide </a:t>
            </a:r>
            <a:fld id="{6510DA30-7641-4AB8-9B50-368C0858217C}" type="slidenum">
              <a:rPr lang="en-GB" smtClean="0"/>
              <a:pPr/>
              <a:t>‹#›</a:t>
            </a:fld>
            <a:endParaRPr lang="en-GB" dirty="0"/>
          </a:p>
        </p:txBody>
      </p:sp>
    </p:spTree>
    <p:extLst>
      <p:ext uri="{BB962C8B-B14F-4D97-AF65-F5344CB8AC3E}">
        <p14:creationId xmlns:p14="http://schemas.microsoft.com/office/powerpoint/2010/main" val="285360094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5" descr="foundation trust logo"/>
          <p:cNvPicPr>
            <a:picLocks noChangeAspect="1" noChangeArrowheads="1"/>
          </p:cNvPicPr>
          <p:nvPr/>
        </p:nvPicPr>
        <p:blipFill>
          <a:blip r:embed="rId3" cstate="print"/>
          <a:srcRect/>
          <a:stretch>
            <a:fillRect/>
          </a:stretch>
        </p:blipFill>
        <p:spPr bwMode="auto">
          <a:xfrm>
            <a:off x="7484698" y="679613"/>
            <a:ext cx="2281754" cy="723310"/>
          </a:xfrm>
          <a:prstGeom prst="rect">
            <a:avLst/>
          </a:prstGeom>
          <a:noFill/>
          <a:ln w="9525">
            <a:noFill/>
            <a:miter lim="800000"/>
            <a:headEnd/>
            <a:tailEnd/>
          </a:ln>
        </p:spPr>
      </p:pic>
      <p:pic>
        <p:nvPicPr>
          <p:cNvPr id="6" name="Picture 5">
            <a:extLst>
              <a:ext uri="{FF2B5EF4-FFF2-40B4-BE49-F238E27FC236}">
                <a16:creationId xmlns:a16="http://schemas.microsoft.com/office/drawing/2014/main" id="{55A2E996-26FB-4630-AAE4-B73AA9DC2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448" y="746339"/>
            <a:ext cx="1338690" cy="588096"/>
          </a:xfrm>
          <a:prstGeom prst="rect">
            <a:avLst/>
          </a:prstGeom>
        </p:spPr>
      </p:pic>
      <p:sp>
        <p:nvSpPr>
          <p:cNvPr id="7" name="Rectangle 2">
            <a:extLst>
              <a:ext uri="{FF2B5EF4-FFF2-40B4-BE49-F238E27FC236}">
                <a16:creationId xmlns:a16="http://schemas.microsoft.com/office/drawing/2014/main" id="{B1F103C6-A3B7-4C82-ADAD-FB45DB021766}"/>
              </a:ext>
            </a:extLst>
          </p:cNvPr>
          <p:cNvSpPr txBox="1">
            <a:spLocks noChangeArrowheads="1"/>
          </p:cNvSpPr>
          <p:nvPr/>
        </p:nvSpPr>
        <p:spPr>
          <a:xfrm>
            <a:off x="776435" y="2244579"/>
            <a:ext cx="8353131" cy="1337620"/>
          </a:xfrm>
          <a:prstGeom prst="rect">
            <a:avLst/>
          </a:prstGeom>
        </p:spPr>
        <p:txBody>
          <a:bodyPr vert="horz" lIns="74295" tIns="37148" rIns="74295" bIns="37148"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900" dirty="0">
                <a:solidFill>
                  <a:schemeClr val="tx1"/>
                </a:solidFill>
                <a:latin typeface="Calibri" pitchFamily="34" charset="0"/>
              </a:rPr>
              <a:t>Clinical Quality Report</a:t>
            </a:r>
          </a:p>
          <a:p>
            <a:pPr algn="ctr"/>
            <a:r>
              <a:rPr lang="en-GB" sz="3900" dirty="0">
                <a:solidFill>
                  <a:schemeClr val="tx1"/>
                </a:solidFill>
                <a:latin typeface="Calibri" pitchFamily="34" charset="0"/>
              </a:rPr>
              <a:t>Month 6 and Month 7 2019-20</a:t>
            </a:r>
          </a:p>
        </p:txBody>
      </p:sp>
      <p:sp>
        <p:nvSpPr>
          <p:cNvPr id="3" name="Footer Placeholder 2">
            <a:extLst>
              <a:ext uri="{FF2B5EF4-FFF2-40B4-BE49-F238E27FC236}">
                <a16:creationId xmlns:a16="http://schemas.microsoft.com/office/drawing/2014/main" id="{4537B5AD-03BC-CE4A-978C-E26AEC4DF709}"/>
              </a:ext>
            </a:extLst>
          </p:cNvPr>
          <p:cNvSpPr>
            <a:spLocks noGrp="1"/>
          </p:cNvSpPr>
          <p:nvPr>
            <p:ph type="ftr" sz="quarter" idx="11"/>
          </p:nvPr>
        </p:nvSpPr>
        <p:spPr/>
        <p:txBody>
          <a:bodyPr/>
          <a:lstStyle/>
          <a:p>
            <a:r>
              <a:rPr lang="en-GB"/>
              <a:t>Trust Board November 2019</a:t>
            </a:r>
            <a:endParaRPr lang="en-GB" dirty="0"/>
          </a:p>
        </p:txBody>
      </p:sp>
      <p:sp>
        <p:nvSpPr>
          <p:cNvPr id="2" name="Slide Number Placeholder 1">
            <a:extLst>
              <a:ext uri="{FF2B5EF4-FFF2-40B4-BE49-F238E27FC236}">
                <a16:creationId xmlns:a16="http://schemas.microsoft.com/office/drawing/2014/main" id="{B39FD978-261F-4C0F-B1C6-4C94265CE469}"/>
              </a:ext>
            </a:extLst>
          </p:cNvPr>
          <p:cNvSpPr>
            <a:spLocks noGrp="1"/>
          </p:cNvSpPr>
          <p:nvPr>
            <p:ph type="sldNum" sz="quarter" idx="12"/>
          </p:nvPr>
        </p:nvSpPr>
        <p:spPr/>
        <p:txBody>
          <a:bodyPr/>
          <a:lstStyle/>
          <a:p>
            <a:fld id="{695C60D5-4CC1-4709-A90A-FD5BC9656B7A}" type="slidenum">
              <a:rPr lang="en-GB" smtClean="0"/>
              <a:t>1</a:t>
            </a:fld>
            <a:endParaRPr lang="en-GB" dirty="0"/>
          </a:p>
        </p:txBody>
      </p:sp>
    </p:spTree>
    <p:extLst>
      <p:ext uri="{BB962C8B-B14F-4D97-AF65-F5344CB8AC3E}">
        <p14:creationId xmlns:p14="http://schemas.microsoft.com/office/powerpoint/2010/main" val="337043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2433A39-1DED-F245-B1E6-C9BEDF7F40F1}"/>
              </a:ext>
            </a:extLst>
          </p:cNvPr>
          <p:cNvSpPr>
            <a:spLocks noGrp="1"/>
          </p:cNvSpPr>
          <p:nvPr>
            <p:ph type="ftr" sz="quarter" idx="11"/>
          </p:nvPr>
        </p:nvSpPr>
        <p:spPr/>
        <p:txBody>
          <a:bodyPr/>
          <a:lstStyle/>
          <a:p>
            <a:r>
              <a:rPr lang="en-GB"/>
              <a:t>Trust Board November 2019</a:t>
            </a:r>
          </a:p>
        </p:txBody>
      </p:sp>
      <p:sp>
        <p:nvSpPr>
          <p:cNvPr id="2" name="Slide Number Placeholder 1">
            <a:extLst>
              <a:ext uri="{FF2B5EF4-FFF2-40B4-BE49-F238E27FC236}">
                <a16:creationId xmlns:a16="http://schemas.microsoft.com/office/drawing/2014/main" id="{D15E98B7-C423-4970-B2A6-95D7A99E26F7}"/>
              </a:ext>
            </a:extLst>
          </p:cNvPr>
          <p:cNvSpPr>
            <a:spLocks noGrp="1"/>
          </p:cNvSpPr>
          <p:nvPr>
            <p:ph type="sldNum" sz="quarter" idx="12"/>
          </p:nvPr>
        </p:nvSpPr>
        <p:spPr/>
        <p:txBody>
          <a:bodyPr/>
          <a:lstStyle/>
          <a:p>
            <a:fld id="{695C60D5-4CC1-4709-A90A-FD5BC9656B7A}" type="slidenum">
              <a:rPr lang="en-GB" smtClean="0"/>
              <a:t>10</a:t>
            </a:fld>
            <a:endParaRPr lang="en-GB"/>
          </a:p>
        </p:txBody>
      </p:sp>
      <p:pic>
        <p:nvPicPr>
          <p:cNvPr id="7" name="Picture 6">
            <a:extLst>
              <a:ext uri="{FF2B5EF4-FFF2-40B4-BE49-F238E27FC236}">
                <a16:creationId xmlns:a16="http://schemas.microsoft.com/office/drawing/2014/main" id="{5CFEDF76-6061-6C43-943D-09873607DEBC}"/>
              </a:ext>
            </a:extLst>
          </p:cNvPr>
          <p:cNvPicPr>
            <a:picLocks noChangeAspect="1"/>
          </p:cNvPicPr>
          <p:nvPr/>
        </p:nvPicPr>
        <p:blipFill>
          <a:blip r:embed="rId2"/>
          <a:stretch>
            <a:fillRect/>
          </a:stretch>
        </p:blipFill>
        <p:spPr>
          <a:xfrm>
            <a:off x="403983" y="3471172"/>
            <a:ext cx="4269914" cy="2201418"/>
          </a:xfrm>
          <a:prstGeom prst="rect">
            <a:avLst/>
          </a:prstGeom>
        </p:spPr>
      </p:pic>
      <p:sp>
        <p:nvSpPr>
          <p:cNvPr id="12" name="TextBox 11">
            <a:extLst>
              <a:ext uri="{FF2B5EF4-FFF2-40B4-BE49-F238E27FC236}">
                <a16:creationId xmlns:a16="http://schemas.microsoft.com/office/drawing/2014/main" id="{CDABB281-4DB9-CE4C-BA36-EEE614A97E13}"/>
              </a:ext>
            </a:extLst>
          </p:cNvPr>
          <p:cNvSpPr txBox="1"/>
          <p:nvPr/>
        </p:nvSpPr>
        <p:spPr>
          <a:xfrm>
            <a:off x="247650" y="269682"/>
            <a:ext cx="9410700"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Responsive: 62 day urgent GP referral to first treatment cancer target</a:t>
            </a:r>
          </a:p>
          <a:p>
            <a:pPr>
              <a:spcAft>
                <a:spcPts val="300"/>
              </a:spcAft>
            </a:pPr>
            <a:r>
              <a:rPr lang="en-GB" sz="1100" dirty="0">
                <a:latin typeface="Arial" panose="020B0604020202020204" pitchFamily="34" charset="0"/>
                <a:cs typeface="Arial" panose="020B0604020202020204" pitchFamily="34" charset="0"/>
              </a:rPr>
              <a:t>Data owner: John Pearcey – Assistant General Manager, lung division </a:t>
            </a:r>
          </a:p>
        </p:txBody>
      </p:sp>
      <p:pic>
        <p:nvPicPr>
          <p:cNvPr id="13" name="Picture 12">
            <a:extLst>
              <a:ext uri="{FF2B5EF4-FFF2-40B4-BE49-F238E27FC236}">
                <a16:creationId xmlns:a16="http://schemas.microsoft.com/office/drawing/2014/main" id="{4EB69DED-7389-2D45-9CA7-00E3233EC2CC}"/>
              </a:ext>
            </a:extLst>
          </p:cNvPr>
          <p:cNvPicPr>
            <a:picLocks noChangeAspect="1"/>
          </p:cNvPicPr>
          <p:nvPr/>
        </p:nvPicPr>
        <p:blipFill>
          <a:blip r:embed="rId3"/>
          <a:stretch>
            <a:fillRect/>
          </a:stretch>
        </p:blipFill>
        <p:spPr>
          <a:xfrm>
            <a:off x="5023474" y="1682130"/>
            <a:ext cx="4572878" cy="4535790"/>
          </a:xfrm>
          <a:prstGeom prst="rect">
            <a:avLst/>
          </a:prstGeom>
        </p:spPr>
      </p:pic>
      <p:pic>
        <p:nvPicPr>
          <p:cNvPr id="9" name="Picture 8">
            <a:extLst>
              <a:ext uri="{FF2B5EF4-FFF2-40B4-BE49-F238E27FC236}">
                <a16:creationId xmlns:a16="http://schemas.microsoft.com/office/drawing/2014/main" id="{4A87FA97-7D72-5442-9391-DB4BB0DB1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55" y="1185410"/>
            <a:ext cx="4361972" cy="1545730"/>
          </a:xfrm>
          <a:prstGeom prst="rect">
            <a:avLst/>
          </a:prstGeom>
        </p:spPr>
      </p:pic>
      <p:sp>
        <p:nvSpPr>
          <p:cNvPr id="14" name="Rectangle 13">
            <a:extLst>
              <a:ext uri="{FF2B5EF4-FFF2-40B4-BE49-F238E27FC236}">
                <a16:creationId xmlns:a16="http://schemas.microsoft.com/office/drawing/2014/main" id="{FA42AA53-E61E-CF44-BE99-94D1E3B781FF}"/>
              </a:ext>
            </a:extLst>
          </p:cNvPr>
          <p:cNvSpPr/>
          <p:nvPr/>
        </p:nvSpPr>
        <p:spPr>
          <a:xfrm>
            <a:off x="403983" y="2731140"/>
            <a:ext cx="4269914" cy="600164"/>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The graph below shows the year to date total number of 62 day urgent GP referrals for surgery for cancer and demonstrates the allocation of breaches.</a:t>
            </a:r>
            <a:endParaRPr lang="en-GB" sz="1100" dirty="0">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C0AE23F-A231-EA45-866D-0BCA27740CED}"/>
              </a:ext>
            </a:extLst>
          </p:cNvPr>
          <p:cNvSpPr txBox="1"/>
          <p:nvPr/>
        </p:nvSpPr>
        <p:spPr>
          <a:xfrm>
            <a:off x="4953000" y="799101"/>
            <a:ext cx="2342003"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M5 pathway breaches</a:t>
            </a:r>
          </a:p>
        </p:txBody>
      </p:sp>
      <p:sp>
        <p:nvSpPr>
          <p:cNvPr id="16" name="TextBox 15">
            <a:extLst>
              <a:ext uri="{FF2B5EF4-FFF2-40B4-BE49-F238E27FC236}">
                <a16:creationId xmlns:a16="http://schemas.microsoft.com/office/drawing/2014/main" id="{C0AAD2DA-9122-FB45-B362-A13A32CADB3E}"/>
              </a:ext>
            </a:extLst>
          </p:cNvPr>
          <p:cNvSpPr txBox="1"/>
          <p:nvPr/>
        </p:nvSpPr>
        <p:spPr>
          <a:xfrm>
            <a:off x="4943803" y="1030632"/>
            <a:ext cx="4689695" cy="600164"/>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All of the five patient pathway breaches that occurred during M5, and for for which the Trust had responsibility, occurred due to the complexity of the clinical condition of the patients.</a:t>
            </a:r>
          </a:p>
        </p:txBody>
      </p:sp>
      <p:sp>
        <p:nvSpPr>
          <p:cNvPr id="17" name="Rectangle 16">
            <a:extLst>
              <a:ext uri="{FF2B5EF4-FFF2-40B4-BE49-F238E27FC236}">
                <a16:creationId xmlns:a16="http://schemas.microsoft.com/office/drawing/2014/main" id="{69911BF6-7398-2B46-B2E5-1777428060A5}"/>
              </a:ext>
            </a:extLst>
          </p:cNvPr>
          <p:cNvSpPr/>
          <p:nvPr/>
        </p:nvSpPr>
        <p:spPr>
          <a:xfrm>
            <a:off x="247650" y="754523"/>
            <a:ext cx="4705350" cy="430887"/>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The table below shows year to date provisional published 62 day urgent GP referral to first treatment activity.</a:t>
            </a:r>
            <a:endParaRPr lang="en-GB" sz="11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61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FAF3A2-3810-664A-A6A2-63F9D23FD463}"/>
              </a:ext>
            </a:extLst>
          </p:cNvPr>
          <p:cNvSpPr txBox="1"/>
          <p:nvPr/>
        </p:nvSpPr>
        <p:spPr>
          <a:xfrm>
            <a:off x="5208208" y="633340"/>
            <a:ext cx="4588166"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31 day to first definitive treatment waiting time standard</a:t>
            </a:r>
          </a:p>
        </p:txBody>
      </p:sp>
      <p:cxnSp>
        <p:nvCxnSpPr>
          <p:cNvPr id="14" name="Straight Connector 13">
            <a:extLst>
              <a:ext uri="{FF2B5EF4-FFF2-40B4-BE49-F238E27FC236}">
                <a16:creationId xmlns:a16="http://schemas.microsoft.com/office/drawing/2014/main" id="{465E2B24-3B04-004B-8822-518183232D9A}"/>
              </a:ext>
            </a:extLst>
          </p:cNvPr>
          <p:cNvCxnSpPr>
            <a:cxnSpLocks/>
          </p:cNvCxnSpPr>
          <p:nvPr/>
        </p:nvCxnSpPr>
        <p:spPr>
          <a:xfrm>
            <a:off x="4509879" y="830104"/>
            <a:ext cx="3807" cy="5526248"/>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673D2806-000F-2F48-AB5B-0FD3CE64FB12}"/>
              </a:ext>
            </a:extLst>
          </p:cNvPr>
          <p:cNvSpPr txBox="1"/>
          <p:nvPr/>
        </p:nvSpPr>
        <p:spPr>
          <a:xfrm>
            <a:off x="5089244" y="3037564"/>
            <a:ext cx="4302844"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31 day to subsequent treatment waiting time standard (M5)</a:t>
            </a:r>
          </a:p>
        </p:txBody>
      </p:sp>
      <p:sp>
        <p:nvSpPr>
          <p:cNvPr id="4" name="Rectangle 3">
            <a:extLst>
              <a:ext uri="{FF2B5EF4-FFF2-40B4-BE49-F238E27FC236}">
                <a16:creationId xmlns:a16="http://schemas.microsoft.com/office/drawing/2014/main" id="{04913B52-76D7-AD4D-8AB1-2CA0E5930804}"/>
              </a:ext>
            </a:extLst>
          </p:cNvPr>
          <p:cNvSpPr/>
          <p:nvPr/>
        </p:nvSpPr>
        <p:spPr>
          <a:xfrm>
            <a:off x="4586776" y="4617899"/>
            <a:ext cx="5092102" cy="977191"/>
          </a:xfrm>
          <a:prstGeom prst="rect">
            <a:avLst/>
          </a:prstGeom>
        </p:spPr>
        <p:txBody>
          <a:bodyPr wrap="square">
            <a:spAutoFit/>
          </a:bodyPr>
          <a:lstStyle/>
          <a:p>
            <a:pPr algn="just">
              <a:spcAft>
                <a:spcPts val="300"/>
              </a:spcAft>
            </a:pPr>
            <a:r>
              <a:rPr lang="en-GB" sz="1100" dirty="0">
                <a:solidFill>
                  <a:srgbClr val="000000"/>
                </a:solidFill>
                <a:latin typeface="Arial" panose="020B0604020202020204" pitchFamily="34" charset="0"/>
                <a:cs typeface="Arial" panose="020B0604020202020204" pitchFamily="34" charset="0"/>
              </a:rPr>
              <a:t>20 patients were treated on the 31 day to subsequent treatment cancer pathway during M5 and all 20 patients were treated within the 31 day target. </a:t>
            </a:r>
          </a:p>
          <a:p>
            <a:pPr algn="just">
              <a:spcAft>
                <a:spcPts val="300"/>
              </a:spcAft>
            </a:pPr>
            <a:r>
              <a:rPr lang="en-GB" sz="1100" dirty="0">
                <a:solidFill>
                  <a:srgbClr val="000000"/>
                </a:solidFill>
                <a:latin typeface="Arial" panose="020B0604020202020204" pitchFamily="34" charset="0"/>
                <a:cs typeface="Arial" panose="020B0604020202020204" pitchFamily="34" charset="0"/>
              </a:rPr>
              <a:t>12 patients were treated on the 31 day to subsequent treatment cancer pathway during M6. 10 </a:t>
            </a:r>
            <a:r>
              <a:rPr lang="en-GB" sz="1100" dirty="0">
                <a:solidFill>
                  <a:srgbClr val="000000"/>
                </a:solidFill>
                <a:latin typeface="Arial" panose="020B0604020202020204" pitchFamily="34" charset="0"/>
              </a:rPr>
              <a:t>patients were treated within the 31 day target and 2 patients were treated after 31 days</a:t>
            </a:r>
            <a:endParaRPr lang="en-GB" sz="1100" i="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263562E-3A6C-A446-9ED3-717435DB5C87}"/>
              </a:ext>
            </a:extLst>
          </p:cNvPr>
          <p:cNvSpPr txBox="1"/>
          <p:nvPr/>
        </p:nvSpPr>
        <p:spPr>
          <a:xfrm>
            <a:off x="4561571" y="2160404"/>
            <a:ext cx="5092102" cy="846386"/>
          </a:xfrm>
          <a:prstGeom prst="rect">
            <a:avLst/>
          </a:prstGeom>
          <a:noFill/>
        </p:spPr>
        <p:txBody>
          <a:bodyPr wrap="square" rtlCol="0">
            <a:spAutoFit/>
          </a:bodyPr>
          <a:lstStyle/>
          <a:p>
            <a:pPr algn="just">
              <a:spcAft>
                <a:spcPts val="600"/>
              </a:spcAft>
            </a:pPr>
            <a:r>
              <a:rPr lang="en-GB" sz="1100" dirty="0">
                <a:solidFill>
                  <a:srgbClr val="000000"/>
                </a:solidFill>
                <a:latin typeface="Arial" panose="020B0604020202020204" pitchFamily="34" charset="0"/>
              </a:rPr>
              <a:t>39 patients were treated on the 31 day to definitive treatment cancer pathway during M5 and all 39 patients were treated within the 31 day target.</a:t>
            </a:r>
          </a:p>
          <a:p>
            <a:pPr algn="just">
              <a:spcAft>
                <a:spcPts val="600"/>
              </a:spcAft>
            </a:pPr>
            <a:r>
              <a:rPr lang="en-GB" sz="1100" dirty="0">
                <a:latin typeface="Arial" panose="020B0604020202020204" pitchFamily="34" charset="0"/>
              </a:rPr>
              <a:t>29 patients were treated on the 31 day to definitive treatment cancer pathway during M6. All 29 patients were treated within the 31 day target.</a:t>
            </a:r>
            <a:endParaRPr lang="en-GB" sz="1100" dirty="0">
              <a:solidFill>
                <a:srgbClr val="000000"/>
              </a:solidFill>
              <a:latin typeface="Arial" panose="020B0604020202020204" pitchFamily="34" charset="0"/>
            </a:endParaRPr>
          </a:p>
        </p:txBody>
      </p:sp>
      <p:sp>
        <p:nvSpPr>
          <p:cNvPr id="2" name="Footer Placeholder 1">
            <a:extLst>
              <a:ext uri="{FF2B5EF4-FFF2-40B4-BE49-F238E27FC236}">
                <a16:creationId xmlns:a16="http://schemas.microsoft.com/office/drawing/2014/main" id="{237ABC71-BC7B-924E-A2C9-9DD80918C827}"/>
              </a:ext>
            </a:extLst>
          </p:cNvPr>
          <p:cNvSpPr>
            <a:spLocks noGrp="1"/>
          </p:cNvSpPr>
          <p:nvPr>
            <p:ph type="ftr" sz="quarter" idx="11"/>
          </p:nvPr>
        </p:nvSpPr>
        <p:spPr/>
        <p:txBody>
          <a:bodyPr/>
          <a:lstStyle/>
          <a:p>
            <a:r>
              <a:rPr lang="en-GB"/>
              <a:t>Trust Board November 2019</a:t>
            </a:r>
          </a:p>
        </p:txBody>
      </p:sp>
      <p:sp>
        <p:nvSpPr>
          <p:cNvPr id="7" name="Slide Number Placeholder 6">
            <a:extLst>
              <a:ext uri="{FF2B5EF4-FFF2-40B4-BE49-F238E27FC236}">
                <a16:creationId xmlns:a16="http://schemas.microsoft.com/office/drawing/2014/main" id="{13E83C7E-BBBA-407E-927A-557634BC9E4A}"/>
              </a:ext>
            </a:extLst>
          </p:cNvPr>
          <p:cNvSpPr>
            <a:spLocks noGrp="1"/>
          </p:cNvSpPr>
          <p:nvPr>
            <p:ph type="sldNum" sz="quarter" idx="12"/>
          </p:nvPr>
        </p:nvSpPr>
        <p:spPr/>
        <p:txBody>
          <a:bodyPr/>
          <a:lstStyle/>
          <a:p>
            <a:fld id="{695C60D5-4CC1-4709-A90A-FD5BC9656B7A}" type="slidenum">
              <a:rPr lang="en-GB" smtClean="0"/>
              <a:t>11</a:t>
            </a:fld>
            <a:endParaRPr lang="en-GB" dirty="0"/>
          </a:p>
        </p:txBody>
      </p:sp>
      <p:pic>
        <p:nvPicPr>
          <p:cNvPr id="10" name="Picture 9">
            <a:extLst>
              <a:ext uri="{FF2B5EF4-FFF2-40B4-BE49-F238E27FC236}">
                <a16:creationId xmlns:a16="http://schemas.microsoft.com/office/drawing/2014/main" id="{891E83E4-61AB-8D48-95FE-430DA7203AA6}"/>
              </a:ext>
            </a:extLst>
          </p:cNvPr>
          <p:cNvPicPr>
            <a:picLocks noChangeAspect="1"/>
          </p:cNvPicPr>
          <p:nvPr/>
        </p:nvPicPr>
        <p:blipFill>
          <a:blip r:embed="rId3"/>
          <a:stretch>
            <a:fillRect/>
          </a:stretch>
        </p:blipFill>
        <p:spPr>
          <a:xfrm>
            <a:off x="4917972" y="894951"/>
            <a:ext cx="4474116" cy="1356022"/>
          </a:xfrm>
          <a:prstGeom prst="rect">
            <a:avLst/>
          </a:prstGeom>
        </p:spPr>
      </p:pic>
      <p:sp>
        <p:nvSpPr>
          <p:cNvPr id="18" name="Rectangle 17">
            <a:extLst>
              <a:ext uri="{FF2B5EF4-FFF2-40B4-BE49-F238E27FC236}">
                <a16:creationId xmlns:a16="http://schemas.microsoft.com/office/drawing/2014/main" id="{3AFFDFA2-5E03-6549-8F88-1436C774D87C}"/>
              </a:ext>
            </a:extLst>
          </p:cNvPr>
          <p:cNvSpPr/>
          <p:nvPr/>
        </p:nvSpPr>
        <p:spPr>
          <a:xfrm>
            <a:off x="373820" y="5621523"/>
            <a:ext cx="4859101" cy="261610"/>
          </a:xfrm>
          <a:prstGeom prst="rect">
            <a:avLst/>
          </a:prstGeom>
        </p:spPr>
        <p:txBody>
          <a:bodyPr wrap="square">
            <a:spAutoFit/>
          </a:bodyPr>
          <a:lstStyle/>
          <a:p>
            <a:pPr algn="just">
              <a:spcAft>
                <a:spcPts val="300"/>
              </a:spcAft>
            </a:pPr>
            <a:r>
              <a:rPr lang="en-GB" sz="1100" dirty="0">
                <a:solidFill>
                  <a:srgbClr val="000000"/>
                </a:solidFill>
                <a:latin typeface="Arial" panose="020B0604020202020204" pitchFamily="34" charset="0"/>
              </a:rPr>
              <a:t>. </a:t>
            </a:r>
          </a:p>
        </p:txBody>
      </p:sp>
      <p:sp>
        <p:nvSpPr>
          <p:cNvPr id="20" name="Rectangle 3">
            <a:extLst>
              <a:ext uri="{FF2B5EF4-FFF2-40B4-BE49-F238E27FC236}">
                <a16:creationId xmlns:a16="http://schemas.microsoft.com/office/drawing/2014/main" id="{642F14BD-167D-BC4B-B648-FDA1E08C7BFD}"/>
              </a:ext>
            </a:extLst>
          </p:cNvPr>
          <p:cNvSpPr>
            <a:spLocks noChangeArrowheads="1"/>
          </p:cNvSpPr>
          <p:nvPr/>
        </p:nvSpPr>
        <p:spPr bwMode="auto">
          <a:xfrm flipH="1">
            <a:off x="4581705" y="5575866"/>
            <a:ext cx="507196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60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Patient 1: </a:t>
            </a:r>
            <a:r>
              <a:rPr kumimoji="0" lang="en-US" altLang="en-US" sz="1100" i="0" u="none" strike="noStrike" cap="none" normalizeH="0" baseline="0" dirty="0">
                <a:ln>
                  <a:noFill/>
                </a:ln>
                <a:solidFill>
                  <a:schemeClr val="tx1"/>
                </a:solidFill>
                <a:effectLst/>
                <a:latin typeface="Arial" panose="020B0604020202020204" pitchFamily="34" charset="0"/>
                <a:ea typeface="Calibri" panose="020F0502020204030204" pitchFamily="34" charset="0"/>
              </a:rPr>
              <a:t>Cancellation was due to an urgent case in the operating theatre over running. It was not possible to readmit this patient before day 31.</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Patient 2: </a:t>
            </a:r>
            <a:r>
              <a:rPr kumimoji="0" lang="en-US" altLang="en-US" sz="110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data for this patient pathway breach is currently being revalidated.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87367C4C-E08D-B647-B732-34405836EA93}"/>
              </a:ext>
            </a:extLst>
          </p:cNvPr>
          <p:cNvPicPr>
            <a:picLocks noChangeAspect="1"/>
          </p:cNvPicPr>
          <p:nvPr/>
        </p:nvPicPr>
        <p:blipFill>
          <a:blip r:embed="rId4"/>
          <a:stretch>
            <a:fillRect/>
          </a:stretch>
        </p:blipFill>
        <p:spPr>
          <a:xfrm>
            <a:off x="4939910" y="3277818"/>
            <a:ext cx="4218617" cy="1363851"/>
          </a:xfrm>
          <a:prstGeom prst="rect">
            <a:avLst/>
          </a:prstGeom>
        </p:spPr>
      </p:pic>
      <p:sp>
        <p:nvSpPr>
          <p:cNvPr id="21" name="TextBox 20">
            <a:extLst>
              <a:ext uri="{FF2B5EF4-FFF2-40B4-BE49-F238E27FC236}">
                <a16:creationId xmlns:a16="http://schemas.microsoft.com/office/drawing/2014/main" id="{02ED13E6-A838-4E92-9A20-E2936CD5E133}"/>
              </a:ext>
            </a:extLst>
          </p:cNvPr>
          <p:cNvSpPr txBox="1"/>
          <p:nvPr/>
        </p:nvSpPr>
        <p:spPr>
          <a:xfrm>
            <a:off x="247650" y="164474"/>
            <a:ext cx="9410700"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Responsive: 62 day urgent GP referral to first treatment cancer target and 31 day cancer pathway targets</a:t>
            </a:r>
          </a:p>
          <a:p>
            <a:pPr>
              <a:spcAft>
                <a:spcPts val="300"/>
              </a:spcAft>
            </a:pPr>
            <a:r>
              <a:rPr lang="en-GB" sz="1100" dirty="0">
                <a:latin typeface="Arial" panose="020B0604020202020204" pitchFamily="34" charset="0"/>
                <a:cs typeface="Arial" panose="020B0604020202020204" pitchFamily="34" charset="0"/>
              </a:rPr>
              <a:t>Data owner: John Pearcey – Assistant General Manager, lung division </a:t>
            </a:r>
          </a:p>
        </p:txBody>
      </p:sp>
      <p:pic>
        <p:nvPicPr>
          <p:cNvPr id="16" name="Picture 15">
            <a:extLst>
              <a:ext uri="{FF2B5EF4-FFF2-40B4-BE49-F238E27FC236}">
                <a16:creationId xmlns:a16="http://schemas.microsoft.com/office/drawing/2014/main" id="{20AF86E8-3683-4DFD-A6F2-E46E0A116A15}"/>
              </a:ext>
            </a:extLst>
          </p:cNvPr>
          <p:cNvPicPr>
            <a:picLocks noChangeAspect="1"/>
          </p:cNvPicPr>
          <p:nvPr/>
        </p:nvPicPr>
        <p:blipFill>
          <a:blip r:embed="rId5"/>
          <a:stretch>
            <a:fillRect/>
          </a:stretch>
        </p:blipFill>
        <p:spPr>
          <a:xfrm>
            <a:off x="252327" y="1080209"/>
            <a:ext cx="4084674" cy="2951860"/>
          </a:xfrm>
          <a:prstGeom prst="rect">
            <a:avLst/>
          </a:prstGeom>
        </p:spPr>
      </p:pic>
      <p:sp>
        <p:nvSpPr>
          <p:cNvPr id="23" name="TextBox 22">
            <a:extLst>
              <a:ext uri="{FF2B5EF4-FFF2-40B4-BE49-F238E27FC236}">
                <a16:creationId xmlns:a16="http://schemas.microsoft.com/office/drawing/2014/main" id="{1063BA4D-6073-4F3D-A2DD-5462CD65C6ED}"/>
              </a:ext>
            </a:extLst>
          </p:cNvPr>
          <p:cNvSpPr txBox="1"/>
          <p:nvPr/>
        </p:nvSpPr>
        <p:spPr>
          <a:xfrm>
            <a:off x="134598" y="4115495"/>
            <a:ext cx="4218617" cy="677108"/>
          </a:xfrm>
          <a:prstGeom prst="rect">
            <a:avLst/>
          </a:prstGeom>
          <a:noFill/>
        </p:spPr>
        <p:txBody>
          <a:bodyPr wrap="square" rtlCol="0">
            <a:spAutoFit/>
          </a:bodyPr>
          <a:lstStyle/>
          <a:p>
            <a:pPr algn="just">
              <a:spcAft>
                <a:spcPts val="600"/>
              </a:spcAft>
            </a:pPr>
            <a:r>
              <a:rPr lang="en-GB" sz="1100" dirty="0">
                <a:latin typeface="Arial" panose="020B0604020202020204" pitchFamily="34" charset="0"/>
                <a:cs typeface="Arial" panose="020B0604020202020204" pitchFamily="34" charset="0"/>
              </a:rPr>
              <a:t>Patient 1: Patient pathway breach occurred due to the complexity of the clinical condition of the patient.</a:t>
            </a:r>
          </a:p>
          <a:p>
            <a:pPr algn="just"/>
            <a:r>
              <a:rPr lang="en-GB" sz="1100" dirty="0">
                <a:latin typeface="Arial" panose="020B0604020202020204" pitchFamily="34" charset="0"/>
                <a:cs typeface="Arial" panose="020B0604020202020204" pitchFamily="34" charset="0"/>
              </a:rPr>
              <a:t>Patient 2: Patient pathway breach occurred due patient choice.</a:t>
            </a:r>
          </a:p>
        </p:txBody>
      </p:sp>
      <p:sp>
        <p:nvSpPr>
          <p:cNvPr id="27" name="TextBox 26">
            <a:extLst>
              <a:ext uri="{FF2B5EF4-FFF2-40B4-BE49-F238E27FC236}">
                <a16:creationId xmlns:a16="http://schemas.microsoft.com/office/drawing/2014/main" id="{55225BE6-F735-4AFA-950B-C0B4A1128279}"/>
              </a:ext>
            </a:extLst>
          </p:cNvPr>
          <p:cNvSpPr txBox="1"/>
          <p:nvPr/>
        </p:nvSpPr>
        <p:spPr>
          <a:xfrm>
            <a:off x="204103" y="801150"/>
            <a:ext cx="2342003"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M6 pathway breaches</a:t>
            </a:r>
          </a:p>
        </p:txBody>
      </p:sp>
    </p:spTree>
    <p:extLst>
      <p:ext uri="{BB962C8B-B14F-4D97-AF65-F5344CB8AC3E}">
        <p14:creationId xmlns:p14="http://schemas.microsoft.com/office/powerpoint/2010/main" val="420212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64FA64D-E340-F542-8671-537BB06ABB75}"/>
              </a:ext>
            </a:extLst>
          </p:cNvPr>
          <p:cNvSpPr>
            <a:spLocks noGrp="1"/>
          </p:cNvSpPr>
          <p:nvPr>
            <p:ph type="ftr" sz="quarter" idx="11"/>
          </p:nvPr>
        </p:nvSpPr>
        <p:spPr/>
        <p:txBody>
          <a:bodyPr/>
          <a:lstStyle/>
          <a:p>
            <a:r>
              <a:rPr lang="en-GB"/>
              <a:t>Trust Board November 2019</a:t>
            </a:r>
          </a:p>
        </p:txBody>
      </p:sp>
      <p:sp>
        <p:nvSpPr>
          <p:cNvPr id="5" name="Slide Number Placeholder 4">
            <a:extLst>
              <a:ext uri="{FF2B5EF4-FFF2-40B4-BE49-F238E27FC236}">
                <a16:creationId xmlns:a16="http://schemas.microsoft.com/office/drawing/2014/main" id="{5706AB15-C491-D748-B2ED-A015FB7B0054}"/>
              </a:ext>
            </a:extLst>
          </p:cNvPr>
          <p:cNvSpPr>
            <a:spLocks noGrp="1"/>
          </p:cNvSpPr>
          <p:nvPr>
            <p:ph type="sldNum" sz="quarter" idx="12"/>
          </p:nvPr>
        </p:nvSpPr>
        <p:spPr/>
        <p:txBody>
          <a:bodyPr/>
          <a:lstStyle/>
          <a:p>
            <a:fld id="{695C60D5-4CC1-4709-A90A-FD5BC9656B7A}" type="slidenum">
              <a:rPr lang="en-GB" smtClean="0"/>
              <a:t>12</a:t>
            </a:fld>
            <a:endParaRPr lang="en-GB" dirty="0"/>
          </a:p>
        </p:txBody>
      </p:sp>
      <p:sp>
        <p:nvSpPr>
          <p:cNvPr id="6" name="TextBox 5">
            <a:extLst>
              <a:ext uri="{FF2B5EF4-FFF2-40B4-BE49-F238E27FC236}">
                <a16:creationId xmlns:a16="http://schemas.microsoft.com/office/drawing/2014/main" id="{8962F77A-4314-894B-A1B8-657AE74FD904}"/>
              </a:ext>
            </a:extLst>
          </p:cNvPr>
          <p:cNvSpPr txBox="1"/>
          <p:nvPr/>
        </p:nvSpPr>
        <p:spPr>
          <a:xfrm>
            <a:off x="155300" y="242286"/>
            <a:ext cx="9410700" cy="495007"/>
          </a:xfrm>
          <a:prstGeom prst="rect">
            <a:avLst/>
          </a:prstGeom>
          <a:solidFill>
            <a:srgbClr val="DFF5FC"/>
          </a:solidFill>
          <a:ln cmpd="dbl">
            <a:solidFill>
              <a:schemeClr val="accent1"/>
            </a:solidFill>
          </a:ln>
        </p:spPr>
        <p:txBody>
          <a:bodyPr wrap="square" rtlCol="0">
            <a:spAutoFit/>
          </a:bodyPr>
          <a:lstStyle/>
          <a:p>
            <a:pPr>
              <a:spcAft>
                <a:spcPts val="488"/>
              </a:spcAft>
            </a:pPr>
            <a:r>
              <a:rPr lang="en-GB" sz="1100" dirty="0">
                <a:latin typeface="Arial" panose="020B0604020202020204" pitchFamily="34" charset="0"/>
                <a:cs typeface="Arial" panose="020B0604020202020204" pitchFamily="34" charset="0"/>
              </a:rPr>
              <a:t>Caring: Patient experience</a:t>
            </a:r>
          </a:p>
          <a:p>
            <a:r>
              <a:rPr lang="en-GB" sz="1100" dirty="0">
                <a:latin typeface="Arial" panose="020B0604020202020204" pitchFamily="34" charset="0"/>
                <a:cs typeface="Arial" panose="020B0604020202020204" pitchFamily="34" charset="0"/>
              </a:rPr>
              <a:t>Data owner:  Karen Taylor - Patient &amp; Public Engagement and </a:t>
            </a:r>
            <a:r>
              <a:rPr lang="en-GB" sz="1100" dirty="0" err="1">
                <a:latin typeface="Arial" panose="020B0604020202020204" pitchFamily="34" charset="0"/>
                <a:cs typeface="Arial" panose="020B0604020202020204" pitchFamily="34" charset="0"/>
              </a:rPr>
              <a:t>Williama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Allieu</a:t>
            </a:r>
            <a:r>
              <a:rPr lang="en-GB" sz="1100" dirty="0">
                <a:latin typeface="Arial" panose="020B0604020202020204" pitchFamily="34" charset="0"/>
                <a:cs typeface="Arial" panose="020B0604020202020204" pitchFamily="34" charset="0"/>
              </a:rPr>
              <a:t> - Complaints Lead</a:t>
            </a:r>
          </a:p>
        </p:txBody>
      </p:sp>
      <p:sp>
        <p:nvSpPr>
          <p:cNvPr id="8" name="Rectangle 7">
            <a:extLst>
              <a:ext uri="{FF2B5EF4-FFF2-40B4-BE49-F238E27FC236}">
                <a16:creationId xmlns:a16="http://schemas.microsoft.com/office/drawing/2014/main" id="{0EA9770C-2A0C-9545-9315-70067FBBB6A4}"/>
              </a:ext>
            </a:extLst>
          </p:cNvPr>
          <p:cNvSpPr/>
          <p:nvPr/>
        </p:nvSpPr>
        <p:spPr>
          <a:xfrm>
            <a:off x="155300" y="4043821"/>
            <a:ext cx="4763171" cy="2677656"/>
          </a:xfrm>
          <a:prstGeom prst="rect">
            <a:avLst/>
          </a:prstGeom>
        </p:spPr>
        <p:txBody>
          <a:bodyPr wrap="square">
            <a:spAutoFit/>
          </a:bodyPr>
          <a:lstStyle/>
          <a:p>
            <a:pPr algn="ctr">
              <a:spcAft>
                <a:spcPts val="600"/>
              </a:spcAft>
            </a:pPr>
            <a:r>
              <a:rPr lang="en-GB" sz="1100" b="1" dirty="0">
                <a:latin typeface="Arial" panose="020B0604020202020204" pitchFamily="34" charset="0"/>
                <a:cs typeface="Arial" panose="020B0604020202020204" pitchFamily="34" charset="0"/>
              </a:rPr>
              <a:t>Complaints</a:t>
            </a:r>
          </a:p>
          <a:p>
            <a:pPr algn="just">
              <a:spcAft>
                <a:spcPts val="600"/>
              </a:spcAft>
            </a:pPr>
            <a:r>
              <a:rPr lang="en-GB" sz="1100" dirty="0">
                <a:latin typeface="Arial" panose="020B0604020202020204" pitchFamily="34" charset="0"/>
                <a:cs typeface="Arial" panose="020B0604020202020204" pitchFamily="34" charset="0"/>
              </a:rPr>
              <a:t>The Trust received 14 new complaints during M6 and 14 during M7. 23 of the complaints were acknowledged within 3 working days.</a:t>
            </a:r>
          </a:p>
          <a:p>
            <a:pPr algn="just">
              <a:spcAft>
                <a:spcPts val="600"/>
              </a:spcAft>
            </a:pPr>
            <a:r>
              <a:rPr lang="en-GB" sz="1100" dirty="0">
                <a:latin typeface="Arial" panose="020B0604020202020204" pitchFamily="34" charset="0"/>
                <a:cs typeface="Arial" panose="020B0604020202020204" pitchFamily="34" charset="0"/>
              </a:rPr>
              <a:t>2 complaints were closed during M6 and both were closed within the agreed timeframe.</a:t>
            </a:r>
          </a:p>
          <a:p>
            <a:pPr algn="ctr">
              <a:spcAft>
                <a:spcPts val="300"/>
              </a:spcAft>
            </a:pPr>
            <a:r>
              <a:rPr lang="en-GB" sz="1100" b="1" dirty="0">
                <a:latin typeface="Arial" panose="020B0604020202020204" pitchFamily="34" charset="0"/>
                <a:cs typeface="Arial" panose="020B0604020202020204" pitchFamily="34" charset="0"/>
              </a:rPr>
              <a:t>Key areas of feedback during M6 and M7 included</a:t>
            </a:r>
          </a:p>
          <a:p>
            <a:pPr algn="ctr">
              <a:spcAft>
                <a:spcPts val="300"/>
              </a:spcAft>
            </a:pPr>
            <a:r>
              <a:rPr lang="en-GB" sz="1100" dirty="0">
                <a:latin typeface="Arial" panose="020B0604020202020204" pitchFamily="34" charset="0"/>
                <a:cs typeface="Arial" panose="020B0604020202020204" pitchFamily="34" charset="0"/>
              </a:rPr>
              <a:t>Waiting times</a:t>
            </a:r>
          </a:p>
          <a:p>
            <a:pPr algn="ctr">
              <a:spcAft>
                <a:spcPts val="300"/>
              </a:spcAft>
            </a:pPr>
            <a:r>
              <a:rPr lang="en-GB" sz="1100" dirty="0">
                <a:latin typeface="Arial" panose="020B0604020202020204" pitchFamily="34" charset="0"/>
                <a:cs typeface="Arial" panose="020B0604020202020204" pitchFamily="34" charset="0"/>
              </a:rPr>
              <a:t>Facilities</a:t>
            </a:r>
          </a:p>
          <a:p>
            <a:pPr algn="ctr">
              <a:spcAft>
                <a:spcPts val="300"/>
              </a:spcAft>
            </a:pPr>
            <a:r>
              <a:rPr lang="en-GB" sz="1100" dirty="0">
                <a:latin typeface="Arial" panose="020B0604020202020204" pitchFamily="34" charset="0"/>
                <a:cs typeface="Arial" panose="020B0604020202020204" pitchFamily="34" charset="0"/>
              </a:rPr>
              <a:t>Staff communication</a:t>
            </a:r>
          </a:p>
          <a:p>
            <a:pPr algn="just"/>
            <a:r>
              <a:rPr lang="en-GB" sz="1100" dirty="0">
                <a:latin typeface="Arial" panose="020B0604020202020204" pitchFamily="34" charset="0"/>
                <a:cs typeface="Arial" panose="020B0604020202020204" pitchFamily="34" charset="0"/>
              </a:rPr>
              <a:t>All areas for improvement identified through the complaints process and from Friends and Family feedback are shared with the relevant departments so as improvements can be made.</a:t>
            </a:r>
          </a:p>
          <a:p>
            <a:pPr algn="just"/>
            <a:endParaRPr lang="en-GB" sz="11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928F82A-C484-9946-A7D5-F02D78DBA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190" y="1158659"/>
            <a:ext cx="4508810" cy="800134"/>
          </a:xfrm>
          <a:prstGeom prst="rect">
            <a:avLst/>
          </a:prstGeom>
        </p:spPr>
      </p:pic>
      <p:pic>
        <p:nvPicPr>
          <p:cNvPr id="10" name="Picture 9">
            <a:extLst>
              <a:ext uri="{FF2B5EF4-FFF2-40B4-BE49-F238E27FC236}">
                <a16:creationId xmlns:a16="http://schemas.microsoft.com/office/drawing/2014/main" id="{EA783DF1-0A41-7543-B817-96C3D354DE1D}"/>
              </a:ext>
            </a:extLst>
          </p:cNvPr>
          <p:cNvPicPr>
            <a:picLocks noChangeAspect="1"/>
          </p:cNvPicPr>
          <p:nvPr/>
        </p:nvPicPr>
        <p:blipFill>
          <a:blip r:embed="rId3"/>
          <a:stretch>
            <a:fillRect/>
          </a:stretch>
        </p:blipFill>
        <p:spPr>
          <a:xfrm>
            <a:off x="489863" y="1010396"/>
            <a:ext cx="4358948" cy="983650"/>
          </a:xfrm>
          <a:prstGeom prst="rect">
            <a:avLst/>
          </a:prstGeom>
        </p:spPr>
      </p:pic>
      <p:sp>
        <p:nvSpPr>
          <p:cNvPr id="11" name="TextBox 10">
            <a:extLst>
              <a:ext uri="{FF2B5EF4-FFF2-40B4-BE49-F238E27FC236}">
                <a16:creationId xmlns:a16="http://schemas.microsoft.com/office/drawing/2014/main" id="{07A65637-4A5A-CE4E-B514-ABFD636A0CEB}"/>
              </a:ext>
            </a:extLst>
          </p:cNvPr>
          <p:cNvSpPr txBox="1"/>
          <p:nvPr/>
        </p:nvSpPr>
        <p:spPr>
          <a:xfrm>
            <a:off x="979337" y="738376"/>
            <a:ext cx="386947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Inpatient Friends and Family Test (FFT) results</a:t>
            </a:r>
          </a:p>
        </p:txBody>
      </p:sp>
      <p:sp>
        <p:nvSpPr>
          <p:cNvPr id="12" name="TextBox 11">
            <a:extLst>
              <a:ext uri="{FF2B5EF4-FFF2-40B4-BE49-F238E27FC236}">
                <a16:creationId xmlns:a16="http://schemas.microsoft.com/office/drawing/2014/main" id="{BF9A5C2C-0058-5541-AA60-1B73582EE0D9}"/>
              </a:ext>
            </a:extLst>
          </p:cNvPr>
          <p:cNvSpPr txBox="1"/>
          <p:nvPr/>
        </p:nvSpPr>
        <p:spPr>
          <a:xfrm>
            <a:off x="5376858" y="838663"/>
            <a:ext cx="3869474" cy="261610"/>
          </a:xfrm>
          <a:prstGeom prst="rect">
            <a:avLst/>
          </a:prstGeom>
          <a:noFill/>
        </p:spPr>
        <p:txBody>
          <a:bodyPr wrap="square" rtlCol="0">
            <a:spAutoFit/>
          </a:bodyPr>
          <a:lstStyle/>
          <a:p>
            <a:pPr algn="ctr"/>
            <a:r>
              <a:rPr lang="en-GB" sz="1100" dirty="0">
                <a:latin typeface="Arial" panose="020B0604020202020204" pitchFamily="34" charset="0"/>
                <a:cs typeface="Arial" panose="020B0604020202020204" pitchFamily="34" charset="0"/>
              </a:rPr>
              <a:t>Latest NHS Model Hospital benchmark</a:t>
            </a:r>
          </a:p>
        </p:txBody>
      </p:sp>
      <p:sp>
        <p:nvSpPr>
          <p:cNvPr id="14" name="Rectangle 13">
            <a:extLst>
              <a:ext uri="{FF2B5EF4-FFF2-40B4-BE49-F238E27FC236}">
                <a16:creationId xmlns:a16="http://schemas.microsoft.com/office/drawing/2014/main" id="{B1D8DCF5-16C7-1C4C-8AA7-EC557A49E4F2}"/>
              </a:ext>
            </a:extLst>
          </p:cNvPr>
          <p:cNvSpPr/>
          <p:nvPr/>
        </p:nvSpPr>
        <p:spPr>
          <a:xfrm>
            <a:off x="2142832" y="2036271"/>
            <a:ext cx="832279" cy="261610"/>
          </a:xfrm>
          <a:prstGeom prst="rect">
            <a:avLst/>
          </a:prstGeom>
        </p:spPr>
        <p:txBody>
          <a:bodyPr wrap="none">
            <a:spAutoFit/>
          </a:bodyPr>
          <a:lstStyle/>
          <a:p>
            <a:r>
              <a:rPr lang="en-GB" sz="1100" b="1" dirty="0">
                <a:latin typeface="Arial" panose="020B0604020202020204" pitchFamily="34" charset="0"/>
                <a:cs typeface="Arial" panose="020B0604020202020204" pitchFamily="34" charset="0"/>
              </a:rPr>
              <a:t>Initiatives</a:t>
            </a:r>
          </a:p>
        </p:txBody>
      </p:sp>
      <p:sp>
        <p:nvSpPr>
          <p:cNvPr id="15" name="TextBox 14">
            <a:extLst>
              <a:ext uri="{FF2B5EF4-FFF2-40B4-BE49-F238E27FC236}">
                <a16:creationId xmlns:a16="http://schemas.microsoft.com/office/drawing/2014/main" id="{2A069080-CEA1-CD4E-9FEE-875A4968471B}"/>
              </a:ext>
            </a:extLst>
          </p:cNvPr>
          <p:cNvSpPr txBox="1"/>
          <p:nvPr/>
        </p:nvSpPr>
        <p:spPr>
          <a:xfrm>
            <a:off x="203243" y="2194996"/>
            <a:ext cx="4711458" cy="1862048"/>
          </a:xfrm>
          <a:prstGeom prst="rect">
            <a:avLst/>
          </a:prstGeom>
          <a:noFill/>
        </p:spPr>
        <p:txBody>
          <a:bodyPr wrap="square" rtlCol="0">
            <a:spAutoFit/>
          </a:bodyPr>
          <a:lstStyle/>
          <a:p>
            <a:pPr algn="just">
              <a:spcAft>
                <a:spcPts val="600"/>
              </a:spcAft>
            </a:pPr>
            <a:r>
              <a:rPr lang="en-GB" sz="1100" dirty="0">
                <a:latin typeface="Arial" panose="020B0604020202020204" pitchFamily="34" charset="0"/>
                <a:cs typeface="Arial" panose="020B0604020202020204" pitchFamily="34" charset="0"/>
              </a:rPr>
              <a:t>Trailblazer Co-Chairs have contributed their ideas on The Ideal Hospital from a young person’s perspective. Prior to the meeting, they hosted a Youth Forum meeting to discuss hospital environments and facilities with additional young people to represent their views.  Issues discussed included transition, mental health provision, inpatient facilities and networking/remote monitoring.  </a:t>
            </a:r>
          </a:p>
          <a:p>
            <a:pPr algn="just"/>
            <a:r>
              <a:rPr lang="en-GB" sz="1100" dirty="0">
                <a:latin typeface="Arial" panose="020B0604020202020204" pitchFamily="34" charset="0"/>
                <a:cs typeface="Arial" panose="020B0604020202020204" pitchFamily="34" charset="0"/>
              </a:rPr>
              <a:t>The Trailblazer’s 2020 programme is near completion and they will meet once more this year (to go ice-skating at the Natural History Museum, supported by the Brompton Fountain).  The 2020 programme includes leadership training, social activities, trips and forum meetings.</a:t>
            </a:r>
          </a:p>
        </p:txBody>
      </p:sp>
      <p:sp>
        <p:nvSpPr>
          <p:cNvPr id="16" name="Rectangle 15">
            <a:extLst>
              <a:ext uri="{FF2B5EF4-FFF2-40B4-BE49-F238E27FC236}">
                <a16:creationId xmlns:a16="http://schemas.microsoft.com/office/drawing/2014/main" id="{A6278116-2CE4-0F41-8140-D22509335883}"/>
              </a:ext>
            </a:extLst>
          </p:cNvPr>
          <p:cNvSpPr/>
          <p:nvPr/>
        </p:nvSpPr>
        <p:spPr>
          <a:xfrm>
            <a:off x="4991300" y="2017179"/>
            <a:ext cx="4574700" cy="3846246"/>
          </a:xfrm>
          <a:prstGeom prst="rect">
            <a:avLst/>
          </a:prstGeom>
        </p:spPr>
        <p:txBody>
          <a:bodyPr wrap="square">
            <a:spAutoFit/>
          </a:bodyPr>
          <a:lstStyle/>
          <a:p>
            <a:pPr algn="ctr">
              <a:lnSpc>
                <a:spcPct val="107000"/>
              </a:lnSpc>
              <a:spcAft>
                <a:spcPts val="800"/>
              </a:spcAft>
            </a:pPr>
            <a:r>
              <a:rPr lang="en-GB" sz="1100" b="1" dirty="0">
                <a:latin typeface="Arial" panose="020B0604020202020204" pitchFamily="34" charset="0"/>
                <a:ea typeface="Calibri" panose="020F0502020204030204" pitchFamily="34" charset="0"/>
                <a:cs typeface="Arial" panose="020B0604020202020204" pitchFamily="34" charset="0"/>
              </a:rPr>
              <a:t>Children and Young People’s Survey 2018</a:t>
            </a:r>
            <a:endParaRPr lang="en-GB" sz="1100" dirty="0">
              <a:latin typeface="Arial" panose="020B0604020202020204" pitchFamily="34" charset="0"/>
              <a:ea typeface="Calibri" panose="020F0502020204030204" pitchFamily="34" charset="0"/>
              <a:cs typeface="Arial" panose="020B0604020202020204" pitchFamily="34" charset="0"/>
            </a:endParaRPr>
          </a:p>
          <a:p>
            <a:pPr algn="just">
              <a:spcAft>
                <a:spcPts val="600"/>
              </a:spcAft>
            </a:pPr>
            <a:r>
              <a:rPr lang="en-GB" sz="1100" dirty="0">
                <a:latin typeface="Arial" panose="020B0604020202020204" pitchFamily="34" charset="0"/>
                <a:ea typeface="Calibri" panose="020F0502020204030204" pitchFamily="34" charset="0"/>
                <a:cs typeface="Arial" panose="020B0604020202020204" pitchFamily="34" charset="0"/>
              </a:rPr>
              <a:t>The results of the CQC Bi-Annual Children and Young People’s Survey 2018 will be published on 19 November. The Trust received 117 responses – a 25.3% response rate.</a:t>
            </a:r>
          </a:p>
          <a:p>
            <a:pPr algn="just">
              <a:spcAft>
                <a:spcPts val="600"/>
              </a:spcAft>
            </a:pPr>
            <a:r>
              <a:rPr lang="en-GB" sz="1100" dirty="0">
                <a:latin typeface="Arial" panose="020B0604020202020204" pitchFamily="34" charset="0"/>
                <a:ea typeface="Calibri" panose="020F0502020204030204" pitchFamily="34" charset="0"/>
                <a:cs typeface="Arial" panose="020B0604020202020204" pitchFamily="34" charset="0"/>
              </a:rPr>
              <a:t>In Summary, the Trust’s results are excellent and some highlights are detailed below:</a:t>
            </a:r>
          </a:p>
          <a:p>
            <a:pPr algn="just">
              <a:spcAft>
                <a:spcPts val="600"/>
              </a:spcAft>
            </a:pPr>
            <a:r>
              <a:rPr lang="en-GB" sz="1100" dirty="0">
                <a:latin typeface="Arial" panose="020B0604020202020204" pitchFamily="34" charset="0"/>
                <a:ea typeface="Calibri" panose="020F0502020204030204" pitchFamily="34" charset="0"/>
                <a:cs typeface="Arial" panose="020B0604020202020204" pitchFamily="34" charset="0"/>
              </a:rPr>
              <a:t>The Trust performed better than most other providers on 31 questions, worse than most on 0 questions and the same as others on 25 questions.</a:t>
            </a:r>
          </a:p>
          <a:p>
            <a:pPr>
              <a:spcAft>
                <a:spcPts val="300"/>
              </a:spcAft>
            </a:pPr>
            <a:r>
              <a:rPr lang="en-GB" sz="1100" dirty="0">
                <a:latin typeface="Arial" panose="020B0604020202020204" pitchFamily="34" charset="0"/>
                <a:ea typeface="Calibri" panose="020F0502020204030204" pitchFamily="34" charset="0"/>
                <a:cs typeface="Arial" panose="020B0604020202020204" pitchFamily="34" charset="0"/>
              </a:rPr>
              <a:t>There was a significant improvement on:</a:t>
            </a:r>
          </a:p>
          <a:p>
            <a:pPr marL="266700" lvl="1" indent="-166688">
              <a:spcAft>
                <a:spcPts val="3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How clean do you think the room your child was cared for in? </a:t>
            </a:r>
          </a:p>
          <a:p>
            <a:pPr marL="266700" lvl="1" indent="-166688">
              <a:spcAft>
                <a:spcPts val="3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Did members of staff treating your child communicate in way they understood </a:t>
            </a:r>
          </a:p>
          <a:p>
            <a:pPr marL="266700" lvl="1" indent="-166688">
              <a:spcAft>
                <a:spcPts val="3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Did your child like the food? </a:t>
            </a:r>
          </a:p>
          <a:p>
            <a:pPr marL="11113" lvl="1">
              <a:spcAft>
                <a:spcPts val="300"/>
              </a:spcAft>
            </a:pPr>
            <a:r>
              <a:rPr lang="en-GB" sz="1100" dirty="0">
                <a:latin typeface="Arial" panose="020B0604020202020204" pitchFamily="34" charset="0"/>
                <a:ea typeface="Calibri" panose="020F0502020204030204" pitchFamily="34" charset="0"/>
                <a:cs typeface="Arial" panose="020B0604020202020204" pitchFamily="34" charset="0"/>
              </a:rPr>
              <a:t>The Trust received lower scores for parent facilities, </a:t>
            </a:r>
            <a:r>
              <a:rPr lang="en-GB" sz="1100" dirty="0" err="1">
                <a:latin typeface="Arial" panose="020B0604020202020204" pitchFamily="34" charset="0"/>
                <a:ea typeface="Calibri" panose="020F0502020204030204" pitchFamily="34" charset="0"/>
                <a:cs typeface="Arial" panose="020B0604020202020204" pitchFamily="34" charset="0"/>
              </a:rPr>
              <a:t>wifi</a:t>
            </a:r>
            <a:r>
              <a:rPr lang="en-GB" sz="1100" dirty="0">
                <a:latin typeface="Arial" panose="020B0604020202020204" pitchFamily="34" charset="0"/>
                <a:ea typeface="Calibri" panose="020F0502020204030204" pitchFamily="34" charset="0"/>
                <a:cs typeface="Arial" panose="020B0604020202020204" pitchFamily="34" charset="0"/>
              </a:rPr>
              <a:t> quality and noise at night.</a:t>
            </a:r>
          </a:p>
          <a:p>
            <a:pPr marL="11113" lvl="1">
              <a:spcAft>
                <a:spcPts val="300"/>
              </a:spcAft>
            </a:pPr>
            <a:r>
              <a:rPr lang="en-GB" sz="1100" dirty="0">
                <a:latin typeface="Arial" panose="020B0604020202020204" pitchFamily="34" charset="0"/>
                <a:ea typeface="Calibri" panose="020F0502020204030204" pitchFamily="34" charset="0"/>
                <a:cs typeface="Arial" panose="020B0604020202020204" pitchFamily="34" charset="0"/>
              </a:rPr>
              <a:t>The patient and public engagement team are currently working with the Rose Ward team to develop the response and action plan. The survey results will published on the Trust’s website.</a:t>
            </a:r>
          </a:p>
        </p:txBody>
      </p:sp>
    </p:spTree>
    <p:extLst>
      <p:ext uri="{BB962C8B-B14F-4D97-AF65-F5344CB8AC3E}">
        <p14:creationId xmlns:p14="http://schemas.microsoft.com/office/powerpoint/2010/main" val="372074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B2EA34-6E51-2B44-A830-0C64F15B6C06}"/>
              </a:ext>
            </a:extLst>
          </p:cNvPr>
          <p:cNvSpPr>
            <a:spLocks noGrp="1"/>
          </p:cNvSpPr>
          <p:nvPr>
            <p:ph type="ftr" sz="quarter" idx="11"/>
          </p:nvPr>
        </p:nvSpPr>
        <p:spPr/>
        <p:txBody>
          <a:bodyPr/>
          <a:lstStyle/>
          <a:p>
            <a:r>
              <a:rPr lang="en-GB"/>
              <a:t>Trust Board November 2019</a:t>
            </a:r>
          </a:p>
        </p:txBody>
      </p:sp>
      <p:sp>
        <p:nvSpPr>
          <p:cNvPr id="5" name="Slide Number Placeholder 4">
            <a:extLst>
              <a:ext uri="{FF2B5EF4-FFF2-40B4-BE49-F238E27FC236}">
                <a16:creationId xmlns:a16="http://schemas.microsoft.com/office/drawing/2014/main" id="{B2D01F04-83D8-0A4B-B084-92BB61A18896}"/>
              </a:ext>
            </a:extLst>
          </p:cNvPr>
          <p:cNvSpPr>
            <a:spLocks noGrp="1"/>
          </p:cNvSpPr>
          <p:nvPr>
            <p:ph type="sldNum" sz="quarter" idx="12"/>
          </p:nvPr>
        </p:nvSpPr>
        <p:spPr/>
        <p:txBody>
          <a:bodyPr/>
          <a:lstStyle/>
          <a:p>
            <a:fld id="{695C60D5-4CC1-4709-A90A-FD5BC9656B7A}" type="slidenum">
              <a:rPr lang="en-GB" smtClean="0"/>
              <a:t>13</a:t>
            </a:fld>
            <a:endParaRPr lang="en-GB"/>
          </a:p>
        </p:txBody>
      </p:sp>
      <p:sp>
        <p:nvSpPr>
          <p:cNvPr id="6" name="TextBox 5">
            <a:extLst>
              <a:ext uri="{FF2B5EF4-FFF2-40B4-BE49-F238E27FC236}">
                <a16:creationId xmlns:a16="http://schemas.microsoft.com/office/drawing/2014/main" id="{15C498FB-98C7-6E49-9C1E-B1D1BBC589C9}"/>
              </a:ext>
            </a:extLst>
          </p:cNvPr>
          <p:cNvSpPr txBox="1"/>
          <p:nvPr/>
        </p:nvSpPr>
        <p:spPr>
          <a:xfrm>
            <a:off x="155300" y="242286"/>
            <a:ext cx="9410700" cy="495007"/>
          </a:xfrm>
          <a:prstGeom prst="rect">
            <a:avLst/>
          </a:prstGeom>
          <a:solidFill>
            <a:srgbClr val="DFF5FC"/>
          </a:solidFill>
          <a:ln cmpd="dbl">
            <a:solidFill>
              <a:schemeClr val="accent1"/>
            </a:solidFill>
          </a:ln>
        </p:spPr>
        <p:txBody>
          <a:bodyPr wrap="square" rtlCol="0">
            <a:spAutoFit/>
          </a:bodyPr>
          <a:lstStyle/>
          <a:p>
            <a:pPr>
              <a:spcAft>
                <a:spcPts val="488"/>
              </a:spcAft>
            </a:pPr>
            <a:r>
              <a:rPr lang="en-GB" sz="1100" dirty="0">
                <a:latin typeface="Arial" panose="020B0604020202020204" pitchFamily="34" charset="0"/>
                <a:cs typeface="Arial" panose="020B0604020202020204" pitchFamily="34" charset="0"/>
              </a:rPr>
              <a:t>Effective: Cystic Fibrosis clinical trials</a:t>
            </a:r>
          </a:p>
          <a:p>
            <a:pPr>
              <a:spcAft>
                <a:spcPts val="488"/>
              </a:spcAft>
            </a:pPr>
            <a:r>
              <a:rPr lang="en-GB" sz="1100" dirty="0">
                <a:latin typeface="Arial" panose="020B0604020202020204" pitchFamily="34" charset="0"/>
                <a:cs typeface="Arial" panose="020B0604020202020204" pitchFamily="34" charset="0"/>
              </a:rPr>
              <a:t>Data owner: Professor Davies - Honorary Consultant in paediatric respiratory medicine</a:t>
            </a:r>
          </a:p>
        </p:txBody>
      </p:sp>
      <p:sp>
        <p:nvSpPr>
          <p:cNvPr id="7" name="Rectangle 6">
            <a:extLst>
              <a:ext uri="{FF2B5EF4-FFF2-40B4-BE49-F238E27FC236}">
                <a16:creationId xmlns:a16="http://schemas.microsoft.com/office/drawing/2014/main" id="{57E1AA89-1377-9B44-8B26-9504C94749D9}"/>
              </a:ext>
            </a:extLst>
          </p:cNvPr>
          <p:cNvSpPr/>
          <p:nvPr/>
        </p:nvSpPr>
        <p:spPr>
          <a:xfrm>
            <a:off x="155300" y="806681"/>
            <a:ext cx="8109134" cy="677108"/>
          </a:xfrm>
          <a:prstGeom prst="rect">
            <a:avLst/>
          </a:prstGeom>
        </p:spPr>
        <p:txBody>
          <a:bodyPr wrap="square">
            <a:spAutoFit/>
          </a:bodyPr>
          <a:lstStyle/>
          <a:p>
            <a:pPr algn="just">
              <a:spcAft>
                <a:spcPts val="600"/>
              </a:spcAft>
            </a:pPr>
            <a:r>
              <a:rPr lang="en-GB" sz="1100" b="1" dirty="0">
                <a:latin typeface="Arial" panose="020B0604020202020204" pitchFamily="34" charset="0"/>
                <a:cs typeface="Arial" panose="020B0604020202020204" pitchFamily="34" charset="0"/>
              </a:rPr>
              <a:t>Cystic Fibrosis (CF) Clinical Trials</a:t>
            </a:r>
          </a:p>
          <a:p>
            <a:pPr algn="just">
              <a:spcAft>
                <a:spcPts val="600"/>
              </a:spcAft>
            </a:pPr>
            <a:r>
              <a:rPr lang="en-GB" sz="1100" dirty="0">
                <a:latin typeface="Arial" panose="020B0604020202020204" pitchFamily="34" charset="0"/>
                <a:cs typeface="Arial" panose="020B0604020202020204" pitchFamily="34" charset="0"/>
              </a:rPr>
              <a:t>The Royal Brompton Cystic Fibrosis (CF) Clinical Trials team celebrated three well-deserved wins at the North West London Clinical Research Awards, where they were recognised for their outstanding work carrying out ground-breaking CF research. </a:t>
            </a:r>
          </a:p>
        </p:txBody>
      </p:sp>
      <p:pic>
        <p:nvPicPr>
          <p:cNvPr id="11" name="Picture 10">
            <a:extLst>
              <a:ext uri="{FF2B5EF4-FFF2-40B4-BE49-F238E27FC236}">
                <a16:creationId xmlns:a16="http://schemas.microsoft.com/office/drawing/2014/main" id="{ACD625C7-A3AC-BD4B-9527-7E598F3BA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7871" y="825456"/>
            <a:ext cx="1238129" cy="1536156"/>
          </a:xfrm>
          <a:prstGeom prst="rect">
            <a:avLst/>
          </a:prstGeom>
        </p:spPr>
      </p:pic>
      <p:sp>
        <p:nvSpPr>
          <p:cNvPr id="12" name="Rectangle 11">
            <a:extLst>
              <a:ext uri="{FF2B5EF4-FFF2-40B4-BE49-F238E27FC236}">
                <a16:creationId xmlns:a16="http://schemas.microsoft.com/office/drawing/2014/main" id="{5E0B6BB5-2A3C-C642-BAD6-2605F462F5B5}"/>
              </a:ext>
            </a:extLst>
          </p:cNvPr>
          <p:cNvSpPr/>
          <p:nvPr/>
        </p:nvSpPr>
        <p:spPr>
          <a:xfrm>
            <a:off x="155300" y="1434112"/>
            <a:ext cx="8109134" cy="1015663"/>
          </a:xfrm>
          <a:prstGeom prst="rect">
            <a:avLst/>
          </a:prstGeom>
        </p:spPr>
        <p:txBody>
          <a:bodyPr wrap="square">
            <a:spAutoFit/>
          </a:bodyPr>
          <a:lstStyle/>
          <a:p>
            <a:pPr algn="just">
              <a:spcAft>
                <a:spcPts val="600"/>
              </a:spcAft>
            </a:pPr>
            <a:r>
              <a:rPr lang="en-GB" sz="1100" dirty="0">
                <a:latin typeface="Arial" panose="020B0604020202020204" pitchFamily="34" charset="0"/>
                <a:cs typeface="Arial" panose="020B0604020202020204" pitchFamily="34" charset="0"/>
              </a:rPr>
              <a:t>This award recognised the team’s outstanding collaborative work delivering better clinical research to patients and the public. In addition, Professor Davies received the award for outstanding principal investigator, and Rebecca Dobra, Clinical Research Fellow, received the ‘Rising Star’ award. </a:t>
            </a:r>
          </a:p>
          <a:p>
            <a:pPr algn="just">
              <a:spcAft>
                <a:spcPts val="600"/>
              </a:spcAft>
            </a:pPr>
            <a:r>
              <a:rPr lang="en-GB" sz="1100" dirty="0">
                <a:latin typeface="Arial" panose="020B0604020202020204" pitchFamily="34" charset="0"/>
                <a:cs typeface="Arial" panose="020B0604020202020204" pitchFamily="34" charset="0"/>
              </a:rPr>
              <a:t>Nominations were judged by a panel of staff and patient representatives from across North West London, as well as a patient representative.</a:t>
            </a:r>
          </a:p>
        </p:txBody>
      </p:sp>
      <p:sp>
        <p:nvSpPr>
          <p:cNvPr id="13" name="Rectangle 12">
            <a:extLst>
              <a:ext uri="{FF2B5EF4-FFF2-40B4-BE49-F238E27FC236}">
                <a16:creationId xmlns:a16="http://schemas.microsoft.com/office/drawing/2014/main" id="{7181E5D3-B78C-4B48-97AD-6037600A0547}"/>
              </a:ext>
            </a:extLst>
          </p:cNvPr>
          <p:cNvSpPr/>
          <p:nvPr/>
        </p:nvSpPr>
        <p:spPr>
          <a:xfrm>
            <a:off x="155300" y="2442656"/>
            <a:ext cx="9410699" cy="1600438"/>
          </a:xfrm>
          <a:prstGeom prst="rect">
            <a:avLst/>
          </a:prstGeom>
        </p:spPr>
        <p:txBody>
          <a:bodyPr wrap="square">
            <a:spAutoFit/>
          </a:bodyPr>
          <a:lstStyle/>
          <a:p>
            <a:pPr algn="just">
              <a:spcAft>
                <a:spcPts val="600"/>
              </a:spcAft>
            </a:pPr>
            <a:r>
              <a:rPr lang="en-GB" sz="1100" dirty="0">
                <a:latin typeface="Arial" panose="020B0604020202020204" pitchFamily="34" charset="0"/>
                <a:cs typeface="Arial" panose="020B0604020202020204" pitchFamily="34" charset="0"/>
              </a:rPr>
              <a:t>The team, which has many years’ experience running trials of new medicines, is supported by the Cystic Fibrosis Trust’s Clinical Trials Accelerator Platform (CTAP).</a:t>
            </a:r>
          </a:p>
          <a:p>
            <a:pPr algn="just">
              <a:spcAft>
                <a:spcPts val="600"/>
              </a:spcAft>
            </a:pPr>
            <a:r>
              <a:rPr lang="en-GB" sz="1100" dirty="0">
                <a:latin typeface="Arial" panose="020B0604020202020204" pitchFamily="34" charset="0"/>
                <a:cs typeface="Arial" panose="020B0604020202020204" pitchFamily="34" charset="0"/>
              </a:rPr>
              <a:t>The Trials Accelerator has given Royal Brompton Hospital the capacity to scale up on clinical trials in partnership with a network of other London CF Centres, which include King’s College, Great Ormond Street and the </a:t>
            </a:r>
            <a:r>
              <a:rPr lang="en-GB" sz="1100" dirty="0" err="1">
                <a:latin typeface="Arial" panose="020B0604020202020204" pitchFamily="34" charset="0"/>
                <a:cs typeface="Arial" panose="020B0604020202020204" pitchFamily="34" charset="0"/>
              </a:rPr>
              <a:t>Barts</a:t>
            </a:r>
            <a:r>
              <a:rPr lang="en-GB" sz="1100" dirty="0">
                <a:latin typeface="Arial" panose="020B0604020202020204" pitchFamily="34" charset="0"/>
                <a:cs typeface="Arial" panose="020B0604020202020204" pitchFamily="34" charset="0"/>
              </a:rPr>
              <a:t> Hospitals.</a:t>
            </a:r>
          </a:p>
          <a:p>
            <a:pPr algn="just"/>
            <a:r>
              <a:rPr lang="en-GB" sz="1100" dirty="0">
                <a:latin typeface="Arial" panose="020B0604020202020204" pitchFamily="34" charset="0"/>
                <a:cs typeface="Arial" panose="020B0604020202020204" pitchFamily="34" charset="0"/>
              </a:rPr>
              <a:t>The partnership was established by Professor Davies, leader of the network, to share expertise and position trials optimally across each of the centres. The network is a flagship of the Trials Accelerator, with trial activity now taking place across the capital and providing valuable opportunities for referrals between teams. This way the London population of around 2,000 people with CF have fairer opportunities to take part in ground-breaking clinical trials.</a:t>
            </a:r>
          </a:p>
        </p:txBody>
      </p:sp>
      <p:sp>
        <p:nvSpPr>
          <p:cNvPr id="14" name="TextBox 13">
            <a:extLst>
              <a:ext uri="{FF2B5EF4-FFF2-40B4-BE49-F238E27FC236}">
                <a16:creationId xmlns:a16="http://schemas.microsoft.com/office/drawing/2014/main" id="{D91FE8A7-E664-984A-B842-78AB41753DA3}"/>
              </a:ext>
            </a:extLst>
          </p:cNvPr>
          <p:cNvSpPr txBox="1"/>
          <p:nvPr/>
        </p:nvSpPr>
        <p:spPr>
          <a:xfrm>
            <a:off x="155300" y="4108897"/>
            <a:ext cx="9410700" cy="495007"/>
          </a:xfrm>
          <a:prstGeom prst="rect">
            <a:avLst/>
          </a:prstGeom>
          <a:solidFill>
            <a:srgbClr val="DFF5FC"/>
          </a:solidFill>
          <a:ln cmpd="dbl">
            <a:solidFill>
              <a:schemeClr val="accent1"/>
            </a:solidFill>
          </a:ln>
        </p:spPr>
        <p:txBody>
          <a:bodyPr wrap="square" rtlCol="0">
            <a:spAutoFit/>
          </a:bodyPr>
          <a:lstStyle/>
          <a:p>
            <a:pPr>
              <a:spcAft>
                <a:spcPts val="488"/>
              </a:spcAft>
            </a:pPr>
            <a:r>
              <a:rPr lang="en-GB" sz="1100" dirty="0">
                <a:latin typeface="Arial" panose="020B0604020202020204" pitchFamily="34" charset="0"/>
                <a:cs typeface="Arial" panose="020B0604020202020204" pitchFamily="34" charset="0"/>
              </a:rPr>
              <a:t>Well led: The Sunflower Scheme</a:t>
            </a:r>
          </a:p>
          <a:p>
            <a:pPr>
              <a:spcAft>
                <a:spcPts val="488"/>
              </a:spcAft>
            </a:pPr>
            <a:r>
              <a:rPr lang="en-GB" sz="1100" dirty="0">
                <a:latin typeface="Arial" panose="020B0604020202020204" pitchFamily="34" charset="0"/>
                <a:cs typeface="Arial" panose="020B0604020202020204" pitchFamily="34" charset="0"/>
              </a:rPr>
              <a:t>Data owner: Penny Agent – Director of Allied Clinical services, Rehabilitation and Therapies</a:t>
            </a:r>
          </a:p>
        </p:txBody>
      </p:sp>
      <p:sp>
        <p:nvSpPr>
          <p:cNvPr id="15" name="Rectangle 14">
            <a:extLst>
              <a:ext uri="{FF2B5EF4-FFF2-40B4-BE49-F238E27FC236}">
                <a16:creationId xmlns:a16="http://schemas.microsoft.com/office/drawing/2014/main" id="{061F937B-9F15-A94E-9D3A-07C3FCA98081}"/>
              </a:ext>
            </a:extLst>
          </p:cNvPr>
          <p:cNvSpPr/>
          <p:nvPr/>
        </p:nvSpPr>
        <p:spPr>
          <a:xfrm>
            <a:off x="155300" y="4601989"/>
            <a:ext cx="9410699" cy="1677382"/>
          </a:xfrm>
          <a:prstGeom prst="rect">
            <a:avLst/>
          </a:prstGeom>
        </p:spPr>
        <p:txBody>
          <a:bodyPr wrap="square">
            <a:spAutoFit/>
          </a:bodyPr>
          <a:lstStyle/>
          <a:p>
            <a:pPr>
              <a:spcAft>
                <a:spcPts val="600"/>
              </a:spcAft>
            </a:pPr>
            <a:r>
              <a:rPr lang="en-GB" sz="1100" dirty="0">
                <a:solidFill>
                  <a:srgbClr val="000000"/>
                </a:solidFill>
                <a:latin typeface="Arial" panose="020B0604020202020204" pitchFamily="34" charset="0"/>
                <a:cs typeface="Arial" panose="020B0604020202020204" pitchFamily="34" charset="0"/>
              </a:rPr>
              <a:t>The </a:t>
            </a:r>
            <a:r>
              <a:rPr lang="en-GB" sz="1100" b="1" dirty="0">
                <a:solidFill>
                  <a:srgbClr val="000000"/>
                </a:solidFill>
                <a:latin typeface="Arial" panose="020B0604020202020204" pitchFamily="34" charset="0"/>
                <a:cs typeface="Arial" panose="020B0604020202020204" pitchFamily="34" charset="0"/>
              </a:rPr>
              <a:t>Sunflower scheme</a:t>
            </a:r>
            <a:r>
              <a:rPr lang="en-GB" sz="1100" dirty="0">
                <a:solidFill>
                  <a:srgbClr val="000000"/>
                </a:solidFill>
                <a:latin typeface="Arial" panose="020B0604020202020204" pitchFamily="34" charset="0"/>
                <a:cs typeface="Arial" panose="020B0604020202020204" pitchFamily="34" charset="0"/>
              </a:rPr>
              <a:t> is a national campaign already in place in airports, supermarkets and some businesses, used to discreetly show a person has a </a:t>
            </a:r>
            <a:r>
              <a:rPr lang="en-GB" sz="1100" b="1" dirty="0">
                <a:solidFill>
                  <a:srgbClr val="000000"/>
                </a:solidFill>
                <a:latin typeface="Arial" panose="020B0604020202020204" pitchFamily="34" charset="0"/>
                <a:cs typeface="Arial" panose="020B0604020202020204" pitchFamily="34" charset="0"/>
              </a:rPr>
              <a:t>hidden disability</a:t>
            </a:r>
            <a:r>
              <a:rPr lang="en-GB" sz="1100" dirty="0">
                <a:solidFill>
                  <a:srgbClr val="000000"/>
                </a:solidFill>
                <a:latin typeface="Arial" panose="020B0604020202020204" pitchFamily="34" charset="0"/>
                <a:cs typeface="Arial" panose="020B0604020202020204" pitchFamily="34" charset="0"/>
              </a:rPr>
              <a:t> and may require additional support or assistance. </a:t>
            </a:r>
          </a:p>
          <a:p>
            <a:pPr>
              <a:spcAft>
                <a:spcPts val="600"/>
              </a:spcAft>
            </a:pPr>
            <a:r>
              <a:rPr lang="en-GB" sz="1100" dirty="0">
                <a:solidFill>
                  <a:srgbClr val="000000"/>
                </a:solidFill>
                <a:latin typeface="Arial" panose="020B0604020202020204" pitchFamily="34" charset="0"/>
                <a:cs typeface="Arial" panose="020B0604020202020204" pitchFamily="34" charset="0"/>
              </a:rPr>
              <a:t>A hidden disability can’t always be seen and can include sensory loss (visual or hearing impairment), autism, dementia, a learning disability, mental health conditions or a physical disability that isn’t obvious. The Trust is launching the scheme </a:t>
            </a:r>
            <a:r>
              <a:rPr lang="en-GB" sz="1100" b="1" i="1" dirty="0">
                <a:solidFill>
                  <a:srgbClr val="000000"/>
                </a:solidFill>
                <a:latin typeface="Arial" panose="020B0604020202020204" pitchFamily="34" charset="0"/>
                <a:cs typeface="Arial" panose="020B0604020202020204" pitchFamily="34" charset="0"/>
              </a:rPr>
              <a:t>initially for patients</a:t>
            </a:r>
            <a:r>
              <a:rPr lang="en-GB" sz="1100" b="1" dirty="0">
                <a:solidFill>
                  <a:srgbClr val="000000"/>
                </a:solidFill>
                <a:latin typeface="Arial" panose="020B0604020202020204" pitchFamily="34" charset="0"/>
                <a:cs typeface="Arial" panose="020B0604020202020204" pitchFamily="34" charset="0"/>
              </a:rPr>
              <a:t> and their family/carers</a:t>
            </a:r>
            <a:r>
              <a:rPr lang="en-GB" sz="1100" dirty="0">
                <a:solidFill>
                  <a:srgbClr val="000000"/>
                </a:solidFill>
                <a:latin typeface="Arial" panose="020B0604020202020204" pitchFamily="34" charset="0"/>
                <a:cs typeface="Arial" panose="020B0604020202020204" pitchFamily="34" charset="0"/>
              </a:rPr>
              <a:t>.</a:t>
            </a:r>
          </a:p>
          <a:p>
            <a:pPr>
              <a:spcAft>
                <a:spcPts val="600"/>
              </a:spcAft>
            </a:pPr>
            <a:r>
              <a:rPr lang="en-GB" sz="1100" dirty="0">
                <a:solidFill>
                  <a:srgbClr val="000000"/>
                </a:solidFill>
                <a:latin typeface="Arial" panose="020B0604020202020204" pitchFamily="34" charset="0"/>
                <a:cs typeface="Arial" panose="020B0604020202020204" pitchFamily="34" charset="0"/>
              </a:rPr>
              <a:t>Resources (lanyards and wristbands) for patients are being made available at key points across the Trust sites during November and training will be provided to key staff. </a:t>
            </a:r>
          </a:p>
          <a:p>
            <a:r>
              <a:rPr lang="en-GB" sz="1100" dirty="0">
                <a:solidFill>
                  <a:srgbClr val="000000"/>
                </a:solidFill>
                <a:latin typeface="Arial" panose="020B0604020202020204" pitchFamily="34" charset="0"/>
                <a:cs typeface="Arial" panose="020B0604020202020204" pitchFamily="34" charset="0"/>
              </a:rPr>
              <a:t>The items for this scheme have very kindly been funded by The Brompton Fountain and we thank them for their generous support.</a:t>
            </a:r>
          </a:p>
          <a:p>
            <a:r>
              <a:rPr lang="en-GB" sz="1100" dirty="0">
                <a:solidFill>
                  <a:srgbClr val="000000"/>
                </a:solidFill>
                <a:latin typeface="Arial" panose="020B0604020202020204" pitchFamily="34" charset="0"/>
                <a:cs typeface="Arial" panose="020B0604020202020204" pitchFamily="34" charset="0"/>
              </a:rPr>
              <a:t> </a:t>
            </a:r>
            <a:endParaRPr lang="en-GB" sz="1100"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09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7AFF85-E9A3-C54C-BAD8-FAE3270DA239}"/>
              </a:ext>
            </a:extLst>
          </p:cNvPr>
          <p:cNvSpPr>
            <a:spLocks noGrp="1"/>
          </p:cNvSpPr>
          <p:nvPr>
            <p:ph type="ftr" sz="quarter" idx="11"/>
          </p:nvPr>
        </p:nvSpPr>
        <p:spPr/>
        <p:txBody>
          <a:bodyPr/>
          <a:lstStyle/>
          <a:p>
            <a:r>
              <a:rPr lang="en-GB"/>
              <a:t>Trust Board November 2019</a:t>
            </a:r>
          </a:p>
        </p:txBody>
      </p:sp>
      <p:sp>
        <p:nvSpPr>
          <p:cNvPr id="5" name="Slide Number Placeholder 4">
            <a:extLst>
              <a:ext uri="{FF2B5EF4-FFF2-40B4-BE49-F238E27FC236}">
                <a16:creationId xmlns:a16="http://schemas.microsoft.com/office/drawing/2014/main" id="{E5332455-63FA-8F41-8A5E-DDE085C68F08}"/>
              </a:ext>
            </a:extLst>
          </p:cNvPr>
          <p:cNvSpPr>
            <a:spLocks noGrp="1"/>
          </p:cNvSpPr>
          <p:nvPr>
            <p:ph type="sldNum" sz="quarter" idx="12"/>
          </p:nvPr>
        </p:nvSpPr>
        <p:spPr/>
        <p:txBody>
          <a:bodyPr/>
          <a:lstStyle/>
          <a:p>
            <a:fld id="{695C60D5-4CC1-4709-A90A-FD5BC9656B7A}" type="slidenum">
              <a:rPr lang="en-GB" smtClean="0"/>
              <a:t>14</a:t>
            </a:fld>
            <a:endParaRPr lang="en-GB"/>
          </a:p>
        </p:txBody>
      </p:sp>
      <p:sp>
        <p:nvSpPr>
          <p:cNvPr id="6" name="TextBox 5">
            <a:extLst>
              <a:ext uri="{FF2B5EF4-FFF2-40B4-BE49-F238E27FC236}">
                <a16:creationId xmlns:a16="http://schemas.microsoft.com/office/drawing/2014/main" id="{81B6BA35-28E6-9D4F-A238-07E9DB71A734}"/>
              </a:ext>
            </a:extLst>
          </p:cNvPr>
          <p:cNvSpPr txBox="1"/>
          <p:nvPr/>
        </p:nvSpPr>
        <p:spPr>
          <a:xfrm>
            <a:off x="247650" y="285834"/>
            <a:ext cx="9410700" cy="495007"/>
          </a:xfrm>
          <a:prstGeom prst="rect">
            <a:avLst/>
          </a:prstGeom>
          <a:solidFill>
            <a:srgbClr val="DFF5FC"/>
          </a:solidFill>
          <a:ln cmpd="dbl">
            <a:solidFill>
              <a:schemeClr val="accent1"/>
            </a:solidFill>
          </a:ln>
        </p:spPr>
        <p:txBody>
          <a:bodyPr wrap="square" rtlCol="0">
            <a:spAutoFit/>
          </a:bodyPr>
          <a:lstStyle/>
          <a:p>
            <a:pPr>
              <a:spcAft>
                <a:spcPts val="488"/>
              </a:spcAft>
            </a:pPr>
            <a:r>
              <a:rPr lang="en-GB" sz="1100" dirty="0">
                <a:latin typeface="Arial" panose="020B0604020202020204" pitchFamily="34" charset="0"/>
                <a:cs typeface="Arial" panose="020B0604020202020204" pitchFamily="34" charset="0"/>
              </a:rPr>
              <a:t>Well led: Your Heart Hospital</a:t>
            </a:r>
          </a:p>
          <a:p>
            <a:pPr>
              <a:spcAft>
                <a:spcPts val="488"/>
              </a:spcAft>
            </a:pPr>
            <a:r>
              <a:rPr lang="en-GB" sz="1100" dirty="0">
                <a:latin typeface="Arial" panose="020B0604020202020204" pitchFamily="34" charset="0"/>
                <a:cs typeface="Arial" panose="020B0604020202020204" pitchFamily="34" charset="0"/>
              </a:rPr>
              <a:t>Data owner: Dr Miles Dalby, Consultant Cardiologist at Harefield Hospital</a:t>
            </a:r>
          </a:p>
        </p:txBody>
      </p:sp>
      <p:sp>
        <p:nvSpPr>
          <p:cNvPr id="7" name="Rectangle 6">
            <a:extLst>
              <a:ext uri="{FF2B5EF4-FFF2-40B4-BE49-F238E27FC236}">
                <a16:creationId xmlns:a16="http://schemas.microsoft.com/office/drawing/2014/main" id="{6AC14690-F5F4-7046-9AC1-D77373A4E9C0}"/>
              </a:ext>
            </a:extLst>
          </p:cNvPr>
          <p:cNvSpPr/>
          <p:nvPr/>
        </p:nvSpPr>
        <p:spPr>
          <a:xfrm>
            <a:off x="165464" y="841801"/>
            <a:ext cx="8114574" cy="769441"/>
          </a:xfrm>
          <a:prstGeom prst="rect">
            <a:avLst/>
          </a:prstGeom>
        </p:spPr>
        <p:txBody>
          <a:bodyPr wrap="square">
            <a:spAutoFit/>
          </a:bodyPr>
          <a:lstStyle/>
          <a:p>
            <a:pPr algn="just"/>
            <a:r>
              <a:rPr lang="en-GB" sz="1100" dirty="0">
                <a:latin typeface="Arial" panose="020B0604020202020204" pitchFamily="34" charset="0"/>
                <a:cs typeface="Arial" panose="020B0604020202020204" pitchFamily="34" charset="0"/>
              </a:rPr>
              <a:t>A public event to ‘demystify’ what goes on in a specialist heart hospital took place in October and attracted more than 160 staff, patients and members of the public, including over a hundred students from local schools keen to improve their resuscitation skills. Harefield Hospital’s annual event Your Heart Hospital, now in its 13</a:t>
            </a:r>
            <a:r>
              <a:rPr lang="en-GB" sz="1100" baseline="30000" dirty="0">
                <a:latin typeface="Arial" panose="020B0604020202020204" pitchFamily="34" charset="0"/>
                <a:cs typeface="Arial" panose="020B0604020202020204" pitchFamily="34" charset="0"/>
              </a:rPr>
              <a:t>th</a:t>
            </a:r>
            <a:r>
              <a:rPr lang="en-GB" sz="1100" dirty="0">
                <a:latin typeface="Arial" panose="020B0604020202020204" pitchFamily="34" charset="0"/>
                <a:cs typeface="Arial" panose="020B0604020202020204" pitchFamily="34" charset="0"/>
              </a:rPr>
              <a:t> year, was held for the first time in partnership with the British Cardiovascular Society (BCS). BCS President Professor Simon Ray welcomed delegates.</a:t>
            </a:r>
          </a:p>
        </p:txBody>
      </p:sp>
      <p:pic>
        <p:nvPicPr>
          <p:cNvPr id="9" name="Picture 8">
            <a:extLst>
              <a:ext uri="{FF2B5EF4-FFF2-40B4-BE49-F238E27FC236}">
                <a16:creationId xmlns:a16="http://schemas.microsoft.com/office/drawing/2014/main" id="{E24CE4DE-706E-704D-9D48-115CD60E2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037" y="935446"/>
            <a:ext cx="1378313" cy="1159802"/>
          </a:xfrm>
          <a:prstGeom prst="rect">
            <a:avLst/>
          </a:prstGeom>
        </p:spPr>
      </p:pic>
      <p:sp>
        <p:nvSpPr>
          <p:cNvPr id="10" name="Rectangle 9">
            <a:extLst>
              <a:ext uri="{FF2B5EF4-FFF2-40B4-BE49-F238E27FC236}">
                <a16:creationId xmlns:a16="http://schemas.microsoft.com/office/drawing/2014/main" id="{6A29C0C2-E3EB-9941-801C-A4CCF9EE17E2}"/>
              </a:ext>
            </a:extLst>
          </p:cNvPr>
          <p:cNvSpPr/>
          <p:nvPr/>
        </p:nvSpPr>
        <p:spPr>
          <a:xfrm>
            <a:off x="165462" y="1565827"/>
            <a:ext cx="8114574" cy="769441"/>
          </a:xfrm>
          <a:prstGeom prst="rect">
            <a:avLst/>
          </a:prstGeom>
        </p:spPr>
        <p:txBody>
          <a:bodyPr wrap="square">
            <a:spAutoFit/>
          </a:bodyPr>
          <a:lstStyle/>
          <a:p>
            <a:pPr algn="just"/>
            <a:r>
              <a:rPr lang="en-GB" sz="1100" dirty="0">
                <a:latin typeface="Arial" panose="020B0604020202020204" pitchFamily="34" charset="0"/>
                <a:cs typeface="Arial" panose="020B0604020202020204" pitchFamily="34" charset="0"/>
              </a:rPr>
              <a:t>Dr Miles Dalby, Consultant Cardiologist at Harefield Hospital, said: “Central to our event has been to demystify what goes on in a heart hospital like ours. We want to enhance an understanding within the community about the causes, prevention and treatment of heart disease.”</a:t>
            </a:r>
          </a:p>
          <a:p>
            <a:pPr algn="just"/>
            <a:endParaRPr lang="en-GB" sz="11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51C81A4-732E-DB40-B2E4-877FFFC64EDE}"/>
              </a:ext>
            </a:extLst>
          </p:cNvPr>
          <p:cNvSpPr/>
          <p:nvPr/>
        </p:nvSpPr>
        <p:spPr>
          <a:xfrm>
            <a:off x="165461" y="2095248"/>
            <a:ext cx="9575077" cy="600164"/>
          </a:xfrm>
          <a:prstGeom prst="rect">
            <a:avLst/>
          </a:prstGeom>
        </p:spPr>
        <p:txBody>
          <a:bodyPr wrap="square">
            <a:spAutoFit/>
          </a:bodyPr>
          <a:lstStyle/>
          <a:p>
            <a:pPr algn="just"/>
            <a:r>
              <a:rPr lang="en-GB" sz="1100" dirty="0">
                <a:latin typeface="Arial" panose="020B0604020202020204" pitchFamily="34" charset="0"/>
                <a:cs typeface="Arial" panose="020B0604020202020204" pitchFamily="34" charset="0"/>
              </a:rPr>
              <a:t>A crucial part of the day was to teach practical, yet essential, resuscitation skills using simulated scenarios.  Eighty per cent of cardiac arrests happen in the home, so a patient’s first contact is not with a specialist but rather a family member or a member of the public. If that person can give cardio pulmonary resuscitation immediately, the chances of survival are significantly increased.</a:t>
            </a:r>
            <a:endParaRPr lang="en-GB" sz="1100" b="0" i="0" dirty="0">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1CCBBAE-BC92-0B4C-8C60-3250C12CF232}"/>
              </a:ext>
            </a:extLst>
          </p:cNvPr>
          <p:cNvSpPr txBox="1"/>
          <p:nvPr/>
        </p:nvSpPr>
        <p:spPr>
          <a:xfrm>
            <a:off x="247649" y="2807597"/>
            <a:ext cx="9410700" cy="507831"/>
          </a:xfrm>
          <a:prstGeom prst="rect">
            <a:avLst/>
          </a:prstGeom>
          <a:solidFill>
            <a:srgbClr val="DFF5FC"/>
          </a:solidFill>
          <a:ln cmpd="dbl">
            <a:solidFill>
              <a:schemeClr val="accent1"/>
            </a:solidFill>
          </a:ln>
        </p:spPr>
        <p:txBody>
          <a:bodyPr wrap="square" rtlCol="0">
            <a:spAutoFit/>
          </a:bodyPr>
          <a:lstStyle/>
          <a:p>
            <a:pPr>
              <a:spcAft>
                <a:spcPts val="488"/>
              </a:spcAft>
            </a:pPr>
            <a:r>
              <a:rPr lang="en-GB" sz="1100" dirty="0">
                <a:latin typeface="Arial" panose="020B0604020202020204" pitchFamily="34" charset="0"/>
                <a:cs typeface="Arial" panose="020B0604020202020204" pitchFamily="34" charset="0"/>
              </a:rPr>
              <a:t>Well led: </a:t>
            </a:r>
            <a:r>
              <a:rPr lang="en-GB" sz="1100" b="1" dirty="0">
                <a:solidFill>
                  <a:srgbClr val="FF0000"/>
                </a:solidFill>
                <a:latin typeface="HelveticaNeue" panose="02000503000000020004" pitchFamily="2" charset="0"/>
              </a:rPr>
              <a:t>R</a:t>
            </a:r>
            <a:r>
              <a:rPr lang="en-GB" sz="1100" b="1" dirty="0">
                <a:solidFill>
                  <a:srgbClr val="F79646"/>
                </a:solidFill>
                <a:latin typeface="HelveticaNeue" panose="02000503000000020004" pitchFamily="2" charset="0"/>
              </a:rPr>
              <a:t>a</a:t>
            </a:r>
            <a:r>
              <a:rPr lang="en-GB" sz="1100" b="1" dirty="0">
                <a:solidFill>
                  <a:srgbClr val="FFFF00"/>
                </a:solidFill>
                <a:latin typeface="HelveticaNeue" panose="02000503000000020004" pitchFamily="2" charset="0"/>
              </a:rPr>
              <a:t>i</a:t>
            </a:r>
            <a:r>
              <a:rPr lang="en-GB" sz="1100" b="1" dirty="0">
                <a:solidFill>
                  <a:srgbClr val="0070C0"/>
                </a:solidFill>
                <a:latin typeface="HelveticaNeue" panose="02000503000000020004" pitchFamily="2" charset="0"/>
              </a:rPr>
              <a:t>n</a:t>
            </a:r>
            <a:r>
              <a:rPr lang="en-GB" sz="1100" b="1" dirty="0">
                <a:solidFill>
                  <a:srgbClr val="00B050"/>
                </a:solidFill>
                <a:latin typeface="HelveticaNeue" panose="02000503000000020004" pitchFamily="2" charset="0"/>
              </a:rPr>
              <a:t>b</a:t>
            </a:r>
            <a:r>
              <a:rPr lang="en-GB" sz="1100" b="1" dirty="0">
                <a:solidFill>
                  <a:srgbClr val="9900CC"/>
                </a:solidFill>
                <a:latin typeface="HelveticaNeue" panose="02000503000000020004" pitchFamily="2" charset="0"/>
              </a:rPr>
              <a:t>o</a:t>
            </a:r>
            <a:r>
              <a:rPr lang="en-GB" sz="1100" b="1" dirty="0">
                <a:solidFill>
                  <a:srgbClr val="FF0000"/>
                </a:solidFill>
                <a:latin typeface="HelveticaNeue" panose="02000503000000020004" pitchFamily="2" charset="0"/>
              </a:rPr>
              <a:t>w B</a:t>
            </a:r>
            <a:r>
              <a:rPr lang="en-GB" sz="1100" b="1" dirty="0">
                <a:solidFill>
                  <a:srgbClr val="FF9933"/>
                </a:solidFill>
                <a:latin typeface="HelveticaNeue" panose="02000503000000020004" pitchFamily="2" charset="0"/>
              </a:rPr>
              <a:t>a</a:t>
            </a:r>
            <a:r>
              <a:rPr lang="en-GB" sz="1100" b="1" dirty="0">
                <a:solidFill>
                  <a:srgbClr val="FFFF00"/>
                </a:solidFill>
                <a:latin typeface="HelveticaNeue" panose="02000503000000020004" pitchFamily="2" charset="0"/>
              </a:rPr>
              <a:t>d</a:t>
            </a:r>
            <a:r>
              <a:rPr lang="en-GB" sz="1100" b="1" dirty="0">
                <a:solidFill>
                  <a:srgbClr val="3399FF"/>
                </a:solidFill>
                <a:latin typeface="HelveticaNeue" panose="02000503000000020004" pitchFamily="2" charset="0"/>
              </a:rPr>
              <a:t>g</a:t>
            </a:r>
            <a:r>
              <a:rPr lang="en-GB" sz="1100" b="1" dirty="0">
                <a:solidFill>
                  <a:srgbClr val="00B050"/>
                </a:solidFill>
                <a:latin typeface="HelveticaNeue" panose="02000503000000020004" pitchFamily="2" charset="0"/>
              </a:rPr>
              <a:t>e</a:t>
            </a:r>
            <a:r>
              <a:rPr lang="en-GB" sz="1100" b="1" dirty="0">
                <a:solidFill>
                  <a:srgbClr val="7030A0"/>
                </a:solidFill>
                <a:latin typeface="HelveticaNeue" panose="02000503000000020004" pitchFamily="2" charset="0"/>
              </a:rPr>
              <a:t>s</a:t>
            </a:r>
            <a:endParaRPr lang="en-GB" sz="1100" dirty="0"/>
          </a:p>
          <a:p>
            <a:pPr>
              <a:spcAft>
                <a:spcPts val="488"/>
              </a:spcAft>
            </a:pPr>
            <a:r>
              <a:rPr lang="en-GB" sz="1100" dirty="0">
                <a:latin typeface="Arial" panose="020B0604020202020204" pitchFamily="34" charset="0"/>
                <a:cs typeface="Arial" panose="020B0604020202020204" pitchFamily="34" charset="0"/>
              </a:rPr>
              <a:t>Data owner: Penny Agent – Director of Allied Clinical services, Rehabilitation and Therapies</a:t>
            </a:r>
          </a:p>
        </p:txBody>
      </p:sp>
      <p:sp>
        <p:nvSpPr>
          <p:cNvPr id="14" name="Rectangle 13">
            <a:extLst>
              <a:ext uri="{FF2B5EF4-FFF2-40B4-BE49-F238E27FC236}">
                <a16:creationId xmlns:a16="http://schemas.microsoft.com/office/drawing/2014/main" id="{13D4DC94-0480-7048-BA06-8607BC606474}"/>
              </a:ext>
            </a:extLst>
          </p:cNvPr>
          <p:cNvSpPr/>
          <p:nvPr/>
        </p:nvSpPr>
        <p:spPr>
          <a:xfrm>
            <a:off x="165462" y="3357907"/>
            <a:ext cx="9492887" cy="1015663"/>
          </a:xfrm>
          <a:prstGeom prst="rect">
            <a:avLst/>
          </a:prstGeom>
        </p:spPr>
        <p:txBody>
          <a:bodyPr wrap="square">
            <a:spAutoFit/>
          </a:bodyPr>
          <a:lstStyle/>
          <a:p>
            <a:pPr algn="just">
              <a:spcAft>
                <a:spcPts val="600"/>
              </a:spcAft>
            </a:pPr>
            <a:r>
              <a:rPr lang="en-GB" sz="1100" b="1" dirty="0">
                <a:solidFill>
                  <a:srgbClr val="FF0000"/>
                </a:solidFill>
                <a:latin typeface="Arial" panose="020B0604020202020204" pitchFamily="34" charset="0"/>
                <a:cs typeface="Arial" panose="020B0604020202020204" pitchFamily="34" charset="0"/>
              </a:rPr>
              <a:t>R</a:t>
            </a:r>
            <a:r>
              <a:rPr lang="en-GB" sz="1100" b="1" dirty="0">
                <a:solidFill>
                  <a:srgbClr val="F79646"/>
                </a:solidFill>
                <a:latin typeface="Arial" panose="020B0604020202020204" pitchFamily="34" charset="0"/>
                <a:cs typeface="Arial" panose="020B0604020202020204" pitchFamily="34" charset="0"/>
              </a:rPr>
              <a:t>a</a:t>
            </a:r>
            <a:r>
              <a:rPr lang="en-GB" sz="1100" b="1" dirty="0">
                <a:solidFill>
                  <a:srgbClr val="FFFF00"/>
                </a:solidFill>
                <a:latin typeface="Arial" panose="020B0604020202020204" pitchFamily="34" charset="0"/>
                <a:cs typeface="Arial" panose="020B0604020202020204" pitchFamily="34" charset="0"/>
              </a:rPr>
              <a:t>i</a:t>
            </a:r>
            <a:r>
              <a:rPr lang="en-GB" sz="1100" b="1" dirty="0">
                <a:solidFill>
                  <a:srgbClr val="0070C0"/>
                </a:solidFill>
                <a:latin typeface="Arial" panose="020B0604020202020204" pitchFamily="34" charset="0"/>
                <a:cs typeface="Arial" panose="020B0604020202020204" pitchFamily="34" charset="0"/>
              </a:rPr>
              <a:t>n</a:t>
            </a:r>
            <a:r>
              <a:rPr lang="en-GB" sz="1100" b="1" dirty="0">
                <a:solidFill>
                  <a:srgbClr val="00B050"/>
                </a:solidFill>
                <a:latin typeface="Arial" panose="020B0604020202020204" pitchFamily="34" charset="0"/>
                <a:cs typeface="Arial" panose="020B0604020202020204" pitchFamily="34" charset="0"/>
              </a:rPr>
              <a:t>b</a:t>
            </a:r>
            <a:r>
              <a:rPr lang="en-GB" sz="1100" b="1" dirty="0">
                <a:solidFill>
                  <a:srgbClr val="9900CC"/>
                </a:solidFill>
                <a:latin typeface="Arial" panose="020B0604020202020204" pitchFamily="34" charset="0"/>
                <a:cs typeface="Arial" panose="020B0604020202020204" pitchFamily="34" charset="0"/>
              </a:rPr>
              <a:t>o</a:t>
            </a:r>
            <a:r>
              <a:rPr lang="en-GB" sz="1100" b="1" dirty="0">
                <a:solidFill>
                  <a:srgbClr val="FF0000"/>
                </a:solidFill>
                <a:latin typeface="Arial" panose="020B0604020202020204" pitchFamily="34" charset="0"/>
                <a:cs typeface="Arial" panose="020B0604020202020204" pitchFamily="34" charset="0"/>
              </a:rPr>
              <a:t>w B</a:t>
            </a:r>
            <a:r>
              <a:rPr lang="en-GB" sz="1100" b="1" dirty="0">
                <a:solidFill>
                  <a:srgbClr val="FF9933"/>
                </a:solidFill>
                <a:latin typeface="Arial" panose="020B0604020202020204" pitchFamily="34" charset="0"/>
                <a:cs typeface="Arial" panose="020B0604020202020204" pitchFamily="34" charset="0"/>
              </a:rPr>
              <a:t>a</a:t>
            </a:r>
            <a:r>
              <a:rPr lang="en-GB" sz="1100" b="1" dirty="0">
                <a:solidFill>
                  <a:srgbClr val="FFFF00"/>
                </a:solidFill>
                <a:latin typeface="Arial" panose="020B0604020202020204" pitchFamily="34" charset="0"/>
                <a:cs typeface="Arial" panose="020B0604020202020204" pitchFamily="34" charset="0"/>
              </a:rPr>
              <a:t>d</a:t>
            </a:r>
            <a:r>
              <a:rPr lang="en-GB" sz="1100" b="1" dirty="0">
                <a:solidFill>
                  <a:srgbClr val="3399FF"/>
                </a:solidFill>
                <a:latin typeface="Arial" panose="020B0604020202020204" pitchFamily="34" charset="0"/>
                <a:cs typeface="Arial" panose="020B0604020202020204" pitchFamily="34" charset="0"/>
              </a:rPr>
              <a:t>g</a:t>
            </a:r>
            <a:r>
              <a:rPr lang="en-GB" sz="1100" b="1" dirty="0">
                <a:solidFill>
                  <a:srgbClr val="00B050"/>
                </a:solidFill>
                <a:latin typeface="Arial" panose="020B0604020202020204" pitchFamily="34" charset="0"/>
                <a:cs typeface="Arial" panose="020B0604020202020204" pitchFamily="34" charset="0"/>
              </a:rPr>
              <a:t>e</a:t>
            </a:r>
            <a:r>
              <a:rPr lang="en-GB" sz="1100" b="1" dirty="0">
                <a:solidFill>
                  <a:srgbClr val="7030A0"/>
                </a:solidFill>
                <a:latin typeface="Arial" panose="020B0604020202020204" pitchFamily="34" charset="0"/>
                <a:cs typeface="Arial" panose="020B0604020202020204" pitchFamily="34" charset="0"/>
              </a:rPr>
              <a:t>s </a:t>
            </a:r>
            <a:r>
              <a:rPr lang="en-GB" sz="1100" dirty="0">
                <a:latin typeface="Arial" panose="020B0604020202020204" pitchFamily="34" charset="0"/>
                <a:cs typeface="Arial" panose="020B0604020202020204" pitchFamily="34" charset="0"/>
              </a:rPr>
              <a:t>was launched over the summer and is an initiative that gives staff a way to show that Royal Brompton and Harefield NHS Foundation Trust offers open, non-judgemental and inclusive care for patients (whether they be adults, children or young people) and their families and friends, who identify as LGBT+ (lesbian, gay, bi, trans, the + simply means that we are inclusive of all identities, regardless of how people define themselves.) </a:t>
            </a:r>
          </a:p>
          <a:p>
            <a:pPr algn="just"/>
            <a:r>
              <a:rPr lang="en-GB" sz="1100" dirty="0">
                <a:latin typeface="Arial" panose="020B0604020202020204" pitchFamily="34" charset="0"/>
                <a:cs typeface="Arial" panose="020B0604020202020204" pitchFamily="34" charset="0"/>
              </a:rPr>
              <a:t>This initiative further expands Trust’s reputation for inclusivity and openness and it provides support and care to both our LGBT+ patients and staff.</a:t>
            </a:r>
          </a:p>
        </p:txBody>
      </p:sp>
    </p:spTree>
    <p:extLst>
      <p:ext uri="{BB962C8B-B14F-4D97-AF65-F5344CB8AC3E}">
        <p14:creationId xmlns:p14="http://schemas.microsoft.com/office/powerpoint/2010/main" val="2725665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EA4D5-08E6-422C-9F91-91F03F54F9E7}"/>
              </a:ext>
            </a:extLst>
          </p:cNvPr>
          <p:cNvSpPr>
            <a:spLocks noGrp="1"/>
          </p:cNvSpPr>
          <p:nvPr>
            <p:ph type="ctrTitle"/>
          </p:nvPr>
        </p:nvSpPr>
        <p:spPr>
          <a:xfrm>
            <a:off x="742950" y="1613976"/>
            <a:ext cx="8420100" cy="2387600"/>
          </a:xfrm>
        </p:spPr>
        <p:txBody>
          <a:bodyPr>
            <a:normAutofit/>
          </a:bodyPr>
          <a:lstStyle/>
          <a:p>
            <a:r>
              <a:rPr lang="en-GB" sz="3900" dirty="0">
                <a:latin typeface="Calibri" pitchFamily="34" charset="0"/>
              </a:rPr>
              <a:t>Additional Performance Data</a:t>
            </a:r>
            <a:br>
              <a:rPr lang="en-GB" sz="3900" dirty="0">
                <a:latin typeface="Calibri" pitchFamily="34" charset="0"/>
              </a:rPr>
            </a:br>
            <a:br>
              <a:rPr lang="en-GB" sz="3900" dirty="0">
                <a:latin typeface="Calibri" pitchFamily="34" charset="0"/>
              </a:rPr>
            </a:br>
            <a:endParaRPr lang="en-GB" sz="3900" dirty="0"/>
          </a:p>
        </p:txBody>
      </p:sp>
      <p:sp>
        <p:nvSpPr>
          <p:cNvPr id="2" name="Footer Placeholder 1">
            <a:extLst>
              <a:ext uri="{FF2B5EF4-FFF2-40B4-BE49-F238E27FC236}">
                <a16:creationId xmlns:a16="http://schemas.microsoft.com/office/drawing/2014/main" id="{BBCE596F-7959-1D44-901D-E05FAD6F266D}"/>
              </a:ext>
            </a:extLst>
          </p:cNvPr>
          <p:cNvSpPr>
            <a:spLocks noGrp="1"/>
          </p:cNvSpPr>
          <p:nvPr>
            <p:ph type="ftr" sz="quarter" idx="11"/>
          </p:nvPr>
        </p:nvSpPr>
        <p:spPr/>
        <p:txBody>
          <a:bodyPr/>
          <a:lstStyle/>
          <a:p>
            <a:r>
              <a:rPr lang="en-GB"/>
              <a:t>Trust Board November 2019</a:t>
            </a:r>
          </a:p>
        </p:txBody>
      </p:sp>
      <p:sp>
        <p:nvSpPr>
          <p:cNvPr id="3" name="Slide Number Placeholder 2">
            <a:extLst>
              <a:ext uri="{FF2B5EF4-FFF2-40B4-BE49-F238E27FC236}">
                <a16:creationId xmlns:a16="http://schemas.microsoft.com/office/drawing/2014/main" id="{8164AEE6-AFDF-491A-BB5E-0617D3D02DB5}"/>
              </a:ext>
            </a:extLst>
          </p:cNvPr>
          <p:cNvSpPr>
            <a:spLocks noGrp="1"/>
          </p:cNvSpPr>
          <p:nvPr>
            <p:ph type="sldNum" sz="quarter" idx="12"/>
          </p:nvPr>
        </p:nvSpPr>
        <p:spPr/>
        <p:txBody>
          <a:bodyPr/>
          <a:lstStyle/>
          <a:p>
            <a:fld id="{695C60D5-4CC1-4709-A90A-FD5BC9656B7A}" type="slidenum">
              <a:rPr lang="en-GB" smtClean="0"/>
              <a:t>15</a:t>
            </a:fld>
            <a:endParaRPr lang="en-GB" dirty="0"/>
          </a:p>
        </p:txBody>
      </p:sp>
    </p:spTree>
    <p:extLst>
      <p:ext uri="{BB962C8B-B14F-4D97-AF65-F5344CB8AC3E}">
        <p14:creationId xmlns:p14="http://schemas.microsoft.com/office/powerpoint/2010/main" val="2925948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5EAEDA-2DEE-46DF-A8FD-B546D93F746C}"/>
              </a:ext>
            </a:extLst>
          </p:cNvPr>
          <p:cNvSpPr txBox="1"/>
          <p:nvPr/>
        </p:nvSpPr>
        <p:spPr>
          <a:xfrm>
            <a:off x="268576" y="374331"/>
            <a:ext cx="9410700"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highlight>
                  <a:srgbClr val="DFF5FC"/>
                </a:highlight>
                <a:latin typeface="Arial" panose="020B0604020202020204" pitchFamily="34" charset="0"/>
                <a:cs typeface="Arial" panose="020B0604020202020204" pitchFamily="34" charset="0"/>
              </a:rPr>
              <a:t>Responsive: Cancelled </a:t>
            </a:r>
            <a:r>
              <a:rPr lang="en-GB" sz="1100" b="1" dirty="0">
                <a:latin typeface="Arial" panose="020B0604020202020204" pitchFamily="34" charset="0"/>
                <a:cs typeface="Arial" panose="020B0604020202020204" pitchFamily="34" charset="0"/>
              </a:rPr>
              <a:t>operations and procedures</a:t>
            </a:r>
          </a:p>
          <a:p>
            <a:pPr>
              <a:spcAft>
                <a:spcPts val="300"/>
              </a:spcAft>
              <a:tabLst>
                <a:tab pos="1025439" algn="l"/>
              </a:tabLst>
            </a:pPr>
            <a:r>
              <a:rPr lang="en-GB" sz="1100" dirty="0">
                <a:latin typeface="Arial" panose="020B0604020202020204" pitchFamily="34" charset="0"/>
                <a:cs typeface="Arial" panose="020B0604020202020204" pitchFamily="34" charset="0"/>
              </a:rPr>
              <a:t>Data owner:  Derval Russell – Harefield Hospital Director and Ross Ellis – Royal Brompton Hospital Director</a:t>
            </a:r>
          </a:p>
        </p:txBody>
      </p:sp>
      <p:sp>
        <p:nvSpPr>
          <p:cNvPr id="2" name="Footer Placeholder 1">
            <a:extLst>
              <a:ext uri="{FF2B5EF4-FFF2-40B4-BE49-F238E27FC236}">
                <a16:creationId xmlns:a16="http://schemas.microsoft.com/office/drawing/2014/main" id="{071E2E67-B9D8-FE42-8898-F7EFD528C941}"/>
              </a:ext>
            </a:extLst>
          </p:cNvPr>
          <p:cNvSpPr>
            <a:spLocks noGrp="1"/>
          </p:cNvSpPr>
          <p:nvPr>
            <p:ph type="ftr" sz="quarter" idx="11"/>
          </p:nvPr>
        </p:nvSpPr>
        <p:spPr/>
        <p:txBody>
          <a:bodyPr/>
          <a:lstStyle/>
          <a:p>
            <a:r>
              <a:rPr lang="en-GB"/>
              <a:t>Trust Board November 2019</a:t>
            </a:r>
          </a:p>
        </p:txBody>
      </p:sp>
      <p:sp>
        <p:nvSpPr>
          <p:cNvPr id="7" name="Slide Number Placeholder 6">
            <a:extLst>
              <a:ext uri="{FF2B5EF4-FFF2-40B4-BE49-F238E27FC236}">
                <a16:creationId xmlns:a16="http://schemas.microsoft.com/office/drawing/2014/main" id="{B018EB1E-1202-402B-AE1C-EA8FC7786B81}"/>
              </a:ext>
            </a:extLst>
          </p:cNvPr>
          <p:cNvSpPr>
            <a:spLocks noGrp="1"/>
          </p:cNvSpPr>
          <p:nvPr>
            <p:ph type="sldNum" sz="quarter" idx="12"/>
          </p:nvPr>
        </p:nvSpPr>
        <p:spPr/>
        <p:txBody>
          <a:bodyPr/>
          <a:lstStyle/>
          <a:p>
            <a:fld id="{695C60D5-4CC1-4709-A90A-FD5BC9656B7A}" type="slidenum">
              <a:rPr lang="en-GB" smtClean="0"/>
              <a:t>16</a:t>
            </a:fld>
            <a:endParaRPr lang="en-GB" dirty="0"/>
          </a:p>
        </p:txBody>
      </p:sp>
      <p:pic>
        <p:nvPicPr>
          <p:cNvPr id="10" name="Picture 9">
            <a:extLst>
              <a:ext uri="{FF2B5EF4-FFF2-40B4-BE49-F238E27FC236}">
                <a16:creationId xmlns:a16="http://schemas.microsoft.com/office/drawing/2014/main" id="{7C7E68D8-AB6D-F345-AAAD-30D9DF07A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31" y="3429000"/>
            <a:ext cx="9417645" cy="1176277"/>
          </a:xfrm>
          <a:prstGeom prst="rect">
            <a:avLst/>
          </a:prstGeom>
        </p:spPr>
      </p:pic>
      <p:pic>
        <p:nvPicPr>
          <p:cNvPr id="6" name="Picture 5">
            <a:extLst>
              <a:ext uri="{FF2B5EF4-FFF2-40B4-BE49-F238E27FC236}">
                <a16:creationId xmlns:a16="http://schemas.microsoft.com/office/drawing/2014/main" id="{B113FDB3-AE4D-5D4D-9488-00CB690DD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576" y="874783"/>
            <a:ext cx="9410700" cy="1202659"/>
          </a:xfrm>
          <a:prstGeom prst="rect">
            <a:avLst/>
          </a:prstGeom>
        </p:spPr>
      </p:pic>
      <p:pic>
        <p:nvPicPr>
          <p:cNvPr id="11" name="Picture 10">
            <a:extLst>
              <a:ext uri="{FF2B5EF4-FFF2-40B4-BE49-F238E27FC236}">
                <a16:creationId xmlns:a16="http://schemas.microsoft.com/office/drawing/2014/main" id="{DA232D17-FC3D-1341-A579-EC2974B713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576" y="2077442"/>
            <a:ext cx="9410700" cy="1351557"/>
          </a:xfrm>
          <a:prstGeom prst="rect">
            <a:avLst/>
          </a:prstGeom>
        </p:spPr>
      </p:pic>
      <p:pic>
        <p:nvPicPr>
          <p:cNvPr id="18" name="Picture 17">
            <a:extLst>
              <a:ext uri="{FF2B5EF4-FFF2-40B4-BE49-F238E27FC236}">
                <a16:creationId xmlns:a16="http://schemas.microsoft.com/office/drawing/2014/main" id="{821E584B-B6F2-B748-B16C-489822F473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576" y="4574483"/>
            <a:ext cx="9410700" cy="860241"/>
          </a:xfrm>
          <a:prstGeom prst="rect">
            <a:avLst/>
          </a:prstGeom>
        </p:spPr>
      </p:pic>
      <p:pic>
        <p:nvPicPr>
          <p:cNvPr id="20" name="Picture 19">
            <a:extLst>
              <a:ext uri="{FF2B5EF4-FFF2-40B4-BE49-F238E27FC236}">
                <a16:creationId xmlns:a16="http://schemas.microsoft.com/office/drawing/2014/main" id="{CECF4273-0D80-1540-82FE-86543643C8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631" y="5384508"/>
            <a:ext cx="9417645" cy="1099161"/>
          </a:xfrm>
          <a:prstGeom prst="rect">
            <a:avLst/>
          </a:prstGeom>
        </p:spPr>
      </p:pic>
    </p:spTree>
    <p:extLst>
      <p:ext uri="{BB962C8B-B14F-4D97-AF65-F5344CB8AC3E}">
        <p14:creationId xmlns:p14="http://schemas.microsoft.com/office/powerpoint/2010/main" val="1526965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051D66-6545-924C-BA6E-CF149EF54AB8}"/>
              </a:ext>
            </a:extLst>
          </p:cNvPr>
          <p:cNvSpPr txBox="1"/>
          <p:nvPr/>
        </p:nvSpPr>
        <p:spPr>
          <a:xfrm>
            <a:off x="268576" y="374331"/>
            <a:ext cx="9410700" cy="261610"/>
          </a:xfrm>
          <a:prstGeom prst="rect">
            <a:avLst/>
          </a:prstGeom>
          <a:solidFill>
            <a:srgbClr val="DFF5FC"/>
          </a:solidFill>
          <a:ln cmpd="dbl">
            <a:solidFill>
              <a:schemeClr val="accent1"/>
            </a:solidFill>
          </a:ln>
        </p:spPr>
        <p:txBody>
          <a:bodyPr wrap="square" rtlCol="0">
            <a:spAutoFit/>
          </a:bodyPr>
          <a:lstStyle/>
          <a:p>
            <a:pPr algn="ctr">
              <a:spcAft>
                <a:spcPts val="300"/>
              </a:spcAft>
            </a:pPr>
            <a:r>
              <a:rPr lang="en-GB" sz="1100" b="1" dirty="0">
                <a:highlight>
                  <a:srgbClr val="DFF5FC"/>
                </a:highlight>
                <a:latin typeface="Arial" panose="020B0604020202020204" pitchFamily="34" charset="0"/>
                <a:cs typeface="Arial" panose="020B0604020202020204" pitchFamily="34" charset="0"/>
              </a:rPr>
              <a:t>Single Oversight Framework Quality Metrics</a:t>
            </a:r>
            <a:endParaRPr lang="en-GB" sz="1100"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AD5D445C-FAA0-9A43-9180-59AC7E0ECF98}"/>
              </a:ext>
            </a:extLst>
          </p:cNvPr>
          <p:cNvSpPr>
            <a:spLocks noGrp="1"/>
          </p:cNvSpPr>
          <p:nvPr>
            <p:ph type="ftr" sz="quarter" idx="11"/>
          </p:nvPr>
        </p:nvSpPr>
        <p:spPr/>
        <p:txBody>
          <a:bodyPr/>
          <a:lstStyle/>
          <a:p>
            <a:r>
              <a:rPr lang="en-GB"/>
              <a:t>Trust Board November 2019</a:t>
            </a:r>
          </a:p>
        </p:txBody>
      </p:sp>
      <p:sp>
        <p:nvSpPr>
          <p:cNvPr id="3" name="Slide Number Placeholder 2">
            <a:extLst>
              <a:ext uri="{FF2B5EF4-FFF2-40B4-BE49-F238E27FC236}">
                <a16:creationId xmlns:a16="http://schemas.microsoft.com/office/drawing/2014/main" id="{77664CA5-8C78-46AE-B021-153C31591307}"/>
              </a:ext>
            </a:extLst>
          </p:cNvPr>
          <p:cNvSpPr>
            <a:spLocks noGrp="1"/>
          </p:cNvSpPr>
          <p:nvPr>
            <p:ph type="sldNum" sz="quarter" idx="12"/>
          </p:nvPr>
        </p:nvSpPr>
        <p:spPr/>
        <p:txBody>
          <a:bodyPr/>
          <a:lstStyle/>
          <a:p>
            <a:fld id="{695C60D5-4CC1-4709-A90A-FD5BC9656B7A}" type="slidenum">
              <a:rPr lang="en-GB" smtClean="0"/>
              <a:t>17</a:t>
            </a:fld>
            <a:endParaRPr lang="en-GB"/>
          </a:p>
        </p:txBody>
      </p:sp>
      <p:pic>
        <p:nvPicPr>
          <p:cNvPr id="4" name="Picture 3">
            <a:extLst>
              <a:ext uri="{FF2B5EF4-FFF2-40B4-BE49-F238E27FC236}">
                <a16:creationId xmlns:a16="http://schemas.microsoft.com/office/drawing/2014/main" id="{B8C74CA2-1322-4638-A095-D4607872025D}"/>
              </a:ext>
            </a:extLst>
          </p:cNvPr>
          <p:cNvPicPr>
            <a:picLocks noChangeAspect="1"/>
          </p:cNvPicPr>
          <p:nvPr/>
        </p:nvPicPr>
        <p:blipFill>
          <a:blip r:embed="rId2"/>
          <a:stretch>
            <a:fillRect/>
          </a:stretch>
        </p:blipFill>
        <p:spPr>
          <a:xfrm>
            <a:off x="461253" y="710320"/>
            <a:ext cx="9218023" cy="5437360"/>
          </a:xfrm>
          <a:prstGeom prst="rect">
            <a:avLst/>
          </a:prstGeom>
        </p:spPr>
      </p:pic>
    </p:spTree>
    <p:extLst>
      <p:ext uri="{BB962C8B-B14F-4D97-AF65-F5344CB8AC3E}">
        <p14:creationId xmlns:p14="http://schemas.microsoft.com/office/powerpoint/2010/main" val="268524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246C2D-4A92-4983-9CD8-2A398F5809FC}"/>
              </a:ext>
            </a:extLst>
          </p:cNvPr>
          <p:cNvSpPr>
            <a:spLocks noGrp="1"/>
          </p:cNvSpPr>
          <p:nvPr>
            <p:ph type="ftr" sz="quarter" idx="11"/>
          </p:nvPr>
        </p:nvSpPr>
        <p:spPr/>
        <p:txBody>
          <a:bodyPr/>
          <a:lstStyle/>
          <a:p>
            <a:r>
              <a:rPr lang="en-GB"/>
              <a:t>Trust Board November 2019</a:t>
            </a:r>
          </a:p>
        </p:txBody>
      </p:sp>
      <p:sp>
        <p:nvSpPr>
          <p:cNvPr id="5" name="Slide Number Placeholder 4">
            <a:extLst>
              <a:ext uri="{FF2B5EF4-FFF2-40B4-BE49-F238E27FC236}">
                <a16:creationId xmlns:a16="http://schemas.microsoft.com/office/drawing/2014/main" id="{6F46356D-1B11-4FD1-9FA9-C64CD1BBBDD4}"/>
              </a:ext>
            </a:extLst>
          </p:cNvPr>
          <p:cNvSpPr>
            <a:spLocks noGrp="1"/>
          </p:cNvSpPr>
          <p:nvPr>
            <p:ph type="sldNum" sz="quarter" idx="12"/>
          </p:nvPr>
        </p:nvSpPr>
        <p:spPr/>
        <p:txBody>
          <a:bodyPr/>
          <a:lstStyle/>
          <a:p>
            <a:fld id="{695C60D5-4CC1-4709-A90A-FD5BC9656B7A}" type="slidenum">
              <a:rPr lang="en-GB" smtClean="0"/>
              <a:t>18</a:t>
            </a:fld>
            <a:endParaRPr lang="en-GB"/>
          </a:p>
        </p:txBody>
      </p:sp>
      <p:sp>
        <p:nvSpPr>
          <p:cNvPr id="7" name="TextBox 6">
            <a:extLst>
              <a:ext uri="{FF2B5EF4-FFF2-40B4-BE49-F238E27FC236}">
                <a16:creationId xmlns:a16="http://schemas.microsoft.com/office/drawing/2014/main" id="{1DA1C08A-48D4-4D40-8D3B-87F6E61A4A28}"/>
              </a:ext>
            </a:extLst>
          </p:cNvPr>
          <p:cNvSpPr txBox="1"/>
          <p:nvPr/>
        </p:nvSpPr>
        <p:spPr>
          <a:xfrm>
            <a:off x="268576" y="374331"/>
            <a:ext cx="9410700" cy="261610"/>
          </a:xfrm>
          <a:prstGeom prst="rect">
            <a:avLst/>
          </a:prstGeom>
          <a:solidFill>
            <a:srgbClr val="DFF5FC"/>
          </a:solidFill>
          <a:ln cmpd="dbl">
            <a:solidFill>
              <a:schemeClr val="accent1"/>
            </a:solidFill>
          </a:ln>
        </p:spPr>
        <p:txBody>
          <a:bodyPr wrap="square" rtlCol="0">
            <a:spAutoFit/>
          </a:bodyPr>
          <a:lstStyle/>
          <a:p>
            <a:pPr algn="ctr">
              <a:spcAft>
                <a:spcPts val="300"/>
              </a:spcAft>
            </a:pPr>
            <a:r>
              <a:rPr lang="en-GB" sz="1100" b="1" dirty="0">
                <a:highlight>
                  <a:srgbClr val="DFF5FC"/>
                </a:highlight>
                <a:latin typeface="Arial" panose="020B0604020202020204" pitchFamily="34" charset="0"/>
                <a:cs typeface="Arial" panose="020B0604020202020204" pitchFamily="34" charset="0"/>
              </a:rPr>
              <a:t>Single Oversight Framework Operational Metrics</a:t>
            </a:r>
            <a:endParaRPr lang="en-GB" sz="1100" dirty="0">
              <a:latin typeface="Arial" panose="020B0604020202020204" pitchFamily="34" charset="0"/>
              <a:cs typeface="Arial" panose="020B06040202020202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193548D3-662A-D849-A270-2B0D470DD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76" y="846535"/>
            <a:ext cx="9410700" cy="4895046"/>
          </a:xfrm>
          <a:prstGeom prst="rect">
            <a:avLst/>
          </a:prstGeom>
        </p:spPr>
      </p:pic>
    </p:spTree>
    <p:extLst>
      <p:ext uri="{BB962C8B-B14F-4D97-AF65-F5344CB8AC3E}">
        <p14:creationId xmlns:p14="http://schemas.microsoft.com/office/powerpoint/2010/main" val="796655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35F0C6-7154-4142-B3AD-C418698FED94}"/>
              </a:ext>
            </a:extLst>
          </p:cNvPr>
          <p:cNvSpPr>
            <a:spLocks noGrp="1"/>
          </p:cNvSpPr>
          <p:nvPr>
            <p:ph type="ftr" sz="quarter" idx="11"/>
          </p:nvPr>
        </p:nvSpPr>
        <p:spPr/>
        <p:txBody>
          <a:bodyPr/>
          <a:lstStyle/>
          <a:p>
            <a:r>
              <a:rPr lang="en-GB"/>
              <a:t>Trust Board November 2019</a:t>
            </a:r>
            <a:endParaRPr lang="en-GB" dirty="0"/>
          </a:p>
        </p:txBody>
      </p:sp>
      <p:sp>
        <p:nvSpPr>
          <p:cNvPr id="5" name="Slide Number Placeholder 4">
            <a:extLst>
              <a:ext uri="{FF2B5EF4-FFF2-40B4-BE49-F238E27FC236}">
                <a16:creationId xmlns:a16="http://schemas.microsoft.com/office/drawing/2014/main" id="{2BA681C0-AC44-5C45-BC92-001B3B62BCF9}"/>
              </a:ext>
            </a:extLst>
          </p:cNvPr>
          <p:cNvSpPr>
            <a:spLocks noGrp="1"/>
          </p:cNvSpPr>
          <p:nvPr>
            <p:ph type="sldNum" sz="quarter" idx="12"/>
          </p:nvPr>
        </p:nvSpPr>
        <p:spPr/>
        <p:txBody>
          <a:bodyPr/>
          <a:lstStyle/>
          <a:p>
            <a:fld id="{695C60D5-4CC1-4709-A90A-FD5BC9656B7A}" type="slidenum">
              <a:rPr lang="en-GB" smtClean="0"/>
              <a:t>19</a:t>
            </a:fld>
            <a:endParaRPr lang="en-GB" dirty="0"/>
          </a:p>
        </p:txBody>
      </p:sp>
      <p:sp>
        <p:nvSpPr>
          <p:cNvPr id="7" name="TextBox 6">
            <a:extLst>
              <a:ext uri="{FF2B5EF4-FFF2-40B4-BE49-F238E27FC236}">
                <a16:creationId xmlns:a16="http://schemas.microsoft.com/office/drawing/2014/main" id="{9DEC87B6-75C5-1544-B15B-23BE0C74717B}"/>
              </a:ext>
            </a:extLst>
          </p:cNvPr>
          <p:cNvSpPr txBox="1"/>
          <p:nvPr/>
        </p:nvSpPr>
        <p:spPr>
          <a:xfrm>
            <a:off x="179494" y="249154"/>
            <a:ext cx="9410700" cy="261610"/>
          </a:xfrm>
          <a:prstGeom prst="rect">
            <a:avLst/>
          </a:prstGeom>
          <a:solidFill>
            <a:srgbClr val="DFF5FC"/>
          </a:solidFill>
          <a:ln cmpd="dbl">
            <a:solidFill>
              <a:schemeClr val="accent1"/>
            </a:solidFill>
          </a:ln>
        </p:spPr>
        <p:txBody>
          <a:bodyPr wrap="square" rtlCol="0">
            <a:spAutoFit/>
          </a:bodyPr>
          <a:lstStyle/>
          <a:p>
            <a:pPr>
              <a:spcAft>
                <a:spcPts val="488"/>
              </a:spcAft>
            </a:pPr>
            <a:r>
              <a:rPr lang="en-GB" sz="1100" b="1" dirty="0">
                <a:latin typeface="Arial" panose="020B0604020202020204" pitchFamily="34" charset="0"/>
                <a:cs typeface="Arial" panose="020B0604020202020204" pitchFamily="34" charset="0"/>
              </a:rPr>
              <a:t>For information: Cancer pathways overview </a:t>
            </a:r>
            <a:endParaRPr lang="en-GB" sz="11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71CD72F-E858-1C41-9D08-798E9DEB5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000"/>
            <a:ext cx="9906000" cy="4601575"/>
          </a:xfrm>
          <a:prstGeom prst="rect">
            <a:avLst/>
          </a:prstGeom>
        </p:spPr>
      </p:pic>
    </p:spTree>
    <p:extLst>
      <p:ext uri="{BB962C8B-B14F-4D97-AF65-F5344CB8AC3E}">
        <p14:creationId xmlns:p14="http://schemas.microsoft.com/office/powerpoint/2010/main" val="425233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D43E-4EFA-4DC8-8893-9D6D34A0E9D5}"/>
              </a:ext>
            </a:extLst>
          </p:cNvPr>
          <p:cNvSpPr>
            <a:spLocks noGrp="1"/>
          </p:cNvSpPr>
          <p:nvPr>
            <p:ph type="title"/>
          </p:nvPr>
        </p:nvSpPr>
        <p:spPr>
          <a:xfrm>
            <a:off x="681035" y="254996"/>
            <a:ext cx="8543925" cy="365125"/>
          </a:xfrm>
          <a:solidFill>
            <a:srgbClr val="DFF5FC"/>
          </a:solidFill>
        </p:spPr>
        <p:txBody>
          <a:bodyPr>
            <a:normAutofit/>
          </a:bodyPr>
          <a:lstStyle/>
          <a:p>
            <a:pPr algn="ctr">
              <a:lnSpc>
                <a:spcPct val="100000"/>
              </a:lnSpc>
            </a:pPr>
            <a:r>
              <a:rPr lang="en-GB" sz="1625" dirty="0">
                <a:latin typeface="Arial" panose="020B0604020202020204" pitchFamily="34" charset="0"/>
                <a:cs typeface="Arial" panose="020B0604020202020204" pitchFamily="34" charset="0"/>
              </a:rPr>
              <a:t>Table of contents</a:t>
            </a:r>
          </a:p>
        </p:txBody>
      </p:sp>
      <p:graphicFrame>
        <p:nvGraphicFramePr>
          <p:cNvPr id="7" name="Content Placeholder 6">
            <a:extLst>
              <a:ext uri="{FF2B5EF4-FFF2-40B4-BE49-F238E27FC236}">
                <a16:creationId xmlns:a16="http://schemas.microsoft.com/office/drawing/2014/main" id="{CBF3841A-1D13-4836-A279-D1B448100D63}"/>
              </a:ext>
            </a:extLst>
          </p:cNvPr>
          <p:cNvGraphicFramePr>
            <a:graphicFrameLocks noGrp="1"/>
          </p:cNvGraphicFramePr>
          <p:nvPr>
            <p:ph idx="1"/>
            <p:extLst>
              <p:ext uri="{D42A27DB-BD31-4B8C-83A1-F6EECF244321}">
                <p14:modId xmlns:p14="http://schemas.microsoft.com/office/powerpoint/2010/main" val="4104890583"/>
              </p:ext>
            </p:extLst>
          </p:nvPr>
        </p:nvGraphicFramePr>
        <p:xfrm>
          <a:off x="681034" y="703981"/>
          <a:ext cx="8543925" cy="5724852"/>
        </p:xfrm>
        <a:graphic>
          <a:graphicData uri="http://schemas.openxmlformats.org/drawingml/2006/table">
            <a:tbl>
              <a:tblPr bandRow="1">
                <a:tableStyleId>{5C22544A-7EE6-4342-B048-85BDC9FD1C3A}</a:tableStyleId>
              </a:tblPr>
              <a:tblGrid>
                <a:gridCol w="1332357">
                  <a:extLst>
                    <a:ext uri="{9D8B030D-6E8A-4147-A177-3AD203B41FA5}">
                      <a16:colId xmlns:a16="http://schemas.microsoft.com/office/drawing/2014/main" val="929530304"/>
                    </a:ext>
                  </a:extLst>
                </a:gridCol>
                <a:gridCol w="5973318">
                  <a:extLst>
                    <a:ext uri="{9D8B030D-6E8A-4147-A177-3AD203B41FA5}">
                      <a16:colId xmlns:a16="http://schemas.microsoft.com/office/drawing/2014/main" val="901340860"/>
                    </a:ext>
                  </a:extLst>
                </a:gridCol>
                <a:gridCol w="1238250">
                  <a:extLst>
                    <a:ext uri="{9D8B030D-6E8A-4147-A177-3AD203B41FA5}">
                      <a16:colId xmlns:a16="http://schemas.microsoft.com/office/drawing/2014/main" val="2671613995"/>
                    </a:ext>
                  </a:extLst>
                </a:gridCol>
              </a:tblGrid>
              <a:tr h="301308">
                <a:tc>
                  <a:txBody>
                    <a:bodyPr/>
                    <a:lstStyle/>
                    <a:p>
                      <a:endParaRPr lang="en-GB" sz="1200" dirty="0"/>
                    </a:p>
                  </a:txBody>
                  <a:tcPr marL="74295" marR="74295" marT="37148" marB="37148"/>
                </a:tc>
                <a:tc>
                  <a:txBody>
                    <a:bodyPr/>
                    <a:lstStyle/>
                    <a:p>
                      <a:r>
                        <a:rPr lang="en-GB" sz="1200" dirty="0"/>
                        <a:t>Latest headlines from NHS Model Hospital </a:t>
                      </a:r>
                    </a:p>
                  </a:txBody>
                  <a:tcPr marL="74295" marR="74295" marT="37148" marB="37148"/>
                </a:tc>
                <a:tc>
                  <a:txBody>
                    <a:bodyPr/>
                    <a:lstStyle/>
                    <a:p>
                      <a:r>
                        <a:rPr lang="en-GB" sz="1200" dirty="0"/>
                        <a:t>Slide 3</a:t>
                      </a:r>
                    </a:p>
                  </a:txBody>
                  <a:tcPr marL="74295" marR="74295" marT="37148" marB="37148"/>
                </a:tc>
                <a:extLst>
                  <a:ext uri="{0D108BD9-81ED-4DB2-BD59-A6C34878D82A}">
                    <a16:rowId xmlns:a16="http://schemas.microsoft.com/office/drawing/2014/main" val="1430595306"/>
                  </a:ext>
                </a:extLst>
              </a:tr>
              <a:tr h="301308">
                <a:tc>
                  <a:txBody>
                    <a:bodyPr/>
                    <a:lstStyle/>
                    <a:p>
                      <a:r>
                        <a:rPr lang="en-GB" sz="1200" dirty="0"/>
                        <a:t>Safe</a:t>
                      </a:r>
                    </a:p>
                  </a:txBody>
                  <a:tcPr marL="74295" marR="74295" marT="37148" marB="37148"/>
                </a:tc>
                <a:tc>
                  <a:txBody>
                    <a:bodyPr/>
                    <a:lstStyle/>
                    <a:p>
                      <a:r>
                        <a:rPr lang="en-GB" sz="1200" dirty="0"/>
                        <a:t>Infection Prevention and Control</a:t>
                      </a:r>
                    </a:p>
                  </a:txBody>
                  <a:tcPr marL="74295" marR="74295" marT="37148" marB="37148"/>
                </a:tc>
                <a:tc>
                  <a:txBody>
                    <a:bodyPr/>
                    <a:lstStyle/>
                    <a:p>
                      <a:r>
                        <a:rPr lang="en-GB" sz="1200" dirty="0"/>
                        <a:t>Slide 4 - 5</a:t>
                      </a:r>
                    </a:p>
                  </a:txBody>
                  <a:tcPr marL="74295" marR="74295" marT="37148" marB="37148"/>
                </a:tc>
                <a:extLst>
                  <a:ext uri="{0D108BD9-81ED-4DB2-BD59-A6C34878D82A}">
                    <a16:rowId xmlns:a16="http://schemas.microsoft.com/office/drawing/2014/main" val="3178625406"/>
                  </a:ext>
                </a:extLst>
              </a:tr>
              <a:tr h="301308">
                <a:tc>
                  <a:txBody>
                    <a:bodyPr/>
                    <a:lstStyle/>
                    <a:p>
                      <a:endParaRPr lang="en-GB" sz="1200" dirty="0"/>
                    </a:p>
                  </a:txBody>
                  <a:tcPr marL="74295" marR="74295" marT="37148" marB="37148"/>
                </a:tc>
                <a:tc>
                  <a:txBody>
                    <a:bodyPr/>
                    <a:lstStyle/>
                    <a:p>
                      <a:r>
                        <a:rPr lang="en-GB" sz="1200" dirty="0"/>
                        <a:t>Sepsis</a:t>
                      </a:r>
                    </a:p>
                  </a:txBody>
                  <a:tcPr marL="74295" marR="74295" marT="37148" marB="37148"/>
                </a:tc>
                <a:tc>
                  <a:txBody>
                    <a:bodyPr/>
                    <a:lstStyle/>
                    <a:p>
                      <a:r>
                        <a:rPr lang="en-GB" sz="1200" dirty="0"/>
                        <a:t>Slide 5</a:t>
                      </a:r>
                    </a:p>
                  </a:txBody>
                  <a:tcPr marL="74295" marR="74295" marT="37148" marB="37148"/>
                </a:tc>
                <a:extLst>
                  <a:ext uri="{0D108BD9-81ED-4DB2-BD59-A6C34878D82A}">
                    <a16:rowId xmlns:a16="http://schemas.microsoft.com/office/drawing/2014/main" val="3020812045"/>
                  </a:ext>
                </a:extLst>
              </a:tr>
              <a:tr h="301308">
                <a:tc>
                  <a:txBody>
                    <a:bodyPr/>
                    <a:lstStyle/>
                    <a:p>
                      <a:endParaRPr lang="en-GB" sz="1200" dirty="0"/>
                    </a:p>
                  </a:txBody>
                  <a:tcPr marL="74295" marR="74295" marT="37148" marB="37148"/>
                </a:tc>
                <a:tc>
                  <a:txBody>
                    <a:bodyPr/>
                    <a:lstStyle/>
                    <a:p>
                      <a:r>
                        <a:rPr lang="en-GB" sz="1200" dirty="0"/>
                        <a:t>Surgical site infections</a:t>
                      </a:r>
                    </a:p>
                  </a:txBody>
                  <a:tcPr marL="74295" marR="74295" marT="37148" marB="37148"/>
                </a:tc>
                <a:tc>
                  <a:txBody>
                    <a:bodyPr/>
                    <a:lstStyle/>
                    <a:p>
                      <a:r>
                        <a:rPr lang="en-GB" sz="1200" dirty="0"/>
                        <a:t>Slide 6</a:t>
                      </a:r>
                    </a:p>
                  </a:txBody>
                  <a:tcPr marL="74295" marR="74295" marT="37148" marB="37148"/>
                </a:tc>
                <a:extLst>
                  <a:ext uri="{0D108BD9-81ED-4DB2-BD59-A6C34878D82A}">
                    <a16:rowId xmlns:a16="http://schemas.microsoft.com/office/drawing/2014/main" val="4096666771"/>
                  </a:ext>
                </a:extLst>
              </a:tr>
              <a:tr h="301308">
                <a:tc>
                  <a:txBody>
                    <a:bodyPr/>
                    <a:lstStyle/>
                    <a:p>
                      <a:endParaRPr lang="en-GB" sz="1200" dirty="0"/>
                    </a:p>
                  </a:txBody>
                  <a:tcPr marL="74295" marR="74295" marT="37148" marB="37148"/>
                </a:tc>
                <a:tc>
                  <a:txBody>
                    <a:bodyPr/>
                    <a:lstStyle/>
                    <a:p>
                      <a:r>
                        <a:rPr lang="en-GB" sz="1200" dirty="0"/>
                        <a:t>Incident management and reporting</a:t>
                      </a:r>
                    </a:p>
                  </a:txBody>
                  <a:tcPr marL="74295" marR="74295" marT="37148" marB="37148"/>
                </a:tc>
                <a:tc>
                  <a:txBody>
                    <a:bodyPr/>
                    <a:lstStyle/>
                    <a:p>
                      <a:r>
                        <a:rPr lang="en-GB" sz="1200" dirty="0"/>
                        <a:t>Slide 7</a:t>
                      </a:r>
                    </a:p>
                  </a:txBody>
                  <a:tcPr marL="74295" marR="74295" marT="37148" marB="37148"/>
                </a:tc>
                <a:extLst>
                  <a:ext uri="{0D108BD9-81ED-4DB2-BD59-A6C34878D82A}">
                    <a16:rowId xmlns:a16="http://schemas.microsoft.com/office/drawing/2014/main" val="1482193918"/>
                  </a:ext>
                </a:extLst>
              </a:tr>
              <a:tr h="301308">
                <a:tc>
                  <a:txBody>
                    <a:bodyPr/>
                    <a:lstStyle/>
                    <a:p>
                      <a:endParaRPr lang="en-GB" sz="1200" dirty="0"/>
                    </a:p>
                  </a:txBody>
                  <a:tcPr marL="74295" marR="74295" marT="37148" marB="37148"/>
                </a:tc>
                <a:tc>
                  <a:txBody>
                    <a:bodyPr/>
                    <a:lstStyle/>
                    <a:p>
                      <a:r>
                        <a:rPr lang="en-GB" sz="1200" dirty="0"/>
                        <a:t>NHS Safety Thermometer</a:t>
                      </a:r>
                    </a:p>
                  </a:txBody>
                  <a:tcPr marL="74295" marR="74295" marT="37148" marB="37148"/>
                </a:tc>
                <a:tc>
                  <a:txBody>
                    <a:bodyPr/>
                    <a:lstStyle/>
                    <a:p>
                      <a:r>
                        <a:rPr lang="en-GB" sz="1200" dirty="0"/>
                        <a:t>Slide 7</a:t>
                      </a:r>
                    </a:p>
                  </a:txBody>
                  <a:tcPr marL="74295" marR="74295" marT="37148" marB="37148"/>
                </a:tc>
                <a:extLst>
                  <a:ext uri="{0D108BD9-81ED-4DB2-BD59-A6C34878D82A}">
                    <a16:rowId xmlns:a16="http://schemas.microsoft.com/office/drawing/2014/main" val="594826475"/>
                  </a:ext>
                </a:extLst>
              </a:tr>
              <a:tr h="301308">
                <a:tc>
                  <a:txBody>
                    <a:bodyPr/>
                    <a:lstStyle/>
                    <a:p>
                      <a:endParaRPr lang="en-GB" sz="1200" dirty="0"/>
                    </a:p>
                  </a:txBody>
                  <a:tcPr marL="74295" marR="74295" marT="37148" marB="37148"/>
                </a:tc>
                <a:tc>
                  <a:txBody>
                    <a:bodyPr/>
                    <a:lstStyle/>
                    <a:p>
                      <a:r>
                        <a:rPr lang="en-GB" sz="1200" dirty="0"/>
                        <a:t>Nurse staffing</a:t>
                      </a:r>
                    </a:p>
                  </a:txBody>
                  <a:tcPr marL="74295" marR="74295" marT="37148" marB="37148"/>
                </a:tc>
                <a:tc>
                  <a:txBody>
                    <a:bodyPr/>
                    <a:lstStyle/>
                    <a:p>
                      <a:r>
                        <a:rPr lang="en-GB" sz="1200" dirty="0"/>
                        <a:t>Slide 8</a:t>
                      </a:r>
                    </a:p>
                  </a:txBody>
                  <a:tcPr marL="74295" marR="74295" marT="37148" marB="37148"/>
                </a:tc>
                <a:extLst>
                  <a:ext uri="{0D108BD9-81ED-4DB2-BD59-A6C34878D82A}">
                    <a16:rowId xmlns:a16="http://schemas.microsoft.com/office/drawing/2014/main" val="504826102"/>
                  </a:ext>
                </a:extLst>
              </a:tr>
              <a:tr h="301308">
                <a:tc>
                  <a:txBody>
                    <a:bodyPr/>
                    <a:lstStyle/>
                    <a:p>
                      <a:r>
                        <a:rPr lang="en-GB" sz="1200" dirty="0"/>
                        <a:t>Responsive</a:t>
                      </a:r>
                    </a:p>
                  </a:txBody>
                  <a:tcPr marL="74295" marR="74295" marT="37148" marB="37148"/>
                </a:tc>
                <a:tc>
                  <a:txBody>
                    <a:bodyPr/>
                    <a:lstStyle/>
                    <a:p>
                      <a:r>
                        <a:rPr lang="en-GB" sz="1200" dirty="0"/>
                        <a:t>18 week referral to treatment target</a:t>
                      </a:r>
                    </a:p>
                  </a:txBody>
                  <a:tcPr marL="74295" marR="74295" marT="37148" marB="37148"/>
                </a:tc>
                <a:tc>
                  <a:txBody>
                    <a:bodyPr/>
                    <a:lstStyle/>
                    <a:p>
                      <a:r>
                        <a:rPr lang="en-GB" sz="1200" dirty="0"/>
                        <a:t>Slide 8 - 9</a:t>
                      </a:r>
                    </a:p>
                  </a:txBody>
                  <a:tcPr marL="74295" marR="74295" marT="37148" marB="37148"/>
                </a:tc>
                <a:extLst>
                  <a:ext uri="{0D108BD9-81ED-4DB2-BD59-A6C34878D82A}">
                    <a16:rowId xmlns:a16="http://schemas.microsoft.com/office/drawing/2014/main" val="525683513"/>
                  </a:ext>
                </a:extLst>
              </a:tr>
              <a:tr h="301308">
                <a:tc>
                  <a:txBody>
                    <a:bodyPr/>
                    <a:lstStyle/>
                    <a:p>
                      <a:endParaRPr lang="en-GB" sz="1200"/>
                    </a:p>
                  </a:txBody>
                  <a:tcPr marL="74295" marR="74295" marT="37148" marB="37148"/>
                </a:tc>
                <a:tc>
                  <a:txBody>
                    <a:bodyPr/>
                    <a:lstStyle/>
                    <a:p>
                      <a:r>
                        <a:rPr lang="en-GB" sz="1200" b="0" dirty="0"/>
                        <a:t>Cancelled operations and procedures </a:t>
                      </a:r>
                    </a:p>
                  </a:txBody>
                  <a:tcPr marL="74295" marR="74295" marT="37148" marB="37148"/>
                </a:tc>
                <a:tc>
                  <a:txBody>
                    <a:bodyPr/>
                    <a:lstStyle/>
                    <a:p>
                      <a:r>
                        <a:rPr lang="en-GB" sz="1200" dirty="0"/>
                        <a:t>Slide 9</a:t>
                      </a:r>
                    </a:p>
                  </a:txBody>
                  <a:tcPr marL="74295" marR="74295" marT="37148" marB="37148"/>
                </a:tc>
                <a:extLst>
                  <a:ext uri="{0D108BD9-81ED-4DB2-BD59-A6C34878D82A}">
                    <a16:rowId xmlns:a16="http://schemas.microsoft.com/office/drawing/2014/main" val="1238977212"/>
                  </a:ext>
                </a:extLst>
              </a:tr>
              <a:tr h="301308">
                <a:tc>
                  <a:txBody>
                    <a:bodyPr/>
                    <a:lstStyle/>
                    <a:p>
                      <a:endParaRPr lang="en-GB" sz="1200"/>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62 day to first treatment cancer target </a:t>
                      </a:r>
                    </a:p>
                  </a:txBody>
                  <a:tcPr marL="74295" marR="74295" marT="37148" marB="37148"/>
                </a:tc>
                <a:tc>
                  <a:txBody>
                    <a:bodyPr/>
                    <a:lstStyle/>
                    <a:p>
                      <a:r>
                        <a:rPr lang="en-GB" sz="1200" dirty="0"/>
                        <a:t>Slide 9 - 10</a:t>
                      </a:r>
                    </a:p>
                  </a:txBody>
                  <a:tcPr marL="74295" marR="74295" marT="37148" marB="37148"/>
                </a:tc>
                <a:extLst>
                  <a:ext uri="{0D108BD9-81ED-4DB2-BD59-A6C34878D82A}">
                    <a16:rowId xmlns:a16="http://schemas.microsoft.com/office/drawing/2014/main" val="3493831901"/>
                  </a:ext>
                </a:extLst>
              </a:tr>
              <a:tr h="301308">
                <a:tc>
                  <a:txBody>
                    <a:bodyPr/>
                    <a:lstStyle/>
                    <a:p>
                      <a:endParaRPr lang="en-GB" sz="1200"/>
                    </a:p>
                  </a:txBody>
                  <a:tcPr marL="74295" marR="74295" marT="37148" marB="37148"/>
                </a:tc>
                <a:tc>
                  <a:txBody>
                    <a:bodyPr/>
                    <a:lstStyle/>
                    <a:p>
                      <a:r>
                        <a:rPr lang="en-GB" sz="1200" dirty="0"/>
                        <a:t>31 day cancer pathways</a:t>
                      </a:r>
                    </a:p>
                  </a:txBody>
                  <a:tcPr marL="74295" marR="74295" marT="37148" marB="37148"/>
                </a:tc>
                <a:tc>
                  <a:txBody>
                    <a:bodyPr/>
                    <a:lstStyle/>
                    <a:p>
                      <a:r>
                        <a:rPr lang="en-GB" sz="1200" dirty="0"/>
                        <a:t>Slide 11</a:t>
                      </a:r>
                    </a:p>
                  </a:txBody>
                  <a:tcPr marL="74295" marR="74295" marT="37148" marB="37148"/>
                </a:tc>
                <a:extLst>
                  <a:ext uri="{0D108BD9-81ED-4DB2-BD59-A6C34878D82A}">
                    <a16:rowId xmlns:a16="http://schemas.microsoft.com/office/drawing/2014/main" val="2384224211"/>
                  </a:ext>
                </a:extLst>
              </a:tr>
              <a:tr h="301308">
                <a:tc>
                  <a:txBody>
                    <a:bodyPr/>
                    <a:lstStyle/>
                    <a:p>
                      <a:r>
                        <a:rPr lang="en-GB" sz="1200" dirty="0"/>
                        <a:t>Caring</a:t>
                      </a:r>
                    </a:p>
                  </a:txBody>
                  <a:tcPr marL="74295" marR="74295" marT="37148" marB="37148"/>
                </a:tc>
                <a:tc>
                  <a:txBody>
                    <a:bodyPr/>
                    <a:lstStyle/>
                    <a:p>
                      <a:r>
                        <a:rPr lang="en-GB" sz="1200" dirty="0"/>
                        <a:t>Patient experience</a:t>
                      </a:r>
                    </a:p>
                  </a:txBody>
                  <a:tcPr marL="74295" marR="74295" marT="37148" marB="37148"/>
                </a:tc>
                <a:tc>
                  <a:txBody>
                    <a:bodyPr/>
                    <a:lstStyle/>
                    <a:p>
                      <a:r>
                        <a:rPr lang="en-GB" sz="1200" dirty="0"/>
                        <a:t>Slide 12</a:t>
                      </a:r>
                    </a:p>
                  </a:txBody>
                  <a:tcPr marL="74295" marR="74295" marT="37148" marB="37148"/>
                </a:tc>
                <a:extLst>
                  <a:ext uri="{0D108BD9-81ED-4DB2-BD59-A6C34878D82A}">
                    <a16:rowId xmlns:a16="http://schemas.microsoft.com/office/drawing/2014/main" val="4156314542"/>
                  </a:ext>
                </a:extLst>
              </a:tr>
              <a:tr h="301308">
                <a:tc>
                  <a:txBody>
                    <a:bodyPr/>
                    <a:lstStyle/>
                    <a:p>
                      <a:r>
                        <a:rPr lang="en-GB" sz="1200" dirty="0"/>
                        <a:t>Effective</a:t>
                      </a:r>
                    </a:p>
                  </a:txBody>
                  <a:tcPr marL="74295" marR="74295" marT="37148" marB="37148"/>
                </a:tc>
                <a:tc>
                  <a:txBody>
                    <a:bodyPr/>
                    <a:lstStyle/>
                    <a:p>
                      <a:r>
                        <a:rPr lang="en-GB" sz="1200" dirty="0"/>
                        <a:t>Cystic Fibrosis clinical trials</a:t>
                      </a:r>
                    </a:p>
                  </a:txBody>
                  <a:tcPr marL="74295" marR="74295" marT="37148" marB="37148"/>
                </a:tc>
                <a:tc>
                  <a:txBody>
                    <a:bodyPr/>
                    <a:lstStyle/>
                    <a:p>
                      <a:r>
                        <a:rPr lang="en-GB" sz="1200" dirty="0"/>
                        <a:t>Slide 13</a:t>
                      </a:r>
                    </a:p>
                  </a:txBody>
                  <a:tcPr marL="74295" marR="74295" marT="37148" marB="37148"/>
                </a:tc>
                <a:extLst>
                  <a:ext uri="{0D108BD9-81ED-4DB2-BD59-A6C34878D82A}">
                    <a16:rowId xmlns:a16="http://schemas.microsoft.com/office/drawing/2014/main" val="4190337245"/>
                  </a:ext>
                </a:extLst>
              </a:tr>
              <a:tr h="301308">
                <a:tc>
                  <a:txBody>
                    <a:bodyPr/>
                    <a:lstStyle/>
                    <a:p>
                      <a:r>
                        <a:rPr lang="en-GB" sz="1200" dirty="0"/>
                        <a:t>Well Led</a:t>
                      </a:r>
                    </a:p>
                  </a:txBody>
                  <a:tcPr marL="74295" marR="74295" marT="37148" marB="37148"/>
                </a:tc>
                <a:tc>
                  <a:txBody>
                    <a:bodyPr/>
                    <a:lstStyle/>
                    <a:p>
                      <a:r>
                        <a:rPr lang="en-GB" sz="1200" dirty="0"/>
                        <a:t>The Sunflower Scheme</a:t>
                      </a:r>
                    </a:p>
                  </a:txBody>
                  <a:tcPr marL="74295" marR="74295" marT="37148" marB="37148"/>
                </a:tc>
                <a:tc>
                  <a:txBody>
                    <a:bodyPr/>
                    <a:lstStyle/>
                    <a:p>
                      <a:r>
                        <a:rPr lang="en-GB" sz="1200" dirty="0"/>
                        <a:t>Slide 13</a:t>
                      </a:r>
                    </a:p>
                  </a:txBody>
                  <a:tcPr marL="74295" marR="74295" marT="37148" marB="37148"/>
                </a:tc>
                <a:extLst>
                  <a:ext uri="{0D108BD9-81ED-4DB2-BD59-A6C34878D82A}">
                    <a16:rowId xmlns:a16="http://schemas.microsoft.com/office/drawing/2014/main" val="2633175981"/>
                  </a:ext>
                </a:extLst>
              </a:tr>
              <a:tr h="301308">
                <a:tc>
                  <a:txBody>
                    <a:bodyPr/>
                    <a:lstStyle/>
                    <a:p>
                      <a:endParaRPr lang="en-GB" sz="1200" dirty="0"/>
                    </a:p>
                  </a:txBody>
                  <a:tcPr marL="74295" marR="74295" marT="37148" marB="37148"/>
                </a:tc>
                <a:tc>
                  <a:txBody>
                    <a:bodyPr/>
                    <a:lstStyle/>
                    <a:p>
                      <a:r>
                        <a:rPr lang="en-GB" sz="1200" dirty="0"/>
                        <a:t>Your Heart Hospital</a:t>
                      </a:r>
                    </a:p>
                  </a:txBody>
                  <a:tcPr marL="74295" marR="74295" marT="37148" marB="37148"/>
                </a:tc>
                <a:tc>
                  <a:txBody>
                    <a:bodyPr/>
                    <a:lstStyle/>
                    <a:p>
                      <a:r>
                        <a:rPr lang="en-GB" sz="1200" dirty="0"/>
                        <a:t>Slide 14</a:t>
                      </a:r>
                    </a:p>
                  </a:txBody>
                  <a:tcPr marL="74295" marR="74295" marT="37148" marB="37148"/>
                </a:tc>
                <a:extLst>
                  <a:ext uri="{0D108BD9-81ED-4DB2-BD59-A6C34878D82A}">
                    <a16:rowId xmlns:a16="http://schemas.microsoft.com/office/drawing/2014/main" val="3653922393"/>
                  </a:ext>
                </a:extLst>
              </a:tr>
              <a:tr h="301308">
                <a:tc>
                  <a:txBody>
                    <a:bodyPr/>
                    <a:lstStyle/>
                    <a:p>
                      <a:endParaRPr lang="en-GB" sz="1200" dirty="0"/>
                    </a:p>
                  </a:txBody>
                  <a:tcPr marL="74295" marR="74295" marT="37148" marB="37148"/>
                </a:tc>
                <a:tc>
                  <a:txBody>
                    <a:bodyPr/>
                    <a:lstStyle/>
                    <a:p>
                      <a:r>
                        <a:rPr lang="en-GB" sz="1200" dirty="0"/>
                        <a:t>Rainbow badges</a:t>
                      </a:r>
                    </a:p>
                  </a:txBody>
                  <a:tcPr marL="74295" marR="74295" marT="37148" marB="37148"/>
                </a:tc>
                <a:tc>
                  <a:txBody>
                    <a:bodyPr/>
                    <a:lstStyle/>
                    <a:p>
                      <a:r>
                        <a:rPr lang="en-GB" sz="1200" dirty="0"/>
                        <a:t>Slide 14</a:t>
                      </a:r>
                    </a:p>
                  </a:txBody>
                  <a:tcPr marL="74295" marR="74295" marT="37148" marB="37148"/>
                </a:tc>
                <a:extLst>
                  <a:ext uri="{0D108BD9-81ED-4DB2-BD59-A6C34878D82A}">
                    <a16:rowId xmlns:a16="http://schemas.microsoft.com/office/drawing/2014/main" val="265568814"/>
                  </a:ext>
                </a:extLst>
              </a:tr>
              <a:tr h="301308">
                <a:tc>
                  <a:txBody>
                    <a:bodyPr/>
                    <a:lstStyle/>
                    <a:p>
                      <a:r>
                        <a:rPr lang="en-GB" sz="1200" dirty="0"/>
                        <a:t>Performance data</a:t>
                      </a:r>
                    </a:p>
                  </a:txBody>
                  <a:tcPr marL="74295" marR="74295" marT="37148" marB="37148"/>
                </a:tc>
                <a:tc>
                  <a:txBody>
                    <a:bodyPr/>
                    <a:lstStyle/>
                    <a:p>
                      <a:r>
                        <a:rPr lang="en-GB" sz="1200" dirty="0"/>
                        <a:t>Cancelled operations</a:t>
                      </a:r>
                    </a:p>
                  </a:txBody>
                  <a:tcPr marL="74295" marR="74295" marT="37148" marB="37148"/>
                </a:tc>
                <a:tc>
                  <a:txBody>
                    <a:bodyPr/>
                    <a:lstStyle/>
                    <a:p>
                      <a:r>
                        <a:rPr lang="en-GB" sz="1200" dirty="0"/>
                        <a:t>Slide 16</a:t>
                      </a:r>
                    </a:p>
                  </a:txBody>
                  <a:tcPr marL="74295" marR="74295" marT="37148" marB="37148"/>
                </a:tc>
                <a:extLst>
                  <a:ext uri="{0D108BD9-81ED-4DB2-BD59-A6C34878D82A}">
                    <a16:rowId xmlns:a16="http://schemas.microsoft.com/office/drawing/2014/main" val="394193882"/>
                  </a:ext>
                </a:extLst>
              </a:tr>
              <a:tr h="301308">
                <a:tc>
                  <a:txBody>
                    <a:bodyPr/>
                    <a:lstStyle/>
                    <a:p>
                      <a:endParaRPr lang="en-GB" sz="1200" dirty="0"/>
                    </a:p>
                  </a:txBody>
                  <a:tcPr marL="74295" marR="74295" marT="37148" marB="37148"/>
                </a:tc>
                <a:tc>
                  <a:txBody>
                    <a:bodyPr/>
                    <a:lstStyle/>
                    <a:p>
                      <a:r>
                        <a:rPr lang="en-GB" sz="1200" dirty="0"/>
                        <a:t>Single oversight framework</a:t>
                      </a:r>
                    </a:p>
                  </a:txBody>
                  <a:tcPr marL="74295" marR="74295" marT="37148" marB="37148"/>
                </a:tc>
                <a:tc>
                  <a:txBody>
                    <a:bodyPr/>
                    <a:lstStyle/>
                    <a:p>
                      <a:r>
                        <a:rPr lang="en-GB" sz="1200" dirty="0"/>
                        <a:t>Slide 17 - 18</a:t>
                      </a:r>
                    </a:p>
                  </a:txBody>
                  <a:tcPr marL="74295" marR="74295" marT="37148" marB="37148"/>
                </a:tc>
                <a:extLst>
                  <a:ext uri="{0D108BD9-81ED-4DB2-BD59-A6C34878D82A}">
                    <a16:rowId xmlns:a16="http://schemas.microsoft.com/office/drawing/2014/main" val="1769065459"/>
                  </a:ext>
                </a:extLst>
              </a:tr>
              <a:tr h="301308">
                <a:tc>
                  <a:txBody>
                    <a:bodyPr/>
                    <a:lstStyle/>
                    <a:p>
                      <a:r>
                        <a:rPr lang="en-GB" sz="1200" dirty="0"/>
                        <a:t>For information</a:t>
                      </a:r>
                    </a:p>
                  </a:txBody>
                  <a:tcPr marL="74295" marR="74295" marT="37148" marB="37148"/>
                </a:tc>
                <a:tc>
                  <a:txBody>
                    <a:bodyPr/>
                    <a:lstStyle/>
                    <a:p>
                      <a:r>
                        <a:rPr lang="en-GB" sz="1200" dirty="0"/>
                        <a:t>Cancer pathways diagram</a:t>
                      </a:r>
                    </a:p>
                  </a:txBody>
                  <a:tcPr marL="74295" marR="74295" marT="37148" marB="37148"/>
                </a:tc>
                <a:tc>
                  <a:txBody>
                    <a:bodyPr/>
                    <a:lstStyle/>
                    <a:p>
                      <a:r>
                        <a:rPr lang="en-GB" sz="1200" dirty="0"/>
                        <a:t>Slide 19</a:t>
                      </a:r>
                    </a:p>
                  </a:txBody>
                  <a:tcPr marL="74295" marR="74295" marT="37148" marB="37148"/>
                </a:tc>
                <a:extLst>
                  <a:ext uri="{0D108BD9-81ED-4DB2-BD59-A6C34878D82A}">
                    <a16:rowId xmlns:a16="http://schemas.microsoft.com/office/drawing/2014/main" val="4057320912"/>
                  </a:ext>
                </a:extLst>
              </a:tr>
            </a:tbl>
          </a:graphicData>
        </a:graphic>
      </p:graphicFrame>
      <p:sp>
        <p:nvSpPr>
          <p:cNvPr id="3" name="Footer Placeholder 2">
            <a:extLst>
              <a:ext uri="{FF2B5EF4-FFF2-40B4-BE49-F238E27FC236}">
                <a16:creationId xmlns:a16="http://schemas.microsoft.com/office/drawing/2014/main" id="{83F9F9DD-4D4E-414F-9D05-11C4E4EBFECC}"/>
              </a:ext>
            </a:extLst>
          </p:cNvPr>
          <p:cNvSpPr>
            <a:spLocks noGrp="1"/>
          </p:cNvSpPr>
          <p:nvPr>
            <p:ph type="ftr" sz="quarter" idx="11"/>
          </p:nvPr>
        </p:nvSpPr>
        <p:spPr/>
        <p:txBody>
          <a:bodyPr/>
          <a:lstStyle/>
          <a:p>
            <a:r>
              <a:rPr lang="en-GB"/>
              <a:t>Trust Board November 2019</a:t>
            </a:r>
            <a:endParaRPr lang="en-GB" dirty="0"/>
          </a:p>
        </p:txBody>
      </p:sp>
      <p:sp>
        <p:nvSpPr>
          <p:cNvPr id="4" name="Slide Number Placeholder 3">
            <a:extLst>
              <a:ext uri="{FF2B5EF4-FFF2-40B4-BE49-F238E27FC236}">
                <a16:creationId xmlns:a16="http://schemas.microsoft.com/office/drawing/2014/main" id="{030EC8BD-B5F6-4818-A060-13241BC6CFD5}"/>
              </a:ext>
            </a:extLst>
          </p:cNvPr>
          <p:cNvSpPr>
            <a:spLocks noGrp="1"/>
          </p:cNvSpPr>
          <p:nvPr>
            <p:ph type="sldNum" sz="quarter" idx="12"/>
          </p:nvPr>
        </p:nvSpPr>
        <p:spPr/>
        <p:txBody>
          <a:bodyPr/>
          <a:lstStyle/>
          <a:p>
            <a:fld id="{695C60D5-4CC1-4709-A90A-FD5BC9656B7A}" type="slidenum">
              <a:rPr lang="en-GB" smtClean="0"/>
              <a:t>2</a:t>
            </a:fld>
            <a:endParaRPr lang="en-GB"/>
          </a:p>
        </p:txBody>
      </p:sp>
    </p:spTree>
    <p:extLst>
      <p:ext uri="{BB962C8B-B14F-4D97-AF65-F5344CB8AC3E}">
        <p14:creationId xmlns:p14="http://schemas.microsoft.com/office/powerpoint/2010/main" val="3421110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C966B3-14F1-4C97-9E5A-99C8F7609F22}"/>
              </a:ext>
            </a:extLst>
          </p:cNvPr>
          <p:cNvPicPr>
            <a:picLocks noChangeAspect="1"/>
          </p:cNvPicPr>
          <p:nvPr/>
        </p:nvPicPr>
        <p:blipFill>
          <a:blip r:embed="rId2"/>
          <a:stretch>
            <a:fillRect/>
          </a:stretch>
        </p:blipFill>
        <p:spPr>
          <a:xfrm>
            <a:off x="359229" y="1808009"/>
            <a:ext cx="8953602" cy="371475"/>
          </a:xfrm>
          <a:prstGeom prst="rect">
            <a:avLst/>
          </a:prstGeom>
        </p:spPr>
      </p:pic>
      <p:sp>
        <p:nvSpPr>
          <p:cNvPr id="2" name="Title 1">
            <a:extLst>
              <a:ext uri="{FF2B5EF4-FFF2-40B4-BE49-F238E27FC236}">
                <a16:creationId xmlns:a16="http://schemas.microsoft.com/office/drawing/2014/main" id="{E89C48E5-7E8E-4E76-B1C6-319620310B06}"/>
              </a:ext>
            </a:extLst>
          </p:cNvPr>
          <p:cNvSpPr>
            <a:spLocks noGrp="1"/>
          </p:cNvSpPr>
          <p:nvPr>
            <p:ph type="title"/>
          </p:nvPr>
        </p:nvSpPr>
        <p:spPr>
          <a:xfrm>
            <a:off x="221942" y="255467"/>
            <a:ext cx="9365941" cy="494522"/>
          </a:xfrm>
          <a:solidFill>
            <a:srgbClr val="DFF5FC"/>
          </a:solidFill>
        </p:spPr>
        <p:txBody>
          <a:bodyPr>
            <a:normAutofit/>
          </a:bodyPr>
          <a:lstStyle/>
          <a:p>
            <a:pPr algn="ctr"/>
            <a:r>
              <a:rPr lang="en-GB" sz="1625" dirty="0">
                <a:latin typeface="Arial" panose="020B0604020202020204" pitchFamily="34" charset="0"/>
                <a:cs typeface="Arial" panose="020B0604020202020204" pitchFamily="34" charset="0"/>
              </a:rPr>
              <a:t>Latest headlines from NHSI Model Hospital</a:t>
            </a:r>
          </a:p>
        </p:txBody>
      </p:sp>
      <p:sp>
        <p:nvSpPr>
          <p:cNvPr id="10" name="TextBox 9">
            <a:extLst>
              <a:ext uri="{FF2B5EF4-FFF2-40B4-BE49-F238E27FC236}">
                <a16:creationId xmlns:a16="http://schemas.microsoft.com/office/drawing/2014/main" id="{20EFD716-80ED-4A61-AD73-9E7EB31A6509}"/>
              </a:ext>
            </a:extLst>
          </p:cNvPr>
          <p:cNvSpPr txBox="1"/>
          <p:nvPr/>
        </p:nvSpPr>
        <p:spPr>
          <a:xfrm>
            <a:off x="142043" y="5833737"/>
            <a:ext cx="9445840" cy="861774"/>
          </a:xfrm>
          <a:prstGeom prst="rect">
            <a:avLst/>
          </a:prstGeom>
          <a:noFill/>
        </p:spPr>
        <p:txBody>
          <a:bodyPr wrap="square" rtlCol="0">
            <a:spAutoFit/>
          </a:bodyPr>
          <a:lstStyle/>
          <a:p>
            <a:pPr marL="11113">
              <a:tabLst>
                <a:tab pos="615950" algn="l"/>
              </a:tabLst>
            </a:pPr>
            <a:r>
              <a:rPr lang="en-GB" sz="1000" b="1" dirty="0">
                <a:latin typeface="Arial" panose="020B0604020202020204" pitchFamily="34" charset="0"/>
                <a:cs typeface="Arial" panose="020B0604020202020204" pitchFamily="34" charset="0"/>
              </a:rPr>
              <a:t>To note: 	</a:t>
            </a:r>
            <a:r>
              <a:rPr lang="en-GB" sz="1000" dirty="0">
                <a:latin typeface="Arial" panose="020B0604020202020204" pitchFamily="34" charset="0"/>
                <a:cs typeface="Arial" panose="020B0604020202020204" pitchFamily="34" charset="0"/>
              </a:rPr>
              <a:t>The Trust’s position on the slider charts is marked by the white oval and the peer median is marked by the diamond</a:t>
            </a:r>
          </a:p>
          <a:p>
            <a:pPr marL="11113">
              <a:tabLst>
                <a:tab pos="615950" algn="l"/>
              </a:tabLst>
            </a:pP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NHS Digital quarterly revalidation of cancer data is underway and finalised Q1 and Q2 data will be available later in the year. </a:t>
            </a:r>
          </a:p>
          <a:p>
            <a:pPr marL="11113">
              <a:tabLst>
                <a:tab pos="615950" algn="l"/>
              </a:tabLst>
            </a:pPr>
            <a:r>
              <a:rPr lang="en-GB" sz="1000" dirty="0">
                <a:latin typeface="Arial" panose="020B0604020202020204" pitchFamily="34" charset="0"/>
                <a:cs typeface="Arial" panose="020B0604020202020204" pitchFamily="34" charset="0"/>
              </a:rPr>
              <a:t>	One MRSA bacteraemia has been reported during 2019-20</a:t>
            </a:r>
          </a:p>
          <a:p>
            <a:pPr marL="625475" indent="-614363">
              <a:tabLst>
                <a:tab pos="615950" algn="l"/>
              </a:tabLst>
            </a:pPr>
            <a:r>
              <a:rPr lang="en-GB" sz="1000" dirty="0">
                <a:latin typeface="Arial" panose="020B0604020202020204" pitchFamily="34" charset="0"/>
                <a:cs typeface="Arial" panose="020B0604020202020204" pitchFamily="34" charset="0"/>
              </a:rPr>
              <a:t>	Where the terms ‘my peers’ or ‘peers’ are used in this it relates to Liverpool Heart and Chest NHS Foundation Trust and Royal Papworth Hospital NHS Foundation Trust</a:t>
            </a:r>
          </a:p>
        </p:txBody>
      </p:sp>
      <p:sp>
        <p:nvSpPr>
          <p:cNvPr id="3" name="Footer Placeholder 2">
            <a:extLst>
              <a:ext uri="{FF2B5EF4-FFF2-40B4-BE49-F238E27FC236}">
                <a16:creationId xmlns:a16="http://schemas.microsoft.com/office/drawing/2014/main" id="{93EFD46C-58AE-4449-8BEA-D6A6D5253069}"/>
              </a:ext>
            </a:extLst>
          </p:cNvPr>
          <p:cNvSpPr>
            <a:spLocks noGrp="1"/>
          </p:cNvSpPr>
          <p:nvPr>
            <p:ph type="ftr" sz="quarter" idx="11"/>
          </p:nvPr>
        </p:nvSpPr>
        <p:spPr/>
        <p:txBody>
          <a:bodyPr/>
          <a:lstStyle/>
          <a:p>
            <a:r>
              <a:rPr lang="en-GB"/>
              <a:t>Trust Board November 2019</a:t>
            </a:r>
          </a:p>
        </p:txBody>
      </p:sp>
      <p:sp>
        <p:nvSpPr>
          <p:cNvPr id="5" name="Slide Number Placeholder 4">
            <a:extLst>
              <a:ext uri="{FF2B5EF4-FFF2-40B4-BE49-F238E27FC236}">
                <a16:creationId xmlns:a16="http://schemas.microsoft.com/office/drawing/2014/main" id="{19E89E06-A184-4E40-A55F-E48C34395432}"/>
              </a:ext>
            </a:extLst>
          </p:cNvPr>
          <p:cNvSpPr>
            <a:spLocks noGrp="1"/>
          </p:cNvSpPr>
          <p:nvPr>
            <p:ph type="sldNum" sz="quarter" idx="12"/>
          </p:nvPr>
        </p:nvSpPr>
        <p:spPr/>
        <p:txBody>
          <a:bodyPr/>
          <a:lstStyle/>
          <a:p>
            <a:fld id="{695C60D5-4CC1-4709-A90A-FD5BC9656B7A}" type="slidenum">
              <a:rPr lang="en-GB" smtClean="0"/>
              <a:t>3</a:t>
            </a:fld>
            <a:endParaRPr lang="en-GB" dirty="0"/>
          </a:p>
        </p:txBody>
      </p:sp>
      <p:pic>
        <p:nvPicPr>
          <p:cNvPr id="11" name="Picture 10">
            <a:extLst>
              <a:ext uri="{FF2B5EF4-FFF2-40B4-BE49-F238E27FC236}">
                <a16:creationId xmlns:a16="http://schemas.microsoft.com/office/drawing/2014/main" id="{F4EE389F-27C4-7847-9480-875E690F2A71}"/>
              </a:ext>
            </a:extLst>
          </p:cNvPr>
          <p:cNvPicPr>
            <a:picLocks noChangeAspect="1"/>
          </p:cNvPicPr>
          <p:nvPr/>
        </p:nvPicPr>
        <p:blipFill>
          <a:blip r:embed="rId3"/>
          <a:stretch>
            <a:fillRect/>
          </a:stretch>
        </p:blipFill>
        <p:spPr>
          <a:xfrm>
            <a:off x="318182" y="2122536"/>
            <a:ext cx="9044937" cy="267814"/>
          </a:xfrm>
          <a:prstGeom prst="rect">
            <a:avLst/>
          </a:prstGeom>
        </p:spPr>
      </p:pic>
      <p:pic>
        <p:nvPicPr>
          <p:cNvPr id="13" name="Picture 12">
            <a:extLst>
              <a:ext uri="{FF2B5EF4-FFF2-40B4-BE49-F238E27FC236}">
                <a16:creationId xmlns:a16="http://schemas.microsoft.com/office/drawing/2014/main" id="{9082E995-4F3A-644A-8C72-B95ADD1A647C}"/>
              </a:ext>
            </a:extLst>
          </p:cNvPr>
          <p:cNvPicPr>
            <a:picLocks noChangeAspect="1"/>
          </p:cNvPicPr>
          <p:nvPr/>
        </p:nvPicPr>
        <p:blipFill>
          <a:blip r:embed="rId4"/>
          <a:stretch>
            <a:fillRect/>
          </a:stretch>
        </p:blipFill>
        <p:spPr>
          <a:xfrm>
            <a:off x="318183" y="2378764"/>
            <a:ext cx="9044935" cy="264281"/>
          </a:xfrm>
          <a:prstGeom prst="rect">
            <a:avLst/>
          </a:prstGeom>
        </p:spPr>
      </p:pic>
      <p:pic>
        <p:nvPicPr>
          <p:cNvPr id="14" name="Picture 13">
            <a:extLst>
              <a:ext uri="{FF2B5EF4-FFF2-40B4-BE49-F238E27FC236}">
                <a16:creationId xmlns:a16="http://schemas.microsoft.com/office/drawing/2014/main" id="{C5EEB946-6E82-CD4E-A20B-5CBF23751145}"/>
              </a:ext>
            </a:extLst>
          </p:cNvPr>
          <p:cNvPicPr>
            <a:picLocks noChangeAspect="1"/>
          </p:cNvPicPr>
          <p:nvPr/>
        </p:nvPicPr>
        <p:blipFill>
          <a:blip r:embed="rId5"/>
          <a:stretch>
            <a:fillRect/>
          </a:stretch>
        </p:blipFill>
        <p:spPr>
          <a:xfrm>
            <a:off x="318183" y="2650626"/>
            <a:ext cx="9045002" cy="1295375"/>
          </a:xfrm>
          <a:prstGeom prst="rect">
            <a:avLst/>
          </a:prstGeom>
        </p:spPr>
      </p:pic>
      <p:pic>
        <p:nvPicPr>
          <p:cNvPr id="15" name="Picture 14">
            <a:extLst>
              <a:ext uri="{FF2B5EF4-FFF2-40B4-BE49-F238E27FC236}">
                <a16:creationId xmlns:a16="http://schemas.microsoft.com/office/drawing/2014/main" id="{2E450B9B-58D4-7040-93BA-426BA827DE3E}"/>
              </a:ext>
            </a:extLst>
          </p:cNvPr>
          <p:cNvPicPr>
            <a:picLocks noChangeAspect="1"/>
          </p:cNvPicPr>
          <p:nvPr/>
        </p:nvPicPr>
        <p:blipFill>
          <a:blip r:embed="rId6"/>
          <a:stretch>
            <a:fillRect/>
          </a:stretch>
        </p:blipFill>
        <p:spPr>
          <a:xfrm>
            <a:off x="318118" y="3946001"/>
            <a:ext cx="9035759" cy="360025"/>
          </a:xfrm>
          <a:prstGeom prst="rect">
            <a:avLst/>
          </a:prstGeom>
        </p:spPr>
      </p:pic>
      <p:pic>
        <p:nvPicPr>
          <p:cNvPr id="19" name="Picture 18">
            <a:extLst>
              <a:ext uri="{FF2B5EF4-FFF2-40B4-BE49-F238E27FC236}">
                <a16:creationId xmlns:a16="http://schemas.microsoft.com/office/drawing/2014/main" id="{D3232BBB-954D-CB41-A554-F61DC9BEFB51}"/>
              </a:ext>
            </a:extLst>
          </p:cNvPr>
          <p:cNvPicPr>
            <a:picLocks noChangeAspect="1"/>
          </p:cNvPicPr>
          <p:nvPr/>
        </p:nvPicPr>
        <p:blipFill>
          <a:blip r:embed="rId7"/>
          <a:stretch>
            <a:fillRect/>
          </a:stretch>
        </p:blipFill>
        <p:spPr>
          <a:xfrm>
            <a:off x="267829" y="4774884"/>
            <a:ext cx="9045002" cy="885439"/>
          </a:xfrm>
          <a:prstGeom prst="rect">
            <a:avLst/>
          </a:prstGeom>
        </p:spPr>
      </p:pic>
      <p:pic>
        <p:nvPicPr>
          <p:cNvPr id="6" name="Picture 5">
            <a:extLst>
              <a:ext uri="{FF2B5EF4-FFF2-40B4-BE49-F238E27FC236}">
                <a16:creationId xmlns:a16="http://schemas.microsoft.com/office/drawing/2014/main" id="{78242D80-AEB4-5D44-A1A7-A6AC9D5704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228" y="841151"/>
            <a:ext cx="9044935" cy="1017226"/>
          </a:xfrm>
          <a:prstGeom prst="rect">
            <a:avLst/>
          </a:prstGeom>
        </p:spPr>
      </p:pic>
      <p:pic>
        <p:nvPicPr>
          <p:cNvPr id="8" name="Picture 7">
            <a:extLst>
              <a:ext uri="{FF2B5EF4-FFF2-40B4-BE49-F238E27FC236}">
                <a16:creationId xmlns:a16="http://schemas.microsoft.com/office/drawing/2014/main" id="{0A3998D4-01BD-A34A-AA1C-56ABE2D768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118" y="4242911"/>
            <a:ext cx="9045002" cy="506007"/>
          </a:xfrm>
          <a:prstGeom prst="rect">
            <a:avLst/>
          </a:prstGeom>
        </p:spPr>
      </p:pic>
    </p:spTree>
    <p:extLst>
      <p:ext uri="{BB962C8B-B14F-4D97-AF65-F5344CB8AC3E}">
        <p14:creationId xmlns:p14="http://schemas.microsoft.com/office/powerpoint/2010/main" val="158317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1830B1-71DF-4F2A-8D63-585ED16EE992}"/>
              </a:ext>
            </a:extLst>
          </p:cNvPr>
          <p:cNvSpPr txBox="1"/>
          <p:nvPr/>
        </p:nvSpPr>
        <p:spPr>
          <a:xfrm>
            <a:off x="233460" y="188967"/>
            <a:ext cx="9315922" cy="469359"/>
          </a:xfrm>
          <a:prstGeom prst="rect">
            <a:avLst/>
          </a:prstGeom>
          <a:solidFill>
            <a:srgbClr val="DFF5FC"/>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300"/>
              </a:spcAft>
            </a:pPr>
            <a:r>
              <a:rPr lang="en-GB" sz="1100" b="1" dirty="0">
                <a:solidFill>
                  <a:schemeClr val="tx1"/>
                </a:solidFill>
                <a:latin typeface="Arial" panose="020B0604020202020204" pitchFamily="34" charset="0"/>
                <a:cs typeface="Arial" panose="020B0604020202020204" pitchFamily="34" charset="0"/>
              </a:rPr>
              <a:t>Safe: Infection Prevention and Control </a:t>
            </a:r>
          </a:p>
          <a:p>
            <a:pPr>
              <a:spcAft>
                <a:spcPts val="300"/>
              </a:spcAft>
            </a:pPr>
            <a:r>
              <a:rPr lang="en-GB" sz="1100" dirty="0">
                <a:latin typeface="Arial" panose="020B0604020202020204" pitchFamily="34" charset="0"/>
                <a:cs typeface="Arial" panose="020B0604020202020204" pitchFamily="34" charset="0"/>
              </a:rPr>
              <a:t>Data owner: Lucy Everett – Matron Lead - Infection Prevention and Control</a:t>
            </a:r>
          </a:p>
        </p:txBody>
      </p:sp>
      <p:sp>
        <p:nvSpPr>
          <p:cNvPr id="10" name="TextBox 9">
            <a:extLst>
              <a:ext uri="{FF2B5EF4-FFF2-40B4-BE49-F238E27FC236}">
                <a16:creationId xmlns:a16="http://schemas.microsoft.com/office/drawing/2014/main" id="{39A687B4-4C20-4194-8E84-05FC535E4E9F}"/>
              </a:ext>
            </a:extLst>
          </p:cNvPr>
          <p:cNvSpPr txBox="1"/>
          <p:nvPr/>
        </p:nvSpPr>
        <p:spPr>
          <a:xfrm>
            <a:off x="185526" y="674277"/>
            <a:ext cx="4121003" cy="1862048"/>
          </a:xfrm>
          <a:prstGeom prst="rect">
            <a:avLst/>
          </a:prstGeom>
          <a:noFill/>
        </p:spPr>
        <p:txBody>
          <a:bodyPr wrap="square" rtlCol="0">
            <a:spAutoFit/>
          </a:bodyPr>
          <a:lstStyle/>
          <a:p>
            <a:pPr algn="just">
              <a:spcAft>
                <a:spcPts val="600"/>
              </a:spcAft>
            </a:pPr>
            <a:r>
              <a:rPr lang="en-GB" sz="1100" dirty="0">
                <a:latin typeface="Arial" panose="020B0604020202020204" pitchFamily="34" charset="0"/>
                <a:cs typeface="Arial" panose="020B0604020202020204" pitchFamily="34" charset="0"/>
              </a:rPr>
              <a:t>The Trust continues to comply with the Public Health England Mandatory surveillance programme which requires reporting of incidence of the following infections:</a:t>
            </a:r>
          </a:p>
          <a:p>
            <a:pPr marL="171450" indent="-171450">
              <a:buFont typeface="Arial" panose="020B0604020202020204" pitchFamily="34" charset="0"/>
              <a:buChar char="•"/>
            </a:pPr>
            <a:r>
              <a:rPr lang="en-GB" sz="1100" i="1" dirty="0">
                <a:latin typeface="Arial" panose="020B0604020202020204" pitchFamily="34" charset="0"/>
                <a:cs typeface="Arial" panose="020B0604020202020204" pitchFamily="34" charset="0"/>
              </a:rPr>
              <a:t>Clostridium difficile </a:t>
            </a:r>
            <a:r>
              <a:rPr lang="en-GB" sz="1100" dirty="0">
                <a:latin typeface="Arial" panose="020B0604020202020204" pitchFamily="34" charset="0"/>
                <a:cs typeface="Arial" panose="020B0604020202020204" pitchFamily="34" charset="0"/>
              </a:rPr>
              <a:t>infection surveillance</a:t>
            </a:r>
          </a:p>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MRSA (</a:t>
            </a:r>
            <a:r>
              <a:rPr lang="en-GB" sz="1100" i="1" dirty="0" err="1">
                <a:latin typeface="Arial" panose="020B0604020202020204" pitchFamily="34" charset="0"/>
                <a:cs typeface="Arial" panose="020B0604020202020204" pitchFamily="34" charset="0"/>
              </a:rPr>
              <a:t>Meticillin</a:t>
            </a:r>
            <a:r>
              <a:rPr lang="en-GB" sz="1100" i="1" dirty="0">
                <a:latin typeface="Arial" panose="020B0604020202020204" pitchFamily="34" charset="0"/>
                <a:cs typeface="Arial" panose="020B0604020202020204" pitchFamily="34" charset="0"/>
              </a:rPr>
              <a:t>-resistant Staphylococcus aureus</a:t>
            </a:r>
            <a:r>
              <a:rPr lang="en-GB" sz="1100" dirty="0">
                <a:latin typeface="Arial" panose="020B0604020202020204" pitchFamily="34" charset="0"/>
                <a:cs typeface="Arial" panose="020B0604020202020204" pitchFamily="34" charset="0"/>
              </a:rPr>
              <a:t>) blood stream infection (BSI) </a:t>
            </a:r>
          </a:p>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MSSA (Methicillin-susceptible </a:t>
            </a:r>
            <a:r>
              <a:rPr lang="en-GB" sz="1100" i="1" dirty="0">
                <a:latin typeface="Arial" panose="020B0604020202020204" pitchFamily="34" charset="0"/>
                <a:cs typeface="Arial" panose="020B0604020202020204" pitchFamily="34" charset="0"/>
              </a:rPr>
              <a:t>Staphylococcus aureus</a:t>
            </a:r>
            <a:r>
              <a:rPr lang="en-GB" sz="1100" dirty="0">
                <a:latin typeface="Arial" panose="020B0604020202020204" pitchFamily="34" charset="0"/>
                <a:cs typeface="Arial" panose="020B0604020202020204" pitchFamily="34" charset="0"/>
              </a:rPr>
              <a:t>) BSI</a:t>
            </a:r>
          </a:p>
          <a:p>
            <a:pPr marL="171450" lvl="0" indent="-171450">
              <a:buFont typeface="Arial" panose="020B0604020202020204" pitchFamily="34" charset="0"/>
              <a:buChar char="•"/>
            </a:pPr>
            <a:r>
              <a:rPr lang="en-GB" sz="1100" i="1" dirty="0">
                <a:latin typeface="Arial" panose="020B0604020202020204" pitchFamily="34" charset="0"/>
                <a:cs typeface="Arial" panose="020B0604020202020204" pitchFamily="34" charset="0"/>
              </a:rPr>
              <a:t>E. coli </a:t>
            </a:r>
            <a:r>
              <a:rPr lang="en-GB" sz="1100" dirty="0">
                <a:latin typeface="Arial" panose="020B0604020202020204" pitchFamily="34" charset="0"/>
                <a:cs typeface="Arial" panose="020B0604020202020204" pitchFamily="34" charset="0"/>
              </a:rPr>
              <a:t>BSI</a:t>
            </a:r>
          </a:p>
          <a:p>
            <a:pPr marL="171450" lvl="0" indent="-171450">
              <a:buFont typeface="Arial" panose="020B0604020202020204" pitchFamily="34" charset="0"/>
              <a:buChar char="•"/>
            </a:pPr>
            <a:r>
              <a:rPr lang="en-GB" sz="1100" i="1" dirty="0">
                <a:latin typeface="Arial" panose="020B0604020202020204" pitchFamily="34" charset="0"/>
                <a:cs typeface="Arial" panose="020B0604020202020204" pitchFamily="34" charset="0"/>
              </a:rPr>
              <a:t>Klebsiella species </a:t>
            </a:r>
            <a:r>
              <a:rPr lang="en-GB" sz="1100" dirty="0">
                <a:latin typeface="Arial" panose="020B0604020202020204" pitchFamily="34" charset="0"/>
                <a:cs typeface="Arial" panose="020B0604020202020204" pitchFamily="34" charset="0"/>
              </a:rPr>
              <a:t>(BSI) </a:t>
            </a:r>
          </a:p>
          <a:p>
            <a:pPr marL="171450" lvl="0" indent="-171450">
              <a:buFont typeface="Arial" panose="020B0604020202020204" pitchFamily="34" charset="0"/>
              <a:buChar char="•"/>
            </a:pPr>
            <a:r>
              <a:rPr lang="en-GB" sz="1100" i="1" dirty="0">
                <a:latin typeface="Arial" panose="020B0604020202020204" pitchFamily="34" charset="0"/>
                <a:cs typeface="Arial" panose="020B0604020202020204" pitchFamily="34" charset="0"/>
              </a:rPr>
              <a:t>Pseudomonas aeruginosa </a:t>
            </a:r>
            <a:r>
              <a:rPr lang="en-GB" sz="1100" dirty="0">
                <a:latin typeface="Arial" panose="020B0604020202020204" pitchFamily="34" charset="0"/>
                <a:cs typeface="Arial" panose="020B0604020202020204" pitchFamily="34" charset="0"/>
              </a:rPr>
              <a:t>BSI</a:t>
            </a:r>
          </a:p>
        </p:txBody>
      </p:sp>
      <p:sp>
        <p:nvSpPr>
          <p:cNvPr id="2" name="Footer Placeholder 1">
            <a:extLst>
              <a:ext uri="{FF2B5EF4-FFF2-40B4-BE49-F238E27FC236}">
                <a16:creationId xmlns:a16="http://schemas.microsoft.com/office/drawing/2014/main" id="{EBE72325-32ED-9D4E-9D6C-DDBC488CB86D}"/>
              </a:ext>
            </a:extLst>
          </p:cNvPr>
          <p:cNvSpPr>
            <a:spLocks noGrp="1"/>
          </p:cNvSpPr>
          <p:nvPr>
            <p:ph type="ftr" sz="quarter" idx="11"/>
          </p:nvPr>
        </p:nvSpPr>
        <p:spPr/>
        <p:txBody>
          <a:bodyPr/>
          <a:lstStyle/>
          <a:p>
            <a:r>
              <a:rPr lang="en-GB"/>
              <a:t>Trust Board November 2019</a:t>
            </a:r>
          </a:p>
        </p:txBody>
      </p:sp>
      <p:sp>
        <p:nvSpPr>
          <p:cNvPr id="6" name="Rectangle 5">
            <a:extLst>
              <a:ext uri="{FF2B5EF4-FFF2-40B4-BE49-F238E27FC236}">
                <a16:creationId xmlns:a16="http://schemas.microsoft.com/office/drawing/2014/main" id="{7947B38E-2D9C-42EA-89AA-A6C64202CE9D}"/>
              </a:ext>
            </a:extLst>
          </p:cNvPr>
          <p:cNvSpPr/>
          <p:nvPr/>
        </p:nvSpPr>
        <p:spPr>
          <a:xfrm>
            <a:off x="160055" y="2511218"/>
            <a:ext cx="4146474" cy="769441"/>
          </a:xfrm>
          <a:prstGeom prst="rect">
            <a:avLst/>
          </a:prstGeom>
        </p:spPr>
        <p:txBody>
          <a:bodyPr wrap="square">
            <a:spAutoFit/>
          </a:bodyPr>
          <a:lstStyle/>
          <a:p>
            <a:pPr lvl="0" algn="just"/>
            <a:r>
              <a:rPr lang="en-GB" sz="1100" dirty="0">
                <a:latin typeface="Arial" panose="020B0604020202020204" pitchFamily="34" charset="0"/>
                <a:cs typeface="Arial" panose="020B0604020202020204" pitchFamily="34" charset="0"/>
              </a:rPr>
              <a:t>The tables below show the M6 – M7 and year to date position for infections within the surveillance programme. Post infection reviews are undertaken on all infections reported and learning is shared across the organisation.</a:t>
            </a:r>
          </a:p>
        </p:txBody>
      </p:sp>
      <p:sp>
        <p:nvSpPr>
          <p:cNvPr id="7" name="Slide Number Placeholder 6">
            <a:extLst>
              <a:ext uri="{FF2B5EF4-FFF2-40B4-BE49-F238E27FC236}">
                <a16:creationId xmlns:a16="http://schemas.microsoft.com/office/drawing/2014/main" id="{B977FACC-DF7D-4D92-842E-927498EE8730}"/>
              </a:ext>
            </a:extLst>
          </p:cNvPr>
          <p:cNvSpPr>
            <a:spLocks noGrp="1"/>
          </p:cNvSpPr>
          <p:nvPr>
            <p:ph type="sldNum" sz="quarter" idx="12"/>
          </p:nvPr>
        </p:nvSpPr>
        <p:spPr/>
        <p:txBody>
          <a:bodyPr/>
          <a:lstStyle/>
          <a:p>
            <a:fld id="{695C60D5-4CC1-4709-A90A-FD5BC9656B7A}" type="slidenum">
              <a:rPr lang="en-GB" smtClean="0"/>
              <a:t>4</a:t>
            </a:fld>
            <a:endParaRPr lang="en-GB"/>
          </a:p>
        </p:txBody>
      </p:sp>
      <p:pic>
        <p:nvPicPr>
          <p:cNvPr id="35" name="Picture 34">
            <a:extLst>
              <a:ext uri="{FF2B5EF4-FFF2-40B4-BE49-F238E27FC236}">
                <a16:creationId xmlns:a16="http://schemas.microsoft.com/office/drawing/2014/main" id="{6C59CB2E-5A21-9041-BA40-304C66536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15" y="4622550"/>
            <a:ext cx="3960656" cy="1069661"/>
          </a:xfrm>
          <a:prstGeom prst="rect">
            <a:avLst/>
          </a:prstGeom>
        </p:spPr>
      </p:pic>
      <p:pic>
        <p:nvPicPr>
          <p:cNvPr id="37" name="Picture 36">
            <a:extLst>
              <a:ext uri="{FF2B5EF4-FFF2-40B4-BE49-F238E27FC236}">
                <a16:creationId xmlns:a16="http://schemas.microsoft.com/office/drawing/2014/main" id="{05D0EAD2-CFD4-ED45-9B64-0A0870BE8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460" y="3280659"/>
            <a:ext cx="3994411" cy="1179829"/>
          </a:xfrm>
          <a:prstGeom prst="rect">
            <a:avLst/>
          </a:prstGeom>
        </p:spPr>
      </p:pic>
      <p:sp>
        <p:nvSpPr>
          <p:cNvPr id="38" name="TextBox 37">
            <a:extLst>
              <a:ext uri="{FF2B5EF4-FFF2-40B4-BE49-F238E27FC236}">
                <a16:creationId xmlns:a16="http://schemas.microsoft.com/office/drawing/2014/main" id="{963D66C3-8F8B-3548-B479-B75652E6D13B}"/>
              </a:ext>
            </a:extLst>
          </p:cNvPr>
          <p:cNvSpPr txBox="1"/>
          <p:nvPr/>
        </p:nvSpPr>
        <p:spPr>
          <a:xfrm>
            <a:off x="4473678" y="674277"/>
            <a:ext cx="5146156" cy="769441"/>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The graphs below show the hospital onset infection rates for the infections reportable under the Public Health England Mandatory surveillance programme, alongside 2018-19 hospital onset infection rates for internal benchmarking purposes. </a:t>
            </a:r>
          </a:p>
        </p:txBody>
      </p:sp>
      <p:pic>
        <p:nvPicPr>
          <p:cNvPr id="39" name="Picture 38">
            <a:extLst>
              <a:ext uri="{FF2B5EF4-FFF2-40B4-BE49-F238E27FC236}">
                <a16:creationId xmlns:a16="http://schemas.microsoft.com/office/drawing/2014/main" id="{D93D966C-4933-1149-9876-C2CEC0754B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2167" y="2791039"/>
            <a:ext cx="2566059" cy="1397329"/>
          </a:xfrm>
          <a:prstGeom prst="rect">
            <a:avLst/>
          </a:prstGeom>
        </p:spPr>
      </p:pic>
      <p:cxnSp>
        <p:nvCxnSpPr>
          <p:cNvPr id="41" name="Straight Connector 40">
            <a:extLst>
              <a:ext uri="{FF2B5EF4-FFF2-40B4-BE49-F238E27FC236}">
                <a16:creationId xmlns:a16="http://schemas.microsoft.com/office/drawing/2014/main" id="{7BD6FAF7-332B-9546-8CF7-D412C8260156}"/>
              </a:ext>
            </a:extLst>
          </p:cNvPr>
          <p:cNvCxnSpPr>
            <a:cxnSpLocks/>
          </p:cNvCxnSpPr>
          <p:nvPr/>
        </p:nvCxnSpPr>
        <p:spPr>
          <a:xfrm>
            <a:off x="4395019" y="674277"/>
            <a:ext cx="0" cy="4960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1FEC4A23-46C8-C047-A381-E1273EDE5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8225" y="2805523"/>
            <a:ext cx="2411297" cy="1352398"/>
          </a:xfrm>
          <a:prstGeom prst="rect">
            <a:avLst/>
          </a:prstGeom>
        </p:spPr>
      </p:pic>
      <p:pic>
        <p:nvPicPr>
          <p:cNvPr id="43" name="Picture 42">
            <a:extLst>
              <a:ext uri="{FF2B5EF4-FFF2-40B4-BE49-F238E27FC236}">
                <a16:creationId xmlns:a16="http://schemas.microsoft.com/office/drawing/2014/main" id="{03CF76BB-D829-3541-8436-4A0B757AC8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2167" y="4205569"/>
            <a:ext cx="2566058" cy="1459926"/>
          </a:xfrm>
          <a:prstGeom prst="rect">
            <a:avLst/>
          </a:prstGeom>
        </p:spPr>
      </p:pic>
      <p:pic>
        <p:nvPicPr>
          <p:cNvPr id="44" name="Picture 43">
            <a:extLst>
              <a:ext uri="{FF2B5EF4-FFF2-40B4-BE49-F238E27FC236}">
                <a16:creationId xmlns:a16="http://schemas.microsoft.com/office/drawing/2014/main" id="{EE4ED126-CDD1-CE4C-89BB-A49F8AF1E3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8219" y="4201059"/>
            <a:ext cx="2411303" cy="1433990"/>
          </a:xfrm>
          <a:prstGeom prst="rect">
            <a:avLst/>
          </a:prstGeom>
        </p:spPr>
      </p:pic>
      <p:pic>
        <p:nvPicPr>
          <p:cNvPr id="45" name="Picture 44">
            <a:extLst>
              <a:ext uri="{FF2B5EF4-FFF2-40B4-BE49-F238E27FC236}">
                <a16:creationId xmlns:a16="http://schemas.microsoft.com/office/drawing/2014/main" id="{A0D2C089-5578-844C-AABA-DEC968D1B0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62167" y="1402439"/>
            <a:ext cx="2566063" cy="1369469"/>
          </a:xfrm>
          <a:prstGeom prst="rect">
            <a:avLst/>
          </a:prstGeom>
        </p:spPr>
      </p:pic>
      <p:pic>
        <p:nvPicPr>
          <p:cNvPr id="47" name="Picture 46">
            <a:extLst>
              <a:ext uri="{FF2B5EF4-FFF2-40B4-BE49-F238E27FC236}">
                <a16:creationId xmlns:a16="http://schemas.microsoft.com/office/drawing/2014/main" id="{72AC38C7-B10B-2043-8D9A-DD2CB43FED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8230" y="1379250"/>
            <a:ext cx="2411304" cy="1392658"/>
          </a:xfrm>
          <a:prstGeom prst="rect">
            <a:avLst/>
          </a:prstGeom>
        </p:spPr>
      </p:pic>
      <p:sp>
        <p:nvSpPr>
          <p:cNvPr id="48" name="Rectangle 47">
            <a:extLst>
              <a:ext uri="{FF2B5EF4-FFF2-40B4-BE49-F238E27FC236}">
                <a16:creationId xmlns:a16="http://schemas.microsoft.com/office/drawing/2014/main" id="{131687C6-A0F5-E24F-84A2-217C1632178C}"/>
              </a:ext>
            </a:extLst>
          </p:cNvPr>
          <p:cNvSpPr/>
          <p:nvPr/>
        </p:nvSpPr>
        <p:spPr>
          <a:xfrm>
            <a:off x="233161" y="5749374"/>
            <a:ext cx="9306361" cy="687689"/>
          </a:xfrm>
          <a:prstGeom prst="rect">
            <a:avLst/>
          </a:prstGeom>
        </p:spPr>
        <p:txBody>
          <a:bodyPr wrap="square">
            <a:spAutoFit/>
          </a:bodyPr>
          <a:lstStyle/>
          <a:p>
            <a:pPr algn="just"/>
            <a:r>
              <a:rPr lang="en-GB" sz="1100" b="1" dirty="0">
                <a:latin typeface="Arial" panose="020B0604020202020204" pitchFamily="34" charset="0"/>
                <a:ea typeface="Times New Roman" panose="02020603050405020304" pitchFamily="18" charset="0"/>
                <a:cs typeface="Arial" panose="020B0604020202020204" pitchFamily="34" charset="0"/>
              </a:rPr>
              <a:t>Outcome of C. difficile review with NHS England and Improvement </a:t>
            </a:r>
            <a:endParaRPr lang="en-GB" sz="1100"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Bef>
                <a:spcPts val="600"/>
              </a:spcBef>
              <a:spcAft>
                <a:spcPts val="800"/>
              </a:spcAft>
            </a:pPr>
            <a:r>
              <a:rPr lang="en-GB" sz="1100" dirty="0">
                <a:latin typeface="Arial" panose="020B0604020202020204" pitchFamily="34" charset="0"/>
                <a:ea typeface="Times New Roman" panose="02020603050405020304" pitchFamily="18" charset="0"/>
                <a:cs typeface="Arial" panose="020B0604020202020204" pitchFamily="34" charset="0"/>
              </a:rPr>
              <a:t>The post infection review of the C. difficile toxin (CDT) positive case which occurred during Q1 has been completed. This was undertaken in partnership with NHS England and no lapses in care were identified. The review also confirmed that the patient was isolated and treated promptly. </a:t>
            </a:r>
          </a:p>
        </p:txBody>
      </p:sp>
    </p:spTree>
    <p:extLst>
      <p:ext uri="{BB962C8B-B14F-4D97-AF65-F5344CB8AC3E}">
        <p14:creationId xmlns:p14="http://schemas.microsoft.com/office/powerpoint/2010/main" val="285871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CD259E-96C0-4841-B5AB-75348314F35D}"/>
              </a:ext>
            </a:extLst>
          </p:cNvPr>
          <p:cNvSpPr>
            <a:spLocks noGrp="1"/>
          </p:cNvSpPr>
          <p:nvPr>
            <p:ph type="ftr" sz="quarter" idx="11"/>
          </p:nvPr>
        </p:nvSpPr>
        <p:spPr/>
        <p:txBody>
          <a:bodyPr/>
          <a:lstStyle/>
          <a:p>
            <a:r>
              <a:rPr lang="en-GB"/>
              <a:t>Trust Board November 2019</a:t>
            </a:r>
          </a:p>
        </p:txBody>
      </p:sp>
      <p:sp>
        <p:nvSpPr>
          <p:cNvPr id="3" name="Slide Number Placeholder 2">
            <a:extLst>
              <a:ext uri="{FF2B5EF4-FFF2-40B4-BE49-F238E27FC236}">
                <a16:creationId xmlns:a16="http://schemas.microsoft.com/office/drawing/2014/main" id="{DC2B530D-EE7E-A047-9B43-CD6FDE8C6812}"/>
              </a:ext>
            </a:extLst>
          </p:cNvPr>
          <p:cNvSpPr>
            <a:spLocks noGrp="1"/>
          </p:cNvSpPr>
          <p:nvPr>
            <p:ph type="sldNum" sz="quarter" idx="12"/>
          </p:nvPr>
        </p:nvSpPr>
        <p:spPr/>
        <p:txBody>
          <a:bodyPr/>
          <a:lstStyle/>
          <a:p>
            <a:fld id="{695C60D5-4CC1-4709-A90A-FD5BC9656B7A}" type="slidenum">
              <a:rPr lang="en-GB" smtClean="0"/>
              <a:t>5</a:t>
            </a:fld>
            <a:endParaRPr lang="en-GB"/>
          </a:p>
        </p:txBody>
      </p:sp>
      <p:sp>
        <p:nvSpPr>
          <p:cNvPr id="4" name="TextBox 3">
            <a:extLst>
              <a:ext uri="{FF2B5EF4-FFF2-40B4-BE49-F238E27FC236}">
                <a16:creationId xmlns:a16="http://schemas.microsoft.com/office/drawing/2014/main" id="{C113EE0E-2EEF-804B-963B-A87A911FF189}"/>
              </a:ext>
            </a:extLst>
          </p:cNvPr>
          <p:cNvSpPr txBox="1"/>
          <p:nvPr/>
        </p:nvSpPr>
        <p:spPr>
          <a:xfrm>
            <a:off x="233460" y="188967"/>
            <a:ext cx="9315922" cy="469359"/>
          </a:xfrm>
          <a:prstGeom prst="rect">
            <a:avLst/>
          </a:prstGeom>
          <a:solidFill>
            <a:srgbClr val="DFF5FC"/>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300"/>
              </a:spcAft>
            </a:pPr>
            <a:r>
              <a:rPr lang="en-GB" sz="1100" b="1" dirty="0">
                <a:solidFill>
                  <a:schemeClr val="tx1"/>
                </a:solidFill>
                <a:latin typeface="Arial" panose="020B0604020202020204" pitchFamily="34" charset="0"/>
                <a:cs typeface="Arial" panose="020B0604020202020204" pitchFamily="34" charset="0"/>
              </a:rPr>
              <a:t>Safe: Infection Prevention and Control </a:t>
            </a:r>
          </a:p>
          <a:p>
            <a:pPr>
              <a:spcAft>
                <a:spcPts val="300"/>
              </a:spcAft>
            </a:pPr>
            <a:r>
              <a:rPr lang="en-GB" sz="1100" dirty="0">
                <a:latin typeface="Arial" panose="020B0604020202020204" pitchFamily="34" charset="0"/>
                <a:cs typeface="Arial" panose="020B0604020202020204" pitchFamily="34" charset="0"/>
              </a:rPr>
              <a:t>Data owner: Lucy Everett – Matron Lead - Infection Prevention and Control and Dr Anne Hall - Consultant Microbiologist &amp; Infection Control Doctor</a:t>
            </a:r>
          </a:p>
        </p:txBody>
      </p:sp>
      <p:sp>
        <p:nvSpPr>
          <p:cNvPr id="12" name="Rectangle 11">
            <a:extLst>
              <a:ext uri="{FF2B5EF4-FFF2-40B4-BE49-F238E27FC236}">
                <a16:creationId xmlns:a16="http://schemas.microsoft.com/office/drawing/2014/main" id="{5AEA5BCF-B59A-3849-816C-53F1FCC740E3}"/>
              </a:ext>
            </a:extLst>
          </p:cNvPr>
          <p:cNvSpPr/>
          <p:nvPr/>
        </p:nvSpPr>
        <p:spPr>
          <a:xfrm>
            <a:off x="159371" y="686780"/>
            <a:ext cx="9390009" cy="1184940"/>
          </a:xfrm>
          <a:prstGeom prst="rect">
            <a:avLst/>
          </a:prstGeom>
        </p:spPr>
        <p:txBody>
          <a:bodyPr wrap="square">
            <a:spAutoFit/>
          </a:bodyPr>
          <a:lstStyle/>
          <a:p>
            <a:pPr algn="just">
              <a:spcAft>
                <a:spcPts val="600"/>
              </a:spcAft>
            </a:pPr>
            <a:r>
              <a:rPr lang="en-GB" sz="1100" dirty="0">
                <a:latin typeface="Arial" panose="020B0604020202020204" pitchFamily="34" charset="0"/>
                <a:cs typeface="Arial" panose="020B0604020202020204" pitchFamily="34" charset="0"/>
              </a:rPr>
              <a:t>The Matron lead for Infection Prevention and Control and the Consultant Microbiologist &amp; Infection Control Doctor confirm that there were no outbreaks of infections or areas of concern to report during M6. </a:t>
            </a:r>
          </a:p>
          <a:p>
            <a:pPr algn="just"/>
            <a:r>
              <a:rPr lang="en-GB" sz="1100" dirty="0">
                <a:latin typeface="Arial" panose="020B0604020202020204" pitchFamily="34" charset="0"/>
                <a:cs typeface="Arial" panose="020B0604020202020204" pitchFamily="34" charset="0"/>
              </a:rPr>
              <a:t>During October a meeting was held with Public Health England (PHE) after the IPC team had become aware of an increased incidence (more the 2 cases associated in time and place) of </a:t>
            </a:r>
            <a:r>
              <a:rPr lang="en-GB" sz="1100" i="1" dirty="0" err="1">
                <a:latin typeface="Arial" panose="020B0604020202020204" pitchFamily="34" charset="0"/>
                <a:cs typeface="Arial" panose="020B0604020202020204" pitchFamily="34" charset="0"/>
              </a:rPr>
              <a:t>Elizabethkingia</a:t>
            </a:r>
            <a:r>
              <a:rPr lang="en-GB" sz="1100" i="1" dirty="0">
                <a:latin typeface="Arial" panose="020B0604020202020204" pitchFamily="34" charset="0"/>
                <a:cs typeface="Arial" panose="020B0604020202020204" pitchFamily="34" charset="0"/>
              </a:rPr>
              <a:t> </a:t>
            </a:r>
            <a:r>
              <a:rPr lang="en-GB" sz="1100" i="1" dirty="0" err="1">
                <a:latin typeface="Arial" panose="020B0604020202020204" pitchFamily="34" charset="0"/>
                <a:cs typeface="Arial" panose="020B0604020202020204" pitchFamily="34" charset="0"/>
              </a:rPr>
              <a:t>miricola</a:t>
            </a:r>
            <a:r>
              <a:rPr lang="en-GB" sz="1100" dirty="0">
                <a:latin typeface="Arial" panose="020B0604020202020204" pitchFamily="34" charset="0"/>
                <a:cs typeface="Arial" panose="020B0604020202020204" pitchFamily="34" charset="0"/>
              </a:rPr>
              <a:t>. The organism was isolated in bronchoalveolar lavage samples from three patients on AICU during August, September and October.  In conjunction with PHE, it was agreed that an outbreak of infection did not need to be declared; however, the investigation and surveillance continues.   </a:t>
            </a:r>
          </a:p>
        </p:txBody>
      </p:sp>
      <p:pic>
        <p:nvPicPr>
          <p:cNvPr id="14" name="Picture 13">
            <a:extLst>
              <a:ext uri="{FF2B5EF4-FFF2-40B4-BE49-F238E27FC236}">
                <a16:creationId xmlns:a16="http://schemas.microsoft.com/office/drawing/2014/main" id="{9E29FDA7-82F1-5140-AF4D-CDE468A0B8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97552" y="1694927"/>
            <a:ext cx="4014784" cy="1599078"/>
          </a:xfrm>
          <a:prstGeom prst="rect">
            <a:avLst/>
          </a:prstGeom>
          <a:noFill/>
          <a:ln>
            <a:noFill/>
          </a:ln>
        </p:spPr>
      </p:pic>
      <p:sp>
        <p:nvSpPr>
          <p:cNvPr id="15" name="Rectangle 14">
            <a:extLst>
              <a:ext uri="{FF2B5EF4-FFF2-40B4-BE49-F238E27FC236}">
                <a16:creationId xmlns:a16="http://schemas.microsoft.com/office/drawing/2014/main" id="{FA1B580C-C79F-3740-BE62-319665FC9222}"/>
              </a:ext>
            </a:extLst>
          </p:cNvPr>
          <p:cNvSpPr/>
          <p:nvPr/>
        </p:nvSpPr>
        <p:spPr>
          <a:xfrm>
            <a:off x="159372" y="2203260"/>
            <a:ext cx="5338180" cy="984885"/>
          </a:xfrm>
          <a:prstGeom prst="rect">
            <a:avLst/>
          </a:prstGeom>
        </p:spPr>
        <p:txBody>
          <a:bodyPr wrap="square">
            <a:spAutoFit/>
          </a:bodyPr>
          <a:lstStyle/>
          <a:p>
            <a:pPr algn="just">
              <a:lnSpc>
                <a:spcPct val="107000"/>
              </a:lnSpc>
              <a:spcAft>
                <a:spcPts val="0"/>
              </a:spcAft>
            </a:pPr>
            <a:r>
              <a:rPr lang="en-GB" sz="1100" b="1" dirty="0">
                <a:latin typeface="Arial" panose="020B0604020202020204" pitchFamily="34" charset="0"/>
                <a:ea typeface="Times New Roman" panose="02020603050405020304" pitchFamily="18" charset="0"/>
                <a:cs typeface="Arial" panose="020B0604020202020204" pitchFamily="34" charset="0"/>
              </a:rPr>
              <a:t>Infection Prevention and Control (IPC) Training</a:t>
            </a:r>
            <a:endParaRPr lang="en-GB" sz="1100"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pPr>
            <a:r>
              <a:rPr lang="en-GB" sz="1100" dirty="0">
                <a:latin typeface="Arial" panose="020B0604020202020204" pitchFamily="34" charset="0"/>
                <a:ea typeface="Times New Roman" panose="02020603050405020304" pitchFamily="18" charset="0"/>
                <a:cs typeface="Arial" panose="020B0604020202020204" pitchFamily="34" charset="0"/>
              </a:rPr>
              <a:t>There was a focused drive to improve IPC mandatory training compliance in October. </a:t>
            </a:r>
            <a:r>
              <a:rPr lang="en-GB" sz="1100">
                <a:latin typeface="Arial" panose="020B0604020202020204" pitchFamily="34" charset="0"/>
                <a:ea typeface="Times New Roman" panose="02020603050405020304" pitchFamily="18" charset="0"/>
                <a:cs typeface="Arial" panose="020B0604020202020204" pitchFamily="34" charset="0"/>
              </a:rPr>
              <a:t>At </a:t>
            </a:r>
            <a:r>
              <a:rPr lang="en-GB" sz="1100" dirty="0">
                <a:latin typeface="Arial" panose="020B0604020202020204" pitchFamily="34" charset="0"/>
                <a:ea typeface="Times New Roman" panose="02020603050405020304" pitchFamily="18" charset="0"/>
                <a:cs typeface="Arial" panose="020B0604020202020204" pitchFamily="34" charset="0"/>
              </a:rPr>
              <a:t>the time of writing compliance was 81%. The IPC team will continue this work over the coming months to target teams that remain below 95% and increase the compliance level further.</a:t>
            </a:r>
            <a:r>
              <a:rPr lang="en-GB" sz="1100" b="1" dirty="0">
                <a:latin typeface="Arial" panose="020B0604020202020204" pitchFamily="34" charset="0"/>
                <a:ea typeface="Times New Roman" panose="02020603050405020304" pitchFamily="18" charset="0"/>
                <a:cs typeface="Arial" panose="020B0604020202020204" pitchFamily="34" charset="0"/>
              </a:rPr>
              <a:t> </a:t>
            </a:r>
            <a:endParaRPr lang="en-GB" sz="1100" dirty="0">
              <a:latin typeface="Arial" panose="020B0604020202020204" pitchFamily="34" charset="0"/>
              <a:ea typeface="Times New Roman" panose="02020603050405020304" pitchFamily="18" charset="0"/>
              <a:cs typeface="Arial" panose="020B0604020202020204" pitchFamily="34" charset="0"/>
            </a:endParaRPr>
          </a:p>
        </p:txBody>
      </p:sp>
      <p:sp>
        <p:nvSpPr>
          <p:cNvPr id="16" name="TextBox 15">
            <a:extLst>
              <a:ext uri="{FF2B5EF4-FFF2-40B4-BE49-F238E27FC236}">
                <a16:creationId xmlns:a16="http://schemas.microsoft.com/office/drawing/2014/main" id="{FA2DCDEC-AE91-4148-9321-1DE4C5CB8EED}"/>
              </a:ext>
            </a:extLst>
          </p:cNvPr>
          <p:cNvSpPr txBox="1"/>
          <p:nvPr/>
        </p:nvSpPr>
        <p:spPr>
          <a:xfrm>
            <a:off x="159373" y="1813883"/>
            <a:ext cx="5338180" cy="430887"/>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Compliance with key elements of the Infection Prevention and Control Policy during M7 is shown in the table on the right.</a:t>
            </a:r>
          </a:p>
        </p:txBody>
      </p:sp>
      <p:sp>
        <p:nvSpPr>
          <p:cNvPr id="17" name="TextBox 16">
            <a:extLst>
              <a:ext uri="{FF2B5EF4-FFF2-40B4-BE49-F238E27FC236}">
                <a16:creationId xmlns:a16="http://schemas.microsoft.com/office/drawing/2014/main" id="{9F9A2878-27C4-6348-A6A6-875BB316F80E}"/>
              </a:ext>
            </a:extLst>
          </p:cNvPr>
          <p:cNvSpPr txBox="1"/>
          <p:nvPr/>
        </p:nvSpPr>
        <p:spPr>
          <a:xfrm>
            <a:off x="196414" y="3471713"/>
            <a:ext cx="9315922" cy="638636"/>
          </a:xfrm>
          <a:prstGeom prst="rect">
            <a:avLst/>
          </a:prstGeom>
          <a:solidFill>
            <a:srgbClr val="DFF5FC"/>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300"/>
              </a:spcAft>
            </a:pPr>
            <a:r>
              <a:rPr lang="en-GB" sz="1100" b="1" dirty="0">
                <a:solidFill>
                  <a:schemeClr val="tx1"/>
                </a:solidFill>
                <a:latin typeface="Arial" panose="020B0604020202020204" pitchFamily="34" charset="0"/>
                <a:cs typeface="Arial" panose="020B0604020202020204" pitchFamily="34" charset="0"/>
              </a:rPr>
              <a:t>Safe: Sepsis</a:t>
            </a:r>
          </a:p>
          <a:p>
            <a:pPr marL="803275" indent="-803275">
              <a:spcAft>
                <a:spcPts val="300"/>
              </a:spcAft>
            </a:pPr>
            <a:r>
              <a:rPr lang="en-GB" sz="1100" dirty="0">
                <a:latin typeface="Arial" panose="020B0604020202020204" pitchFamily="34" charset="0"/>
                <a:cs typeface="Arial" panose="020B0604020202020204" pitchFamily="34" charset="0"/>
              </a:rPr>
              <a:t>Data owner: Caterina Vlachou – Consultant Anaesthetist RBH ITU and Peter Doyle - </a:t>
            </a:r>
            <a:r>
              <a:rPr lang="en-US" sz="1100" dirty="0">
                <a:latin typeface="Arial" panose="020B0604020202020204" pitchFamily="34" charset="0"/>
                <a:cs typeface="Arial" panose="020B0604020202020204" pitchFamily="34" charset="0"/>
              </a:rPr>
              <a:t>Divisional Lead Nurse / Associate General Manager, Harefield Hospital</a:t>
            </a:r>
            <a:r>
              <a:rPr lang="en-GB" sz="1100"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ABAD565F-48C9-884E-998E-DF2FEB3FE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075" y="4358405"/>
            <a:ext cx="4896261" cy="1659332"/>
          </a:xfrm>
          <a:prstGeom prst="rect">
            <a:avLst/>
          </a:prstGeom>
        </p:spPr>
      </p:pic>
      <p:sp>
        <p:nvSpPr>
          <p:cNvPr id="7" name="TextBox 6">
            <a:extLst>
              <a:ext uri="{FF2B5EF4-FFF2-40B4-BE49-F238E27FC236}">
                <a16:creationId xmlns:a16="http://schemas.microsoft.com/office/drawing/2014/main" id="{4460A854-33AC-7241-A4CF-4AF5835AF372}"/>
              </a:ext>
            </a:extLst>
          </p:cNvPr>
          <p:cNvSpPr txBox="1"/>
          <p:nvPr/>
        </p:nvSpPr>
        <p:spPr>
          <a:xfrm>
            <a:off x="128237" y="4288057"/>
            <a:ext cx="4487838" cy="2092881"/>
          </a:xfrm>
          <a:prstGeom prst="rect">
            <a:avLst/>
          </a:prstGeom>
          <a:noFill/>
        </p:spPr>
        <p:txBody>
          <a:bodyPr wrap="square" rtlCol="0">
            <a:spAutoFit/>
          </a:bodyPr>
          <a:lstStyle/>
          <a:p>
            <a:pPr algn="just">
              <a:spcAft>
                <a:spcPts val="600"/>
              </a:spcAft>
            </a:pPr>
            <a:r>
              <a:rPr lang="en-GB" sz="1100" dirty="0">
                <a:latin typeface="Arial" panose="020B0604020202020204" pitchFamily="34" charset="0"/>
                <a:cs typeface="Arial" panose="020B0604020202020204" pitchFamily="34" charset="0"/>
              </a:rPr>
              <a:t>The table in this section of the report details the Trust’s performance against the contractual sepsis metrics during Q1 and Q2. As the table shows, a total of 36 patients were diagnosed with suspected sepsis in inpatient departments and 31 of these patients received intravenous (IV) antibiotics within one hour of being positively screened for sepsis. </a:t>
            </a:r>
          </a:p>
          <a:p>
            <a:pPr algn="just">
              <a:spcAft>
                <a:spcPts val="600"/>
              </a:spcAft>
            </a:pPr>
            <a:r>
              <a:rPr lang="en-GB" sz="1100" dirty="0">
                <a:latin typeface="Arial" panose="020B0604020202020204" pitchFamily="34" charset="0"/>
                <a:cs typeface="Arial" panose="020B0604020202020204" pitchFamily="34" charset="0"/>
              </a:rPr>
              <a:t>Of the five patients who did not receive antibiotics within 1 hour:</a:t>
            </a:r>
          </a:p>
          <a:p>
            <a:pPr marL="171450" indent="-171450" algn="just">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One patient had recently received intravenous antibiotics;</a:t>
            </a:r>
          </a:p>
          <a:p>
            <a:pPr marL="171450" indent="-171450" algn="just">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Two patients had a cardiac emergency that took priority;</a:t>
            </a:r>
          </a:p>
          <a:p>
            <a:pPr marL="171450" indent="-171450" algn="just">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care of the remaining two patients is currently being reviewed.</a:t>
            </a:r>
          </a:p>
        </p:txBody>
      </p:sp>
    </p:spTree>
    <p:extLst>
      <p:ext uri="{BB962C8B-B14F-4D97-AF65-F5344CB8AC3E}">
        <p14:creationId xmlns:p14="http://schemas.microsoft.com/office/powerpoint/2010/main" val="411364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8D938F-E334-C642-AFD4-7166D4307813}"/>
              </a:ext>
            </a:extLst>
          </p:cNvPr>
          <p:cNvSpPr>
            <a:spLocks noGrp="1"/>
          </p:cNvSpPr>
          <p:nvPr>
            <p:ph type="ftr" sz="quarter" idx="11"/>
          </p:nvPr>
        </p:nvSpPr>
        <p:spPr/>
        <p:txBody>
          <a:bodyPr/>
          <a:lstStyle/>
          <a:p>
            <a:r>
              <a:rPr lang="en-GB"/>
              <a:t>Trust Board November 2019</a:t>
            </a:r>
          </a:p>
        </p:txBody>
      </p:sp>
      <p:sp>
        <p:nvSpPr>
          <p:cNvPr id="3" name="Slide Number Placeholder 2">
            <a:extLst>
              <a:ext uri="{FF2B5EF4-FFF2-40B4-BE49-F238E27FC236}">
                <a16:creationId xmlns:a16="http://schemas.microsoft.com/office/drawing/2014/main" id="{C501BDB2-B25E-A74D-9953-E7E4FCDF6976}"/>
              </a:ext>
            </a:extLst>
          </p:cNvPr>
          <p:cNvSpPr>
            <a:spLocks noGrp="1"/>
          </p:cNvSpPr>
          <p:nvPr>
            <p:ph type="sldNum" sz="quarter" idx="12"/>
          </p:nvPr>
        </p:nvSpPr>
        <p:spPr/>
        <p:txBody>
          <a:bodyPr/>
          <a:lstStyle/>
          <a:p>
            <a:fld id="{695C60D5-4CC1-4709-A90A-FD5BC9656B7A}" type="slidenum">
              <a:rPr lang="en-GB" smtClean="0"/>
              <a:t>6</a:t>
            </a:fld>
            <a:endParaRPr lang="en-GB"/>
          </a:p>
        </p:txBody>
      </p:sp>
      <p:sp>
        <p:nvSpPr>
          <p:cNvPr id="4" name="TextBox 3">
            <a:extLst>
              <a:ext uri="{FF2B5EF4-FFF2-40B4-BE49-F238E27FC236}">
                <a16:creationId xmlns:a16="http://schemas.microsoft.com/office/drawing/2014/main" id="{5BC013BD-84DD-1946-8E3C-8D879EA44DEE}"/>
              </a:ext>
            </a:extLst>
          </p:cNvPr>
          <p:cNvSpPr txBox="1"/>
          <p:nvPr/>
        </p:nvSpPr>
        <p:spPr>
          <a:xfrm>
            <a:off x="233460" y="188967"/>
            <a:ext cx="9315922" cy="469359"/>
          </a:xfrm>
          <a:prstGeom prst="rect">
            <a:avLst/>
          </a:prstGeom>
          <a:solidFill>
            <a:srgbClr val="DFF5FC"/>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Safe</a:t>
            </a:r>
            <a:r>
              <a:rPr lang="en-GB" sz="1100" b="1" dirty="0">
                <a:solidFill>
                  <a:schemeClr val="tx1"/>
                </a:solidFill>
                <a:latin typeface="Arial" panose="020B0604020202020204" pitchFamily="34" charset="0"/>
                <a:cs typeface="Arial" panose="020B0604020202020204" pitchFamily="34" charset="0"/>
              </a:rPr>
              <a:t>: Surgical site infections (SSI)</a:t>
            </a:r>
          </a:p>
          <a:p>
            <a:pPr>
              <a:spcAft>
                <a:spcPts val="300"/>
              </a:spcAft>
            </a:pPr>
            <a:r>
              <a:rPr lang="en-GB" sz="1100" dirty="0">
                <a:latin typeface="Arial" panose="020B0604020202020204" pitchFamily="34" charset="0"/>
                <a:cs typeface="Arial" panose="020B0604020202020204" pitchFamily="34" charset="0"/>
              </a:rPr>
              <a:t>Data owner: Melissa Rochon – Quality and Safety Lead for Surveillance </a:t>
            </a:r>
          </a:p>
        </p:txBody>
      </p:sp>
      <p:sp>
        <p:nvSpPr>
          <p:cNvPr id="5" name="Rectangle 4">
            <a:extLst>
              <a:ext uri="{FF2B5EF4-FFF2-40B4-BE49-F238E27FC236}">
                <a16:creationId xmlns:a16="http://schemas.microsoft.com/office/drawing/2014/main" id="{4932B7B8-933B-8D4D-ABA9-37E8046CE867}"/>
              </a:ext>
            </a:extLst>
          </p:cNvPr>
          <p:cNvSpPr/>
          <p:nvPr/>
        </p:nvSpPr>
        <p:spPr>
          <a:xfrm>
            <a:off x="233460" y="751227"/>
            <a:ext cx="5093142" cy="3354765"/>
          </a:xfrm>
          <a:prstGeom prst="rect">
            <a:avLst/>
          </a:prstGeom>
        </p:spPr>
        <p:txBody>
          <a:bodyPr wrap="square">
            <a:spAutoFit/>
          </a:bodyPr>
          <a:lstStyle/>
          <a:p>
            <a:pPr algn="just">
              <a:spcAft>
                <a:spcPts val="600"/>
              </a:spcAft>
            </a:pPr>
            <a:r>
              <a:rPr lang="en-GB" sz="1100" dirty="0"/>
              <a:t>Public Health England leads the national Surgical Site Surveillance (SSI) programme. The surveillance programme looks at infections linked to defined surgical procedures.</a:t>
            </a:r>
          </a:p>
          <a:p>
            <a:pPr algn="just">
              <a:spcAft>
                <a:spcPts val="600"/>
              </a:spcAft>
            </a:pPr>
            <a:r>
              <a:rPr lang="en-GB" sz="1100" dirty="0"/>
              <a:t>The Trust submits data to the surveillance programme for those procedures undertaken at the Royal Brompton Hospital and Harefield Hospital. </a:t>
            </a:r>
          </a:p>
          <a:p>
            <a:pPr algn="just">
              <a:spcAft>
                <a:spcPts val="600"/>
              </a:spcAft>
            </a:pPr>
            <a:r>
              <a:rPr lang="en-GB" sz="1100" dirty="0"/>
              <a:t>In addition to participating in the national surveillance programme, the Trust also has an active, prospective in-house surveillance service. </a:t>
            </a:r>
          </a:p>
          <a:p>
            <a:pPr algn="just">
              <a:spcAft>
                <a:spcPts val="600"/>
              </a:spcAft>
            </a:pPr>
            <a:r>
              <a:rPr lang="en-GB" sz="1100" dirty="0"/>
              <a:t>The Trust maintains SSI rates that are much lower than national SSI rates:</a:t>
            </a:r>
          </a:p>
          <a:p>
            <a:pPr marL="171450" indent="-171450" algn="just">
              <a:buFont typeface="Arial" panose="020B0604020202020204" pitchFamily="34" charset="0"/>
              <a:buChar char="•"/>
            </a:pPr>
            <a:r>
              <a:rPr lang="en-GB" sz="1100" dirty="0"/>
              <a:t>Trust coronary artery bypass graft (CABG) October 2018 – September 2019 SSI rate is 1.8%. This is lower than the Public Health England (PHE) benchmark of 3.3%. </a:t>
            </a:r>
          </a:p>
          <a:p>
            <a:pPr marL="171450" indent="-171450" algn="just">
              <a:buFont typeface="Arial" panose="020B0604020202020204" pitchFamily="34" charset="0"/>
              <a:buChar char="•"/>
            </a:pPr>
            <a:r>
              <a:rPr lang="en-GB" sz="1100" dirty="0"/>
              <a:t>The Trust cardiac (non-CABG) October 2018 – September 2019 SSI rate is 0.5%. This is lower than the PHE cardiac (non-CABG) SSI rate of 1.3%.  </a:t>
            </a:r>
          </a:p>
          <a:p>
            <a:pPr marL="171450" indent="-171450" algn="just">
              <a:spcAft>
                <a:spcPts val="600"/>
              </a:spcAft>
              <a:buFont typeface="Arial" panose="020B0604020202020204" pitchFamily="34" charset="0"/>
              <a:buChar char="•"/>
            </a:pPr>
            <a:r>
              <a:rPr lang="en-GB" sz="1100" dirty="0"/>
              <a:t>During October 2018 – September 2019 one SSI was detected following the 241 paediatric cardiac surgery procedures undertaken and included in the surveillance programme.</a:t>
            </a:r>
          </a:p>
          <a:p>
            <a:pPr algn="just"/>
            <a:r>
              <a:rPr lang="en-GB" sz="1100" dirty="0"/>
              <a:t>The graphs included in this section of the report show, by rolling year, the number of relevant procedures undertaken by month and the number of surgical site infections detected and reported to the national surveillance programme. </a:t>
            </a:r>
          </a:p>
        </p:txBody>
      </p:sp>
      <p:pic>
        <p:nvPicPr>
          <p:cNvPr id="7" name="Picture 6">
            <a:extLst>
              <a:ext uri="{FF2B5EF4-FFF2-40B4-BE49-F238E27FC236}">
                <a16:creationId xmlns:a16="http://schemas.microsoft.com/office/drawing/2014/main" id="{A78807E1-19B7-A746-B407-53DAAB92E2B5}"/>
              </a:ext>
            </a:extLst>
          </p:cNvPr>
          <p:cNvPicPr>
            <a:picLocks noChangeAspect="1"/>
          </p:cNvPicPr>
          <p:nvPr/>
        </p:nvPicPr>
        <p:blipFill>
          <a:blip r:embed="rId3"/>
          <a:stretch>
            <a:fillRect/>
          </a:stretch>
        </p:blipFill>
        <p:spPr>
          <a:xfrm>
            <a:off x="5326602" y="887653"/>
            <a:ext cx="4212819" cy="2484769"/>
          </a:xfrm>
          <a:prstGeom prst="rect">
            <a:avLst/>
          </a:prstGeom>
        </p:spPr>
      </p:pic>
      <p:pic>
        <p:nvPicPr>
          <p:cNvPr id="8" name="Picture 7">
            <a:extLst>
              <a:ext uri="{FF2B5EF4-FFF2-40B4-BE49-F238E27FC236}">
                <a16:creationId xmlns:a16="http://schemas.microsoft.com/office/drawing/2014/main" id="{2B237D52-4058-F541-A20B-5949F252D4CD}"/>
              </a:ext>
            </a:extLst>
          </p:cNvPr>
          <p:cNvPicPr>
            <a:picLocks noChangeAspect="1"/>
          </p:cNvPicPr>
          <p:nvPr/>
        </p:nvPicPr>
        <p:blipFill>
          <a:blip r:embed="rId4"/>
          <a:stretch>
            <a:fillRect/>
          </a:stretch>
        </p:blipFill>
        <p:spPr>
          <a:xfrm>
            <a:off x="5326602" y="3622003"/>
            <a:ext cx="4222780" cy="2484770"/>
          </a:xfrm>
          <a:prstGeom prst="rect">
            <a:avLst/>
          </a:prstGeom>
        </p:spPr>
      </p:pic>
      <p:pic>
        <p:nvPicPr>
          <p:cNvPr id="10" name="Picture 9">
            <a:extLst>
              <a:ext uri="{FF2B5EF4-FFF2-40B4-BE49-F238E27FC236}">
                <a16:creationId xmlns:a16="http://schemas.microsoft.com/office/drawing/2014/main" id="{D02D3252-A33F-2C44-AB09-5807BC55840E}"/>
              </a:ext>
            </a:extLst>
          </p:cNvPr>
          <p:cNvPicPr>
            <a:picLocks noChangeAspect="1"/>
          </p:cNvPicPr>
          <p:nvPr/>
        </p:nvPicPr>
        <p:blipFill>
          <a:blip r:embed="rId5"/>
          <a:stretch>
            <a:fillRect/>
          </a:stretch>
        </p:blipFill>
        <p:spPr>
          <a:xfrm>
            <a:off x="419101" y="4140990"/>
            <a:ext cx="4721859" cy="2155780"/>
          </a:xfrm>
          <a:prstGeom prst="rect">
            <a:avLst/>
          </a:prstGeom>
        </p:spPr>
      </p:pic>
    </p:spTree>
    <p:extLst>
      <p:ext uri="{BB962C8B-B14F-4D97-AF65-F5344CB8AC3E}">
        <p14:creationId xmlns:p14="http://schemas.microsoft.com/office/powerpoint/2010/main" val="216190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5CEC9C-8E83-48AD-A566-325AAD184896}"/>
              </a:ext>
            </a:extLst>
          </p:cNvPr>
          <p:cNvSpPr txBox="1"/>
          <p:nvPr/>
        </p:nvSpPr>
        <p:spPr>
          <a:xfrm>
            <a:off x="295039" y="229424"/>
            <a:ext cx="9315921" cy="469359"/>
          </a:xfrm>
          <a:prstGeom prst="rect">
            <a:avLst/>
          </a:prstGeom>
          <a:solidFill>
            <a:srgbClr val="DFF5FC"/>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Safe: </a:t>
            </a:r>
            <a:r>
              <a:rPr lang="en-GB" sz="1100" b="1" dirty="0">
                <a:solidFill>
                  <a:schemeClr val="tx1"/>
                </a:solidFill>
                <a:latin typeface="Arial" panose="020B0604020202020204" pitchFamily="34" charset="0"/>
                <a:cs typeface="Arial" panose="020B0604020202020204" pitchFamily="34" charset="0"/>
              </a:rPr>
              <a:t>Incident management and reporting</a:t>
            </a:r>
          </a:p>
          <a:p>
            <a:pPr>
              <a:spcAft>
                <a:spcPts val="300"/>
              </a:spcAft>
            </a:pPr>
            <a:r>
              <a:rPr lang="en-GB" sz="1100" dirty="0">
                <a:latin typeface="Arial" panose="020B0604020202020204" pitchFamily="34" charset="0"/>
                <a:cs typeface="Arial" panose="020B0604020202020204" pitchFamily="34" charset="0"/>
              </a:rPr>
              <a:t>Data owner: Penny Mortimer, Manjiri Dalvi and Eleanor Dunnett – Divisional Quality and Safety Leads</a:t>
            </a:r>
          </a:p>
        </p:txBody>
      </p:sp>
      <p:sp>
        <p:nvSpPr>
          <p:cNvPr id="5" name="TextBox 4">
            <a:extLst>
              <a:ext uri="{FF2B5EF4-FFF2-40B4-BE49-F238E27FC236}">
                <a16:creationId xmlns:a16="http://schemas.microsoft.com/office/drawing/2014/main" id="{C830D3A9-017B-49BD-A8BF-3C1A2CC00475}"/>
              </a:ext>
            </a:extLst>
          </p:cNvPr>
          <p:cNvSpPr txBox="1"/>
          <p:nvPr/>
        </p:nvSpPr>
        <p:spPr>
          <a:xfrm>
            <a:off x="313934" y="786450"/>
            <a:ext cx="4275821" cy="3226524"/>
          </a:xfrm>
          <a:prstGeom prst="rect">
            <a:avLst/>
          </a:prstGeom>
          <a:noFill/>
          <a:ln>
            <a:solidFill>
              <a:schemeClr val="tx1"/>
            </a:solidFill>
          </a:ln>
        </p:spPr>
        <p:txBody>
          <a:bodyPr wrap="square" rtlCol="0">
            <a:spAutoFit/>
          </a:bodyPr>
          <a:lstStyle/>
          <a:p>
            <a:pPr>
              <a:spcAft>
                <a:spcPts val="244"/>
              </a:spcAft>
            </a:pPr>
            <a:r>
              <a:rPr lang="en-US" sz="1100" b="1" dirty="0">
                <a:latin typeface="Arial" panose="020B0604020202020204" pitchFamily="34" charset="0"/>
                <a:cs typeface="Arial" panose="020B0604020202020204" pitchFamily="34" charset="0"/>
              </a:rPr>
              <a:t>Serious incidents</a:t>
            </a:r>
          </a:p>
          <a:p>
            <a:pPr algn="just">
              <a:spcAft>
                <a:spcPts val="300"/>
              </a:spcAft>
            </a:pPr>
            <a:r>
              <a:rPr lang="en-US" sz="1100" dirty="0">
                <a:latin typeface="Arial" panose="020B0604020202020204" pitchFamily="34" charset="0"/>
                <a:cs typeface="Arial" panose="020B0604020202020204" pitchFamily="34" charset="0"/>
              </a:rPr>
              <a:t>The divisional quality leads have confirmed that no serious incidents were reported during M6 and that one Never Event was reported during M7.</a:t>
            </a:r>
          </a:p>
          <a:p>
            <a:pPr algn="just">
              <a:spcAft>
                <a:spcPts val="300"/>
              </a:spcAft>
            </a:pPr>
            <a:r>
              <a:rPr lang="en-US" sz="1100" dirty="0">
                <a:latin typeface="Arial" panose="020B0604020202020204" pitchFamily="34" charset="0"/>
                <a:cs typeface="Arial" panose="020B0604020202020204" pitchFamily="34" charset="0"/>
              </a:rPr>
              <a:t>The Never Event has been reported to NHS England and is currently undergoing a full investigation. Duty of Candour requirements have been met and the patient has been discharged home.</a:t>
            </a:r>
          </a:p>
          <a:p>
            <a:pPr algn="just">
              <a:spcAft>
                <a:spcPts val="300"/>
              </a:spcAft>
            </a:pPr>
            <a:r>
              <a:rPr lang="en-US" sz="1100" dirty="0">
                <a:latin typeface="Arial" panose="020B0604020202020204" pitchFamily="34" charset="0"/>
                <a:cs typeface="Arial" panose="020B0604020202020204" pitchFamily="34" charset="0"/>
              </a:rPr>
              <a:t>Learning from incidents reported during Q2 have resulted in a number of areas for improvement including: </a:t>
            </a:r>
          </a:p>
          <a:p>
            <a:pPr marL="171450" indent="-171450" algn="just">
              <a:spcAft>
                <a:spcPts val="300"/>
              </a:spcAft>
              <a:buFont typeface="Arial" panose="020B0604020202020204" pitchFamily="34" charset="0"/>
              <a:buChar char="•"/>
            </a:pPr>
            <a:r>
              <a:rPr lang="en-US" sz="1100" dirty="0">
                <a:latin typeface="Arial" panose="020B0604020202020204" pitchFamily="34" charset="0"/>
                <a:cs typeface="Arial" panose="020B0604020202020204" pitchFamily="34" charset="0"/>
              </a:rPr>
              <a:t>Documentation for recording pre-existing wounds has been updated;</a:t>
            </a:r>
          </a:p>
          <a:p>
            <a:pPr marL="171450" indent="-171450" algn="just">
              <a:spcAft>
                <a:spcPts val="300"/>
              </a:spcAft>
              <a:buFont typeface="Arial" panose="020B0604020202020204" pitchFamily="34" charset="0"/>
              <a:buChar char="•"/>
            </a:pPr>
            <a:r>
              <a:rPr lang="en-US" sz="1100" dirty="0">
                <a:latin typeface="Arial" panose="020B0604020202020204" pitchFamily="34" charset="0"/>
                <a:cs typeface="Arial" panose="020B0604020202020204" pitchFamily="34" charset="0"/>
              </a:rPr>
              <a:t>A surgical site infection e-module is planned for 2020;</a:t>
            </a:r>
          </a:p>
          <a:p>
            <a:pPr marL="171450" indent="-171450" algn="just">
              <a:spcAft>
                <a:spcPts val="300"/>
              </a:spcAft>
              <a:buFont typeface="Arial" panose="020B0604020202020204" pitchFamily="34" charset="0"/>
              <a:buChar char="•"/>
            </a:pPr>
            <a:r>
              <a:rPr lang="en-US" sz="1100" dirty="0">
                <a:latin typeface="Arial" panose="020B0604020202020204" pitchFamily="34" charset="0"/>
                <a:cs typeface="Arial" panose="020B0604020202020204" pitchFamily="34" charset="0"/>
              </a:rPr>
              <a:t>Raising awareness of the importance of glucose pre-operative checks for patients with diabetes has been undertaken;</a:t>
            </a:r>
          </a:p>
          <a:p>
            <a:pPr marL="171450" indent="-171450" algn="just">
              <a:spcAft>
                <a:spcPts val="300"/>
              </a:spcAft>
              <a:buFont typeface="Arial" panose="020B0604020202020204" pitchFamily="34" charset="0"/>
              <a:buChar char="•"/>
            </a:pPr>
            <a:r>
              <a:rPr lang="en-US" sz="1100" dirty="0">
                <a:latin typeface="Arial" panose="020B0604020202020204" pitchFamily="34" charset="0"/>
                <a:cs typeface="Arial" panose="020B0604020202020204" pitchFamily="34" charset="0"/>
              </a:rPr>
              <a:t>Pre-operative glucose monitoring spot checks will be carried out throughout the year.</a:t>
            </a:r>
          </a:p>
        </p:txBody>
      </p:sp>
      <p:sp>
        <p:nvSpPr>
          <p:cNvPr id="6" name="Rectangle 5">
            <a:extLst>
              <a:ext uri="{FF2B5EF4-FFF2-40B4-BE49-F238E27FC236}">
                <a16:creationId xmlns:a16="http://schemas.microsoft.com/office/drawing/2014/main" id="{E055234B-126A-4D21-BAD0-34F79082892B}"/>
              </a:ext>
            </a:extLst>
          </p:cNvPr>
          <p:cNvSpPr/>
          <p:nvPr/>
        </p:nvSpPr>
        <p:spPr>
          <a:xfrm>
            <a:off x="4678533" y="737281"/>
            <a:ext cx="4932428" cy="1718419"/>
          </a:xfrm>
          <a:prstGeom prst="rect">
            <a:avLst/>
          </a:prstGeom>
        </p:spPr>
        <p:txBody>
          <a:bodyPr wrap="square">
            <a:spAutoFit/>
          </a:bodyPr>
          <a:lstStyle/>
          <a:p>
            <a:pPr>
              <a:spcAft>
                <a:spcPts val="244"/>
              </a:spcAft>
            </a:pPr>
            <a:r>
              <a:rPr lang="en-US" sz="1100" b="1" dirty="0">
                <a:latin typeface="Arial" panose="020B0604020202020204" pitchFamily="34" charset="0"/>
                <a:cs typeface="Arial" panose="020B0604020202020204" pitchFamily="34" charset="0"/>
              </a:rPr>
              <a:t>Duty of Candour</a:t>
            </a:r>
          </a:p>
          <a:p>
            <a:pPr algn="just">
              <a:spcAft>
                <a:spcPts val="600"/>
              </a:spcAft>
            </a:pPr>
            <a:r>
              <a:rPr lang="en-US" sz="1100" dirty="0">
                <a:latin typeface="Arial" panose="020B0604020202020204" pitchFamily="34" charset="0"/>
                <a:cs typeface="Arial" panose="020B0604020202020204" pitchFamily="34" charset="0"/>
              </a:rPr>
              <a:t>Year to date</a:t>
            </a:r>
            <a:r>
              <a:rPr lang="en-US" sz="11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a total of 38 incidents have occurred where Duty of Candour regulations apply. This is an adjustment on previous reports and is a result of a number of incidents having been downgraded following investigation. Patients were kept fully briefed.</a:t>
            </a:r>
          </a:p>
          <a:p>
            <a:pPr algn="just">
              <a:spcAft>
                <a:spcPts val="244"/>
              </a:spcAft>
            </a:pPr>
            <a:r>
              <a:rPr lang="en-US" sz="1100" dirty="0">
                <a:latin typeface="Arial" panose="020B0604020202020204" pitchFamily="34" charset="0"/>
                <a:cs typeface="Arial" panose="020B0604020202020204" pitchFamily="34" charset="0"/>
              </a:rPr>
              <a:t>As shown in the table below, Stage 1 of the Duty of Candour process has been completed for all 38 incidents. Stage 2 of the process is complete for all incidents where investigations have concluded. There are no exceptions to report. </a:t>
            </a:r>
          </a:p>
        </p:txBody>
      </p:sp>
      <p:sp>
        <p:nvSpPr>
          <p:cNvPr id="8" name="Title 9">
            <a:extLst>
              <a:ext uri="{FF2B5EF4-FFF2-40B4-BE49-F238E27FC236}">
                <a16:creationId xmlns:a16="http://schemas.microsoft.com/office/drawing/2014/main" id="{3917D0F0-ACCF-4E3B-AEB5-EB5A12001F8A}"/>
              </a:ext>
            </a:extLst>
          </p:cNvPr>
          <p:cNvSpPr txBox="1">
            <a:spLocks/>
          </p:cNvSpPr>
          <p:nvPr/>
        </p:nvSpPr>
        <p:spPr>
          <a:xfrm>
            <a:off x="276145" y="4104426"/>
            <a:ext cx="9315921" cy="430887"/>
          </a:xfrm>
          <a:prstGeom prst="rect">
            <a:avLst/>
          </a:prstGeom>
          <a:solidFill>
            <a:srgbClr val="DFF5FC"/>
          </a:solidFill>
          <a:ln cmpd="dbl">
            <a:solidFill>
              <a:schemeClr val="accent1"/>
            </a:solidFill>
          </a:ln>
        </p:spPr>
        <p:txBody>
          <a:bodyPr wrap="square" rtlCol="0">
            <a:sp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300"/>
              </a:spcAft>
            </a:pPr>
            <a:r>
              <a:rPr lang="en-GB" sz="1100" b="1" dirty="0">
                <a:latin typeface="Arial" panose="020B0604020202020204" pitchFamily="34" charset="0"/>
                <a:cs typeface="Arial" panose="020B0604020202020204" pitchFamily="34" charset="0"/>
              </a:rPr>
              <a:t>Safe: NHS Safety Thermometer</a:t>
            </a:r>
            <a:br>
              <a:rPr lang="en-GB" sz="1100" b="1"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Data owner: Peter Doyle - </a:t>
            </a:r>
            <a:r>
              <a:rPr lang="en-US" sz="1100" dirty="0">
                <a:latin typeface="Arial" panose="020B0604020202020204" pitchFamily="34" charset="0"/>
                <a:cs typeface="Arial" panose="020B0604020202020204" pitchFamily="34" charset="0"/>
              </a:rPr>
              <a:t>Divisional Lead Nurse / Associate General Manager, Harefield Hospital</a:t>
            </a:r>
            <a:endParaRPr lang="en-GB" sz="11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2B0FC14-5201-4DE4-96AF-6D47B90FBF48}"/>
              </a:ext>
            </a:extLst>
          </p:cNvPr>
          <p:cNvSpPr/>
          <p:nvPr/>
        </p:nvSpPr>
        <p:spPr>
          <a:xfrm>
            <a:off x="228005" y="4606620"/>
            <a:ext cx="6084017" cy="1107996"/>
          </a:xfrm>
          <a:prstGeom prst="rect">
            <a:avLst/>
          </a:prstGeom>
        </p:spPr>
        <p:txBody>
          <a:bodyPr wrap="square">
            <a:spAutoFit/>
          </a:bodyPr>
          <a:lstStyle/>
          <a:p>
            <a:pPr algn="just">
              <a:spcAft>
                <a:spcPts val="244"/>
              </a:spcAft>
            </a:pPr>
            <a:r>
              <a:rPr lang="en-US" sz="1100" dirty="0">
                <a:latin typeface="Arial" panose="020B0604020202020204" pitchFamily="34" charset="0"/>
                <a:cs typeface="Arial" panose="020B0604020202020204" pitchFamily="34" charset="0"/>
              </a:rPr>
              <a:t>The NHS Safety Thermometer was designed to measure local improvement over time and was not intended to be used to compare specific levels of harm across organisations due to the complexity and variations in patient mix. This is just one tool used by the Trust to measure harm free care and is used alongside other measures to help understand themes, </a:t>
            </a:r>
            <a:r>
              <a:rPr lang="en-US" sz="1100" dirty="0" err="1">
                <a:latin typeface="Arial" panose="020B0604020202020204" pitchFamily="34" charset="0"/>
                <a:cs typeface="Arial" panose="020B0604020202020204" pitchFamily="34" charset="0"/>
              </a:rPr>
              <a:t>analyse</a:t>
            </a:r>
            <a:r>
              <a:rPr lang="en-US" sz="1100" dirty="0">
                <a:latin typeface="Arial" panose="020B0604020202020204" pitchFamily="34" charset="0"/>
                <a:cs typeface="Arial" panose="020B0604020202020204" pitchFamily="34" charset="0"/>
              </a:rPr>
              <a:t> findings and plan improvements in care delivery. Safety Thermometer is a snapshot of care across the Trust at a given time, on a given day.</a:t>
            </a:r>
          </a:p>
        </p:txBody>
      </p:sp>
      <p:sp>
        <p:nvSpPr>
          <p:cNvPr id="2" name="Footer Placeholder 1">
            <a:extLst>
              <a:ext uri="{FF2B5EF4-FFF2-40B4-BE49-F238E27FC236}">
                <a16:creationId xmlns:a16="http://schemas.microsoft.com/office/drawing/2014/main" id="{C2617F65-3AB9-894E-960D-31F8418F6EBE}"/>
              </a:ext>
            </a:extLst>
          </p:cNvPr>
          <p:cNvSpPr>
            <a:spLocks noGrp="1"/>
          </p:cNvSpPr>
          <p:nvPr>
            <p:ph type="ftr" sz="quarter" idx="11"/>
          </p:nvPr>
        </p:nvSpPr>
        <p:spPr/>
        <p:txBody>
          <a:bodyPr/>
          <a:lstStyle/>
          <a:p>
            <a:r>
              <a:rPr lang="en-GB"/>
              <a:t>Trust Board November 2019</a:t>
            </a:r>
          </a:p>
        </p:txBody>
      </p:sp>
      <p:sp>
        <p:nvSpPr>
          <p:cNvPr id="7" name="Slide Number Placeholder 6">
            <a:extLst>
              <a:ext uri="{FF2B5EF4-FFF2-40B4-BE49-F238E27FC236}">
                <a16:creationId xmlns:a16="http://schemas.microsoft.com/office/drawing/2014/main" id="{C4E49B5E-7390-46AF-A62A-93F0BEFEA77E}"/>
              </a:ext>
            </a:extLst>
          </p:cNvPr>
          <p:cNvSpPr>
            <a:spLocks noGrp="1"/>
          </p:cNvSpPr>
          <p:nvPr>
            <p:ph type="sldNum" sz="quarter" idx="12"/>
          </p:nvPr>
        </p:nvSpPr>
        <p:spPr/>
        <p:txBody>
          <a:bodyPr/>
          <a:lstStyle/>
          <a:p>
            <a:fld id="{695C60D5-4CC1-4709-A90A-FD5BC9656B7A}" type="slidenum">
              <a:rPr lang="en-GB" smtClean="0"/>
              <a:t>7</a:t>
            </a:fld>
            <a:endParaRPr lang="en-GB"/>
          </a:p>
        </p:txBody>
      </p:sp>
      <p:sp>
        <p:nvSpPr>
          <p:cNvPr id="13" name="Rectangle 12">
            <a:extLst>
              <a:ext uri="{FF2B5EF4-FFF2-40B4-BE49-F238E27FC236}">
                <a16:creationId xmlns:a16="http://schemas.microsoft.com/office/drawing/2014/main" id="{B8041DCD-1408-0D46-8A90-FFB4305605B0}"/>
              </a:ext>
            </a:extLst>
          </p:cNvPr>
          <p:cNvSpPr/>
          <p:nvPr/>
        </p:nvSpPr>
        <p:spPr>
          <a:xfrm>
            <a:off x="228005" y="5718041"/>
            <a:ext cx="6010268" cy="600164"/>
          </a:xfrm>
          <a:prstGeom prst="rect">
            <a:avLst/>
          </a:prstGeom>
        </p:spPr>
        <p:txBody>
          <a:bodyPr wrap="square">
            <a:spAutoFit/>
          </a:bodyPr>
          <a:lstStyle/>
          <a:p>
            <a:pPr algn="just">
              <a:spcAft>
                <a:spcPts val="244"/>
              </a:spcAft>
            </a:pPr>
            <a:r>
              <a:rPr lang="en-GB" sz="1100" dirty="0">
                <a:latin typeface="Arial" panose="020B0604020202020204" pitchFamily="34" charset="0"/>
                <a:cs typeface="Arial" panose="020B0604020202020204" pitchFamily="34" charset="0"/>
              </a:rPr>
              <a:t>NHS Safety Thermometer is presented one month in arrears. The table to the right shows year to date level of harm free care across the Trust and demonstrates that the level of harm free care is greater than the national average, as recorded using NHS Safety Thermometer. </a:t>
            </a:r>
          </a:p>
        </p:txBody>
      </p:sp>
      <p:pic>
        <p:nvPicPr>
          <p:cNvPr id="12" name="Picture 11">
            <a:extLst>
              <a:ext uri="{FF2B5EF4-FFF2-40B4-BE49-F238E27FC236}">
                <a16:creationId xmlns:a16="http://schemas.microsoft.com/office/drawing/2014/main" id="{F55DED7C-FE3C-9A4F-8830-A5FC3CADD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275" y="2317970"/>
            <a:ext cx="3780210" cy="1575607"/>
          </a:xfrm>
          <a:prstGeom prst="rect">
            <a:avLst/>
          </a:prstGeom>
        </p:spPr>
      </p:pic>
      <p:pic>
        <p:nvPicPr>
          <p:cNvPr id="3" name="Picture 2">
            <a:extLst>
              <a:ext uri="{FF2B5EF4-FFF2-40B4-BE49-F238E27FC236}">
                <a16:creationId xmlns:a16="http://schemas.microsoft.com/office/drawing/2014/main" id="{D89948ED-7619-DD46-A9C6-B7B0F8E6EE2D}"/>
              </a:ext>
            </a:extLst>
          </p:cNvPr>
          <p:cNvPicPr>
            <a:picLocks noChangeAspect="1"/>
          </p:cNvPicPr>
          <p:nvPr/>
        </p:nvPicPr>
        <p:blipFill>
          <a:blip r:embed="rId4"/>
          <a:stretch>
            <a:fillRect/>
          </a:stretch>
        </p:blipFill>
        <p:spPr>
          <a:xfrm>
            <a:off x="6596050" y="4752154"/>
            <a:ext cx="2615214" cy="1444223"/>
          </a:xfrm>
          <a:prstGeom prst="rect">
            <a:avLst/>
          </a:prstGeom>
        </p:spPr>
      </p:pic>
    </p:spTree>
    <p:extLst>
      <p:ext uri="{BB962C8B-B14F-4D97-AF65-F5344CB8AC3E}">
        <p14:creationId xmlns:p14="http://schemas.microsoft.com/office/powerpoint/2010/main" val="360065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A874E392-25A0-4F9E-B0BB-01D75D9537C9}"/>
              </a:ext>
            </a:extLst>
          </p:cNvPr>
          <p:cNvSpPr txBox="1">
            <a:spLocks/>
          </p:cNvSpPr>
          <p:nvPr/>
        </p:nvSpPr>
        <p:spPr>
          <a:xfrm>
            <a:off x="252384" y="205913"/>
            <a:ext cx="9437050" cy="430887"/>
          </a:xfrm>
          <a:prstGeom prst="rect">
            <a:avLst/>
          </a:prstGeom>
          <a:solidFill>
            <a:srgbClr val="DFF5FC"/>
          </a:solidFill>
          <a:ln cmpd="dbl">
            <a:solidFill>
              <a:schemeClr val="accent1"/>
            </a:solidFill>
          </a:ln>
        </p:spPr>
        <p:txBody>
          <a:bodyPr wrap="square" rtlCol="0">
            <a:sp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300"/>
              </a:spcAft>
            </a:pPr>
            <a:r>
              <a:rPr lang="en-GB" sz="1100" b="1" dirty="0">
                <a:latin typeface="Arial" panose="020B0604020202020204" pitchFamily="34" charset="0"/>
                <a:cs typeface="Arial" panose="020B0604020202020204" pitchFamily="34" charset="0"/>
              </a:rPr>
              <a:t>Safe: Nurse staffing </a:t>
            </a:r>
            <a:br>
              <a:rPr lang="en-GB" sz="1100" b="1"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Data owner: Peter Doyle - </a:t>
            </a:r>
            <a:r>
              <a:rPr lang="en-US" sz="1100" dirty="0">
                <a:latin typeface="Arial" panose="020B0604020202020204" pitchFamily="34" charset="0"/>
                <a:cs typeface="Arial" panose="020B0604020202020204" pitchFamily="34" charset="0"/>
              </a:rPr>
              <a:t>Divisional Lead Nurse / Associate General Manager, Harefield Hospital</a:t>
            </a:r>
            <a:endParaRPr lang="en-GB" sz="11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6BFDBA8-3FD3-DD46-A3E1-2C117E61446A}"/>
              </a:ext>
            </a:extLst>
          </p:cNvPr>
          <p:cNvSpPr txBox="1"/>
          <p:nvPr/>
        </p:nvSpPr>
        <p:spPr>
          <a:xfrm>
            <a:off x="216567" y="664444"/>
            <a:ext cx="9437049" cy="1354217"/>
          </a:xfrm>
          <a:prstGeom prst="rect">
            <a:avLst/>
          </a:prstGeom>
          <a:noFill/>
        </p:spPr>
        <p:txBody>
          <a:bodyPr wrap="square" rtlCol="0">
            <a:spAutoFit/>
          </a:bodyPr>
          <a:lstStyle/>
          <a:p>
            <a:pPr algn="just">
              <a:spcAft>
                <a:spcPts val="300"/>
              </a:spcAft>
            </a:pPr>
            <a:r>
              <a:rPr lang="en-GB" sz="1100" dirty="0">
                <a:latin typeface="Arial" panose="020B0604020202020204" pitchFamily="34" charset="0"/>
                <a:cs typeface="Arial" panose="020B0604020202020204" pitchFamily="34" charset="0"/>
              </a:rPr>
              <a:t>The senior nurses confirm that safe staffing levels were maintained and that no red flags, as per NICE red flag definitions, were triggered during M5 or M6. The lead nurses report that where registered nurse fill levels are higher than planned this is due to the acuity of patient needs and due to supernumerary staff, such as new starters. Where fill rates are lower than planned this is primarily due to bed occupancy being lower than anticipated.</a:t>
            </a:r>
          </a:p>
          <a:p>
            <a:pPr algn="just">
              <a:spcAft>
                <a:spcPts val="300"/>
              </a:spcAft>
            </a:pPr>
            <a:r>
              <a:rPr lang="en-GB" sz="1100" dirty="0">
                <a:latin typeface="Arial" panose="020B0604020202020204" pitchFamily="34" charset="0"/>
                <a:cs typeface="Arial" panose="020B0604020202020204" pitchFamily="34" charset="0"/>
              </a:rPr>
              <a:t>Fill levels for non-registered nurses are consistently lower than planned. This staff group is small in number and includes a diverse range of roles, most of which are tailored specifically for a particular clinical area, and many of which are support roles. They are difficult to recruit to, and there are limited options for finding appropriate temporary cover. Vacant roles may put increase pressure on other staff, but do not present a safety issue.</a:t>
            </a:r>
          </a:p>
          <a:p>
            <a:pPr algn="just"/>
            <a:r>
              <a:rPr lang="en-GB" sz="1100" dirty="0">
                <a:latin typeface="Arial" panose="020B0604020202020204" pitchFamily="34" charset="0"/>
                <a:cs typeface="Arial" panose="020B0604020202020204" pitchFamily="34" charset="0"/>
              </a:rPr>
              <a:t>The Trust continues to review Care Hours Per Patient Day (CHPPD) data, which includes information about patient activity, along-side nurse staffing. </a:t>
            </a:r>
          </a:p>
        </p:txBody>
      </p:sp>
      <p:sp>
        <p:nvSpPr>
          <p:cNvPr id="3" name="Footer Placeholder 2">
            <a:extLst>
              <a:ext uri="{FF2B5EF4-FFF2-40B4-BE49-F238E27FC236}">
                <a16:creationId xmlns:a16="http://schemas.microsoft.com/office/drawing/2014/main" id="{EFD0C6F9-21C4-874F-A427-44F961C888AF}"/>
              </a:ext>
            </a:extLst>
          </p:cNvPr>
          <p:cNvSpPr>
            <a:spLocks noGrp="1"/>
          </p:cNvSpPr>
          <p:nvPr>
            <p:ph type="ftr" sz="quarter" idx="11"/>
          </p:nvPr>
        </p:nvSpPr>
        <p:spPr/>
        <p:txBody>
          <a:bodyPr/>
          <a:lstStyle/>
          <a:p>
            <a:r>
              <a:rPr lang="en-GB"/>
              <a:t>Trust Board November 2019</a:t>
            </a:r>
          </a:p>
        </p:txBody>
      </p:sp>
      <p:sp>
        <p:nvSpPr>
          <p:cNvPr id="4" name="Slide Number Placeholder 3">
            <a:extLst>
              <a:ext uri="{FF2B5EF4-FFF2-40B4-BE49-F238E27FC236}">
                <a16:creationId xmlns:a16="http://schemas.microsoft.com/office/drawing/2014/main" id="{FEF25F8A-809B-4197-A23A-516C448AE885}"/>
              </a:ext>
            </a:extLst>
          </p:cNvPr>
          <p:cNvSpPr>
            <a:spLocks noGrp="1"/>
          </p:cNvSpPr>
          <p:nvPr>
            <p:ph type="sldNum" sz="quarter" idx="12"/>
          </p:nvPr>
        </p:nvSpPr>
        <p:spPr/>
        <p:txBody>
          <a:bodyPr/>
          <a:lstStyle/>
          <a:p>
            <a:fld id="{695C60D5-4CC1-4709-A90A-FD5BC9656B7A}" type="slidenum">
              <a:rPr lang="en-GB" smtClean="0"/>
              <a:t>8</a:t>
            </a:fld>
            <a:endParaRPr lang="en-GB"/>
          </a:p>
        </p:txBody>
      </p:sp>
      <p:pic>
        <p:nvPicPr>
          <p:cNvPr id="11" name="Picture 10">
            <a:extLst>
              <a:ext uri="{FF2B5EF4-FFF2-40B4-BE49-F238E27FC236}">
                <a16:creationId xmlns:a16="http://schemas.microsoft.com/office/drawing/2014/main" id="{8A288B2A-FD8E-CE42-AD91-969EE540E3E1}"/>
              </a:ext>
            </a:extLst>
          </p:cNvPr>
          <p:cNvPicPr>
            <a:picLocks noChangeAspect="1"/>
          </p:cNvPicPr>
          <p:nvPr/>
        </p:nvPicPr>
        <p:blipFill>
          <a:blip r:embed="rId2"/>
          <a:stretch>
            <a:fillRect/>
          </a:stretch>
        </p:blipFill>
        <p:spPr>
          <a:xfrm>
            <a:off x="632307" y="2018661"/>
            <a:ext cx="4147277" cy="1640750"/>
          </a:xfrm>
          <a:prstGeom prst="rect">
            <a:avLst/>
          </a:prstGeom>
        </p:spPr>
      </p:pic>
      <p:pic>
        <p:nvPicPr>
          <p:cNvPr id="7" name="Picture 6">
            <a:extLst>
              <a:ext uri="{FF2B5EF4-FFF2-40B4-BE49-F238E27FC236}">
                <a16:creationId xmlns:a16="http://schemas.microsoft.com/office/drawing/2014/main" id="{B9F2AF31-21AB-4944-BD52-D9472BF5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418" y="2027734"/>
            <a:ext cx="4354647" cy="1626655"/>
          </a:xfrm>
          <a:prstGeom prst="rect">
            <a:avLst/>
          </a:prstGeom>
        </p:spPr>
      </p:pic>
      <p:sp>
        <p:nvSpPr>
          <p:cNvPr id="18" name="TextBox 17">
            <a:extLst>
              <a:ext uri="{FF2B5EF4-FFF2-40B4-BE49-F238E27FC236}">
                <a16:creationId xmlns:a16="http://schemas.microsoft.com/office/drawing/2014/main" id="{C3E1CB04-2822-7D42-B4C0-4661A52F8F3D}"/>
              </a:ext>
            </a:extLst>
          </p:cNvPr>
          <p:cNvSpPr txBox="1"/>
          <p:nvPr/>
        </p:nvSpPr>
        <p:spPr>
          <a:xfrm>
            <a:off x="234475" y="3731857"/>
            <a:ext cx="9401232"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Responsive: 18-week referral to treatment time targets</a:t>
            </a:r>
          </a:p>
          <a:p>
            <a:pPr>
              <a:spcAft>
                <a:spcPts val="300"/>
              </a:spcAft>
              <a:tabLst>
                <a:tab pos="1025439" algn="l"/>
              </a:tabLst>
            </a:pPr>
            <a:r>
              <a:rPr lang="en-GB" sz="1100" dirty="0">
                <a:latin typeface="Arial" panose="020B0604020202020204" pitchFamily="34" charset="0"/>
                <a:cs typeface="Arial" panose="020B0604020202020204" pitchFamily="34" charset="0"/>
              </a:rPr>
              <a:t>Data owner: 	Derval Russell – Harefield Hospital Director and Ross Ellis – Royal Brompton Hospital Director</a:t>
            </a:r>
          </a:p>
        </p:txBody>
      </p:sp>
      <p:sp>
        <p:nvSpPr>
          <p:cNvPr id="19" name="TextBox 18">
            <a:extLst>
              <a:ext uri="{FF2B5EF4-FFF2-40B4-BE49-F238E27FC236}">
                <a16:creationId xmlns:a16="http://schemas.microsoft.com/office/drawing/2014/main" id="{835892B3-5E2D-3D4E-81DB-E43E316F71F0}"/>
              </a:ext>
            </a:extLst>
          </p:cNvPr>
          <p:cNvSpPr txBox="1"/>
          <p:nvPr/>
        </p:nvSpPr>
        <p:spPr>
          <a:xfrm>
            <a:off x="216567" y="4201216"/>
            <a:ext cx="9437049" cy="261610"/>
          </a:xfrm>
          <a:prstGeom prst="rect">
            <a:avLst/>
          </a:prstGeom>
          <a:noFill/>
        </p:spPr>
        <p:txBody>
          <a:bodyPr wrap="square" rtlCol="0">
            <a:spAutoFit/>
          </a:bodyPr>
          <a:lstStyle/>
          <a:p>
            <a:pPr algn="ctr"/>
            <a:r>
              <a:rPr lang="en-GB" sz="1100" dirty="0">
                <a:latin typeface="Arial" panose="020B0604020202020204" pitchFamily="34" charset="0"/>
                <a:cs typeface="Arial" panose="020B0604020202020204" pitchFamily="34" charset="0"/>
              </a:rPr>
              <a:t>M7 Incomplete pathway performance</a:t>
            </a:r>
          </a:p>
        </p:txBody>
      </p:sp>
      <p:pic>
        <p:nvPicPr>
          <p:cNvPr id="10" name="Picture 9" descr="A close up of a piece of paper&#10;&#10;Description automatically generated">
            <a:extLst>
              <a:ext uri="{FF2B5EF4-FFF2-40B4-BE49-F238E27FC236}">
                <a16:creationId xmlns:a16="http://schemas.microsoft.com/office/drawing/2014/main" id="{1D29F98E-7388-2047-937A-BA9B3D2B5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69" y="4462826"/>
            <a:ext cx="5110155" cy="1995325"/>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869E65B5-ED7C-5C4F-B0BD-718E41BB6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1025" y="4436809"/>
            <a:ext cx="4392592" cy="1995325"/>
          </a:xfrm>
          <a:prstGeom prst="rect">
            <a:avLst/>
          </a:prstGeom>
        </p:spPr>
      </p:pic>
    </p:spTree>
    <p:extLst>
      <p:ext uri="{BB962C8B-B14F-4D97-AF65-F5344CB8AC3E}">
        <p14:creationId xmlns:p14="http://schemas.microsoft.com/office/powerpoint/2010/main" val="266383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7063B80-1EFA-E84E-84C6-E34F0B404B6D}"/>
              </a:ext>
            </a:extLst>
          </p:cNvPr>
          <p:cNvSpPr>
            <a:spLocks noGrp="1"/>
          </p:cNvSpPr>
          <p:nvPr>
            <p:ph type="ftr" sz="quarter" idx="11"/>
          </p:nvPr>
        </p:nvSpPr>
        <p:spPr/>
        <p:txBody>
          <a:bodyPr/>
          <a:lstStyle/>
          <a:p>
            <a:r>
              <a:rPr lang="en-GB"/>
              <a:t>Trust Board November 2019</a:t>
            </a:r>
          </a:p>
        </p:txBody>
      </p:sp>
      <p:sp>
        <p:nvSpPr>
          <p:cNvPr id="5" name="Slide Number Placeholder 4">
            <a:extLst>
              <a:ext uri="{FF2B5EF4-FFF2-40B4-BE49-F238E27FC236}">
                <a16:creationId xmlns:a16="http://schemas.microsoft.com/office/drawing/2014/main" id="{1E91FE8D-393B-7440-ACD1-3679A4F92824}"/>
              </a:ext>
            </a:extLst>
          </p:cNvPr>
          <p:cNvSpPr>
            <a:spLocks noGrp="1"/>
          </p:cNvSpPr>
          <p:nvPr>
            <p:ph type="sldNum" sz="quarter" idx="12"/>
          </p:nvPr>
        </p:nvSpPr>
        <p:spPr/>
        <p:txBody>
          <a:bodyPr/>
          <a:lstStyle/>
          <a:p>
            <a:fld id="{695C60D5-4CC1-4709-A90A-FD5BC9656B7A}" type="slidenum">
              <a:rPr lang="en-GB" smtClean="0"/>
              <a:t>9</a:t>
            </a:fld>
            <a:endParaRPr lang="en-GB"/>
          </a:p>
        </p:txBody>
      </p:sp>
      <p:sp>
        <p:nvSpPr>
          <p:cNvPr id="12" name="TextBox 11">
            <a:extLst>
              <a:ext uri="{FF2B5EF4-FFF2-40B4-BE49-F238E27FC236}">
                <a16:creationId xmlns:a16="http://schemas.microsoft.com/office/drawing/2014/main" id="{C6F36573-1A97-EC46-A140-E78DC22955E9}"/>
              </a:ext>
            </a:extLst>
          </p:cNvPr>
          <p:cNvSpPr txBox="1"/>
          <p:nvPr/>
        </p:nvSpPr>
        <p:spPr>
          <a:xfrm>
            <a:off x="252384" y="319135"/>
            <a:ext cx="9401232"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Responsive: 18-week referral to treatment time targets</a:t>
            </a:r>
          </a:p>
          <a:p>
            <a:pPr>
              <a:spcAft>
                <a:spcPts val="300"/>
              </a:spcAft>
              <a:tabLst>
                <a:tab pos="1025439" algn="l"/>
              </a:tabLst>
            </a:pPr>
            <a:r>
              <a:rPr lang="en-GB" sz="1100" dirty="0">
                <a:latin typeface="Arial" panose="020B0604020202020204" pitchFamily="34" charset="0"/>
                <a:cs typeface="Arial" panose="020B0604020202020204" pitchFamily="34" charset="0"/>
              </a:rPr>
              <a:t>Data owner: 	Derval Russell – Harefield Hospital Director and Ross Ellis – Royal Brompton Hospital Director</a:t>
            </a:r>
          </a:p>
        </p:txBody>
      </p:sp>
      <p:sp>
        <p:nvSpPr>
          <p:cNvPr id="14" name="TextBox 13">
            <a:extLst>
              <a:ext uri="{FF2B5EF4-FFF2-40B4-BE49-F238E27FC236}">
                <a16:creationId xmlns:a16="http://schemas.microsoft.com/office/drawing/2014/main" id="{C6D5F762-D18B-EA4E-8BD8-1E6AC08460B5}"/>
              </a:ext>
            </a:extLst>
          </p:cNvPr>
          <p:cNvSpPr txBox="1"/>
          <p:nvPr/>
        </p:nvSpPr>
        <p:spPr>
          <a:xfrm>
            <a:off x="724824" y="766377"/>
            <a:ext cx="3761024" cy="261610"/>
          </a:xfrm>
          <a:prstGeom prst="rect">
            <a:avLst/>
          </a:prstGeom>
          <a:noFill/>
        </p:spPr>
        <p:txBody>
          <a:bodyPr wrap="square" rtlCol="0">
            <a:spAutoFit/>
          </a:bodyPr>
          <a:lstStyle/>
          <a:p>
            <a:pPr algn="ctr"/>
            <a:r>
              <a:rPr lang="en-GB" sz="1100" dirty="0">
                <a:latin typeface="Arial" panose="020B0604020202020204" pitchFamily="34" charset="0"/>
                <a:cs typeface="Arial" panose="020B0604020202020204" pitchFamily="34" charset="0"/>
              </a:rPr>
              <a:t>M6 Incomplete pathway performance</a:t>
            </a:r>
          </a:p>
        </p:txBody>
      </p:sp>
      <p:sp>
        <p:nvSpPr>
          <p:cNvPr id="15" name="TextBox 14">
            <a:extLst>
              <a:ext uri="{FF2B5EF4-FFF2-40B4-BE49-F238E27FC236}">
                <a16:creationId xmlns:a16="http://schemas.microsoft.com/office/drawing/2014/main" id="{8A4FEB01-D677-E14E-A448-21A65B2A364A}"/>
              </a:ext>
            </a:extLst>
          </p:cNvPr>
          <p:cNvSpPr txBox="1"/>
          <p:nvPr/>
        </p:nvSpPr>
        <p:spPr>
          <a:xfrm>
            <a:off x="5605272" y="1005870"/>
            <a:ext cx="4048343" cy="769441"/>
          </a:xfrm>
          <a:prstGeom prst="rect">
            <a:avLst/>
          </a:prstGeom>
          <a:solidFill>
            <a:schemeClr val="bg1"/>
          </a:solidFill>
        </p:spPr>
        <p:txBody>
          <a:bodyPr wrap="square" rtlCol="0">
            <a:spAutoFit/>
          </a:bodyPr>
          <a:lstStyle/>
          <a:p>
            <a:pPr algn="just">
              <a:spcAft>
                <a:spcPts val="300"/>
              </a:spcAft>
            </a:pPr>
            <a:r>
              <a:rPr lang="en-US" sz="1100" dirty="0">
                <a:latin typeface="Arial" panose="020B0604020202020204" pitchFamily="34" charset="0"/>
                <a:cs typeface="Arial" panose="020B0604020202020204" pitchFamily="34" charset="0"/>
              </a:rPr>
              <a:t>During M6 one patient continued to wait longer than 52 weeks for treatment. This patient has now been referred back to their GP. The root cause of this breach was reported in M1-M3 CQR along with mitigating actions. </a:t>
            </a:r>
          </a:p>
        </p:txBody>
      </p:sp>
      <p:sp>
        <p:nvSpPr>
          <p:cNvPr id="16" name="TextBox 15">
            <a:extLst>
              <a:ext uri="{FF2B5EF4-FFF2-40B4-BE49-F238E27FC236}">
                <a16:creationId xmlns:a16="http://schemas.microsoft.com/office/drawing/2014/main" id="{684E2C0C-82CE-AC40-B816-77A0A86D8180}"/>
              </a:ext>
            </a:extLst>
          </p:cNvPr>
          <p:cNvSpPr txBox="1"/>
          <p:nvPr/>
        </p:nvSpPr>
        <p:spPr>
          <a:xfrm>
            <a:off x="247650" y="2775823"/>
            <a:ext cx="9410700"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highlight>
                  <a:srgbClr val="DFF5FC"/>
                </a:highlight>
                <a:latin typeface="Arial" panose="020B0604020202020204" pitchFamily="34" charset="0"/>
                <a:cs typeface="Arial" panose="020B0604020202020204" pitchFamily="34" charset="0"/>
              </a:rPr>
              <a:t>Responsive: Cancelled </a:t>
            </a:r>
            <a:r>
              <a:rPr lang="en-GB" sz="1100" b="1" dirty="0">
                <a:latin typeface="Arial" panose="020B0604020202020204" pitchFamily="34" charset="0"/>
                <a:cs typeface="Arial" panose="020B0604020202020204" pitchFamily="34" charset="0"/>
              </a:rPr>
              <a:t>operations and procedures</a:t>
            </a:r>
          </a:p>
          <a:p>
            <a:pPr>
              <a:spcAft>
                <a:spcPts val="300"/>
              </a:spcAft>
              <a:tabLst>
                <a:tab pos="1025439" algn="l"/>
              </a:tabLst>
            </a:pPr>
            <a:r>
              <a:rPr lang="en-GB" sz="1100" dirty="0">
                <a:latin typeface="Arial" panose="020B0604020202020204" pitchFamily="34" charset="0"/>
                <a:cs typeface="Arial" panose="020B0604020202020204" pitchFamily="34" charset="0"/>
              </a:rPr>
              <a:t>Data owner:  Derval Russell – Harefield Hospital Director and Ross Ellis – Royal Brompton Hospital Director</a:t>
            </a:r>
          </a:p>
        </p:txBody>
      </p:sp>
      <p:sp>
        <p:nvSpPr>
          <p:cNvPr id="17" name="TextBox 16">
            <a:extLst>
              <a:ext uri="{FF2B5EF4-FFF2-40B4-BE49-F238E27FC236}">
                <a16:creationId xmlns:a16="http://schemas.microsoft.com/office/drawing/2014/main" id="{E989A20C-8538-1247-813A-62F3B6AEA2B2}"/>
              </a:ext>
            </a:extLst>
          </p:cNvPr>
          <p:cNvSpPr txBox="1"/>
          <p:nvPr/>
        </p:nvSpPr>
        <p:spPr>
          <a:xfrm>
            <a:off x="142683" y="3238048"/>
            <a:ext cx="9477521" cy="600164"/>
          </a:xfrm>
          <a:prstGeom prst="rect">
            <a:avLst/>
          </a:prstGeom>
          <a:noFill/>
        </p:spPr>
        <p:txBody>
          <a:bodyPr wrap="square" rtlCol="0">
            <a:spAutoFit/>
          </a:bodyPr>
          <a:lstStyle/>
          <a:p>
            <a:pPr algn="just"/>
            <a:r>
              <a:rPr lang="en-US" sz="1100" dirty="0">
                <a:latin typeface="Arial" panose="020B0604020202020204" pitchFamily="34" charset="0"/>
                <a:cs typeface="Arial" panose="020B0604020202020204" pitchFamily="34" charset="0"/>
              </a:rPr>
              <a:t>During M6 37 patients had their operation or procedure cancelled for non clinical reasons and during M7 55 patients had their operation or procedure cancelled for non clinical reasons. All patients underwent their surgery or procedure within 28 days of cancellation. </a:t>
            </a:r>
            <a:r>
              <a:rPr lang="en-GB" sz="1100" dirty="0">
                <a:latin typeface="Arial" panose="020B0604020202020204" pitchFamily="34" charset="0"/>
                <a:cs typeface="Arial" panose="020B0604020202020204" pitchFamily="34" charset="0"/>
              </a:rPr>
              <a:t>Year to date data for cancelled operations is shown in slide 16 of this report. </a:t>
            </a:r>
          </a:p>
        </p:txBody>
      </p:sp>
      <p:pic>
        <p:nvPicPr>
          <p:cNvPr id="19" name="Picture 18">
            <a:extLst>
              <a:ext uri="{FF2B5EF4-FFF2-40B4-BE49-F238E27FC236}">
                <a16:creationId xmlns:a16="http://schemas.microsoft.com/office/drawing/2014/main" id="{BC7A7344-2782-D145-B5ED-5C0661F82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274" y="1721907"/>
            <a:ext cx="3913930" cy="957187"/>
          </a:xfrm>
          <a:prstGeom prst="rect">
            <a:avLst/>
          </a:prstGeom>
        </p:spPr>
      </p:pic>
      <p:sp>
        <p:nvSpPr>
          <p:cNvPr id="20" name="TextBox 19">
            <a:extLst>
              <a:ext uri="{FF2B5EF4-FFF2-40B4-BE49-F238E27FC236}">
                <a16:creationId xmlns:a16="http://schemas.microsoft.com/office/drawing/2014/main" id="{CF2E4DB5-A170-C446-83E5-067DCCAE7D35}"/>
              </a:ext>
            </a:extLst>
          </p:cNvPr>
          <p:cNvSpPr txBox="1"/>
          <p:nvPr/>
        </p:nvSpPr>
        <p:spPr>
          <a:xfrm>
            <a:off x="5026821" y="808174"/>
            <a:ext cx="3761024" cy="261610"/>
          </a:xfrm>
          <a:prstGeom prst="rect">
            <a:avLst/>
          </a:prstGeom>
          <a:noFill/>
        </p:spPr>
        <p:txBody>
          <a:bodyPr wrap="square" rtlCol="0">
            <a:spAutoFit/>
          </a:bodyPr>
          <a:lstStyle/>
          <a:p>
            <a:pPr algn="ctr"/>
            <a:r>
              <a:rPr lang="en-GB" sz="1100" dirty="0">
                <a:latin typeface="Arial" panose="020B0604020202020204" pitchFamily="34" charset="0"/>
                <a:cs typeface="Arial" panose="020B0604020202020204" pitchFamily="34" charset="0"/>
              </a:rPr>
              <a:t>52 week pathway breaches</a:t>
            </a:r>
          </a:p>
        </p:txBody>
      </p:sp>
      <p:sp>
        <p:nvSpPr>
          <p:cNvPr id="21" name="TextBox 20">
            <a:extLst>
              <a:ext uri="{FF2B5EF4-FFF2-40B4-BE49-F238E27FC236}">
                <a16:creationId xmlns:a16="http://schemas.microsoft.com/office/drawing/2014/main" id="{8344FC08-D6E8-5848-A8C6-84C95B1985F2}"/>
              </a:ext>
            </a:extLst>
          </p:cNvPr>
          <p:cNvSpPr txBox="1"/>
          <p:nvPr/>
        </p:nvSpPr>
        <p:spPr>
          <a:xfrm>
            <a:off x="209504" y="3804450"/>
            <a:ext cx="9410700"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Responsive: 62 day urgent GP referral to first treatment cancer target</a:t>
            </a:r>
          </a:p>
          <a:p>
            <a:pPr>
              <a:spcAft>
                <a:spcPts val="300"/>
              </a:spcAft>
            </a:pPr>
            <a:r>
              <a:rPr lang="en-GB" sz="1100" dirty="0">
                <a:latin typeface="Arial" panose="020B0604020202020204" pitchFamily="34" charset="0"/>
                <a:cs typeface="Arial" panose="020B0604020202020204" pitchFamily="34" charset="0"/>
              </a:rPr>
              <a:t>Data owner: John Pearcey – Assistant General Manager, lung division </a:t>
            </a:r>
          </a:p>
        </p:txBody>
      </p:sp>
      <p:sp>
        <p:nvSpPr>
          <p:cNvPr id="22" name="TextBox 21">
            <a:extLst>
              <a:ext uri="{FF2B5EF4-FFF2-40B4-BE49-F238E27FC236}">
                <a16:creationId xmlns:a16="http://schemas.microsoft.com/office/drawing/2014/main" id="{EFE529F9-90D0-244B-BEF3-5C2801D48DF2}"/>
              </a:ext>
            </a:extLst>
          </p:cNvPr>
          <p:cNvSpPr txBox="1"/>
          <p:nvPr/>
        </p:nvSpPr>
        <p:spPr>
          <a:xfrm>
            <a:off x="142683" y="4222267"/>
            <a:ext cx="9477521" cy="2408352"/>
          </a:xfrm>
          <a:prstGeom prst="rect">
            <a:avLst/>
          </a:prstGeom>
          <a:noFill/>
        </p:spPr>
        <p:txBody>
          <a:bodyPr wrap="square" rtlCol="0">
            <a:spAutoFit/>
          </a:bodyPr>
          <a:lstStyle/>
          <a:p>
            <a:pPr algn="just">
              <a:spcAft>
                <a:spcPts val="300"/>
              </a:spcAft>
            </a:pPr>
            <a:r>
              <a:rPr lang="en-US" sz="1100" dirty="0">
                <a:latin typeface="Arial" panose="020B0604020202020204" pitchFamily="34" charset="0"/>
                <a:cs typeface="Arial" panose="020B0604020202020204" pitchFamily="34" charset="0"/>
              </a:rPr>
              <a:t>The cancer performance data presented in slides 9-11 was accurate at the time it was report to NHS Digital. Referring trusts are able to edit data within NHS Digital after the publication date and changes made by referring trusts may impact on the Trust’s reporting and performance. Data published by NHS England Model Hospital (Slide 3) may reflect changes made by referring Trusts. NHS Digital publish revalidated cancer data at key points throughout the year. Once this the revalidated data is available the data in these slides will be adjusted accordingly. </a:t>
            </a:r>
          </a:p>
          <a:p>
            <a:pPr algn="just">
              <a:spcAft>
                <a:spcPts val="600"/>
              </a:spcAft>
            </a:pPr>
            <a:r>
              <a:rPr lang="en-US" sz="1100" dirty="0">
                <a:latin typeface="Arial" panose="020B0604020202020204" pitchFamily="34" charset="0"/>
                <a:cs typeface="Arial" panose="020B0604020202020204" pitchFamily="34" charset="0"/>
              </a:rPr>
              <a:t>As the table on the next slide shows, during M5, 15 patients were seen and treated on a 62 day urgent GP referral to first cancer treatment pathway. 7 of these patients were seen and treated within 62 days and 8 patients received their treatment after 62 days. Of the 8 patient pathways breaching the 62 day target, 4 of the breaches were partially attributed to the Trust and 1 was fully attributed to the Trust.  A review of pathway breaches attributed to the Trust has been undertaken. The Trust’s cancer lead has confirmed that all breaches related to the complexity of the patients being treated.</a:t>
            </a:r>
          </a:p>
          <a:p>
            <a:pPr algn="just"/>
            <a:r>
              <a:rPr lang="en-US" sz="1100" dirty="0">
                <a:latin typeface="Arial" panose="020B0604020202020204" pitchFamily="34" charset="0"/>
                <a:cs typeface="Arial" panose="020B0604020202020204" pitchFamily="34" charset="0"/>
              </a:rPr>
              <a:t>During during M6, 12 patients were seen and treated on a 62 day urgent GP referral to first cancer treatment pathway. 9 of these patients were seen and treated within 62 days and 3 patients received their treatment after 62 days. Of the 3 patient pathways breaching the 62 day target, 1 of the breaches were partially attributed to the Trust and 1 was fully attributed to RBHT. A review of pathway breaches attributed to the Trust has been undertaken. The Trust’s cancer lead has confirmed that one breach occurred due to the complexity of the patient being treated and the second breach occurred due to patient choice.</a:t>
            </a:r>
          </a:p>
        </p:txBody>
      </p:sp>
      <p:pic>
        <p:nvPicPr>
          <p:cNvPr id="2" name="Picture 1">
            <a:extLst>
              <a:ext uri="{FF2B5EF4-FFF2-40B4-BE49-F238E27FC236}">
                <a16:creationId xmlns:a16="http://schemas.microsoft.com/office/drawing/2014/main" id="{2BAB3805-EB3A-4CD2-B75F-3C3C32B635F6}"/>
              </a:ext>
            </a:extLst>
          </p:cNvPr>
          <p:cNvPicPr>
            <a:picLocks noChangeAspect="1"/>
          </p:cNvPicPr>
          <p:nvPr/>
        </p:nvPicPr>
        <p:blipFill>
          <a:blip r:embed="rId3"/>
          <a:stretch>
            <a:fillRect/>
          </a:stretch>
        </p:blipFill>
        <p:spPr>
          <a:xfrm>
            <a:off x="247650" y="997802"/>
            <a:ext cx="5357622" cy="1736223"/>
          </a:xfrm>
          <a:prstGeom prst="rect">
            <a:avLst/>
          </a:prstGeom>
        </p:spPr>
      </p:pic>
    </p:spTree>
    <p:extLst>
      <p:ext uri="{BB962C8B-B14F-4D97-AF65-F5344CB8AC3E}">
        <p14:creationId xmlns:p14="http://schemas.microsoft.com/office/powerpoint/2010/main" val="34386515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15529</TotalTime>
  <Words>3871</Words>
  <Application>Microsoft Macintosh PowerPoint</Application>
  <PresentationFormat>A4 Paper (210x297 mm)</PresentationFormat>
  <Paragraphs>249</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HelveticaNeue</vt:lpstr>
      <vt:lpstr>Office Theme</vt:lpstr>
      <vt:lpstr>PowerPoint Presentation</vt:lpstr>
      <vt:lpstr>Table of contents</vt:lpstr>
      <vt:lpstr>Latest headlines from NHSI Model Hospital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Performance Data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Ibrahim Sharon</dc:creator>
  <cp:lastModifiedBy>sharon ibrahim</cp:lastModifiedBy>
  <cp:revision>987</cp:revision>
  <cp:lastPrinted>2019-11-12T14:18:08Z</cp:lastPrinted>
  <dcterms:created xsi:type="dcterms:W3CDTF">2018-12-18T11:23:52Z</dcterms:created>
  <dcterms:modified xsi:type="dcterms:W3CDTF">2019-11-21T08:44:57Z</dcterms:modified>
</cp:coreProperties>
</file>