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44"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EE954-E362-4AD0-B407-E7A1410E10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07B71CF-9311-4377-8738-29712DC288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A4A356-3413-40B6-9DE5-0EDEAD66FF6E}"/>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5" name="Footer Placeholder 4">
            <a:extLst>
              <a:ext uri="{FF2B5EF4-FFF2-40B4-BE49-F238E27FC236}">
                <a16:creationId xmlns:a16="http://schemas.microsoft.com/office/drawing/2014/main" id="{995EE039-6E40-4012-B18C-6CA54B87A9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863DCC-9E93-4068-93FF-F4AA7689D8D4}"/>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20608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AF29-5024-44FF-8FBF-C0FC41EF8CE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C092372-85E3-419B-AE4C-4E0904FFE4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C3D652-06A3-4D67-AB7E-58C2680012A1}"/>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5" name="Footer Placeholder 4">
            <a:extLst>
              <a:ext uri="{FF2B5EF4-FFF2-40B4-BE49-F238E27FC236}">
                <a16:creationId xmlns:a16="http://schemas.microsoft.com/office/drawing/2014/main" id="{1D151805-F00B-4B65-9F24-6ABDE1C7DA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30AE33-E7C4-47A8-A0A0-2D35FEAA4683}"/>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4015084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7CF501-52DD-4648-B780-D7D9FB1835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61DE0C-AB61-479C-B57D-3C3676B1E5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7A40FC-6118-4E41-8680-4BC8990F571C}"/>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5" name="Footer Placeholder 4">
            <a:extLst>
              <a:ext uri="{FF2B5EF4-FFF2-40B4-BE49-F238E27FC236}">
                <a16:creationId xmlns:a16="http://schemas.microsoft.com/office/drawing/2014/main" id="{81AEEF66-4F2A-4886-8BD8-A9EA4F0F10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F14821-D7EA-462C-8B7B-972190459ED6}"/>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378210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728ED-C5A7-4E6F-8B20-DB7C46D659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0D8ED2-F0C4-4933-8686-0D5DC0A653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1CBDC3-4A71-4233-B489-FCF8B5047833}"/>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5" name="Footer Placeholder 4">
            <a:extLst>
              <a:ext uri="{FF2B5EF4-FFF2-40B4-BE49-F238E27FC236}">
                <a16:creationId xmlns:a16="http://schemas.microsoft.com/office/drawing/2014/main" id="{39440518-7C2E-4C11-82F5-DD1BA941F9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60CCD5-47B0-44CC-837E-780B3EA229F1}"/>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4092241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33568-EBA6-4B8C-B54D-1A406F20EC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D67EA67-BE01-4F23-B38C-420CAC99C9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76AF51-1E66-42D7-9339-CDE962D5043B}"/>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5" name="Footer Placeholder 4">
            <a:extLst>
              <a:ext uri="{FF2B5EF4-FFF2-40B4-BE49-F238E27FC236}">
                <a16:creationId xmlns:a16="http://schemas.microsoft.com/office/drawing/2014/main" id="{CFE2403C-844C-4808-BFAB-E59C0D18F6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D5CAE5-0D07-44E5-858E-1474BC781A48}"/>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2714491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A5ADA-6F3D-4496-BE01-F90F36D6D0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37F1E4-A329-4B59-85A2-9D8E213FF3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F373190-7982-44AD-9B50-D74F2BDA1A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32946CE-F17D-490B-AF02-52BD767F6FB2}"/>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6" name="Footer Placeholder 5">
            <a:extLst>
              <a:ext uri="{FF2B5EF4-FFF2-40B4-BE49-F238E27FC236}">
                <a16:creationId xmlns:a16="http://schemas.microsoft.com/office/drawing/2014/main" id="{C66A32DE-7C95-433D-B352-ADC83AADE2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86A985-85A2-4239-BC57-3A16FB36A076}"/>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3938136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ADF84-EC69-4B70-B0D8-A0B66C6CF96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F3033A-CA4F-4666-BC7C-31EB26D4D5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76C120-67F8-4C27-9BB2-C8CE5810F7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B62E6D3-DAAA-4907-8341-1D25711EE1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94C5E8-2F49-4093-93A2-060E542F70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B63DAF4-B637-4B9D-B968-EC5A2C78EFD6}"/>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8" name="Footer Placeholder 7">
            <a:extLst>
              <a:ext uri="{FF2B5EF4-FFF2-40B4-BE49-F238E27FC236}">
                <a16:creationId xmlns:a16="http://schemas.microsoft.com/office/drawing/2014/main" id="{8EC92B14-64B8-4715-80FC-E03896BC19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72D380-946B-46CD-9A2A-1AF6A23E88A6}"/>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4076470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E62E3-0BBC-41E7-B76C-56464EE2F57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FA68B2F-38D4-449D-83F4-674FF73A52A6}"/>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4" name="Footer Placeholder 3">
            <a:extLst>
              <a:ext uri="{FF2B5EF4-FFF2-40B4-BE49-F238E27FC236}">
                <a16:creationId xmlns:a16="http://schemas.microsoft.com/office/drawing/2014/main" id="{02831FA9-B2A8-4A6D-B4FD-7DAFC1AB4A7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1A00B91-16F4-41DB-88F4-88A40E84DAE0}"/>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3148406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156C17-3CEC-48F0-A610-1F815F704DC0}"/>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3" name="Footer Placeholder 2">
            <a:extLst>
              <a:ext uri="{FF2B5EF4-FFF2-40B4-BE49-F238E27FC236}">
                <a16:creationId xmlns:a16="http://schemas.microsoft.com/office/drawing/2014/main" id="{C8A3F46E-87AD-4DD0-9799-296F816E9DE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E82A88C-6FC2-4DCB-B596-862FB69844A4}"/>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973030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7BA4C-82B8-468D-A43B-BD136B08A7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EA22155-C38D-4FF8-B187-76417A0A6B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E5C3BAC-3711-4445-80C8-EBCACABEBE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C6B767-6AD9-4174-859F-0DD0649A126A}"/>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6" name="Footer Placeholder 5">
            <a:extLst>
              <a:ext uri="{FF2B5EF4-FFF2-40B4-BE49-F238E27FC236}">
                <a16:creationId xmlns:a16="http://schemas.microsoft.com/office/drawing/2014/main" id="{6C1E2D4A-13AF-454F-AFDA-F718B2AE1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7F393B-C399-404F-8564-146A4A3BF739}"/>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3993322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29F37-F2D8-4357-A7C5-DC12822CBE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916D6B2-4FA4-41C0-8F05-680743DD41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C0EB47B-5D93-410B-8DDE-55699B4B9F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A202EF-84F0-4887-8B5D-05ED6710A1FC}"/>
              </a:ext>
            </a:extLst>
          </p:cNvPr>
          <p:cNvSpPr>
            <a:spLocks noGrp="1"/>
          </p:cNvSpPr>
          <p:nvPr>
            <p:ph type="dt" sz="half" idx="10"/>
          </p:nvPr>
        </p:nvSpPr>
        <p:spPr/>
        <p:txBody>
          <a:bodyPr/>
          <a:lstStyle/>
          <a:p>
            <a:fld id="{032C3F61-FF7B-470B-A796-E18AEA6F2A21}" type="datetimeFigureOut">
              <a:rPr lang="en-GB" smtClean="0"/>
              <a:t>13/01/2022</a:t>
            </a:fld>
            <a:endParaRPr lang="en-GB"/>
          </a:p>
        </p:txBody>
      </p:sp>
      <p:sp>
        <p:nvSpPr>
          <p:cNvPr id="6" name="Footer Placeholder 5">
            <a:extLst>
              <a:ext uri="{FF2B5EF4-FFF2-40B4-BE49-F238E27FC236}">
                <a16:creationId xmlns:a16="http://schemas.microsoft.com/office/drawing/2014/main" id="{87832578-2DD1-40CD-A920-A956AF766D1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317FB6-98AF-4828-B79A-97C2CB9C8ECA}"/>
              </a:ext>
            </a:extLst>
          </p:cNvPr>
          <p:cNvSpPr>
            <a:spLocks noGrp="1"/>
          </p:cNvSpPr>
          <p:nvPr>
            <p:ph type="sldNum" sz="quarter" idx="12"/>
          </p:nvPr>
        </p:nvSpPr>
        <p:spPr/>
        <p:txBody>
          <a:bodyPr/>
          <a:lstStyle/>
          <a:p>
            <a:fld id="{1AE238D1-F554-43D9-B7F0-6BA1A4607364}" type="slidenum">
              <a:rPr lang="en-GB" smtClean="0"/>
              <a:t>‹#›</a:t>
            </a:fld>
            <a:endParaRPr lang="en-GB"/>
          </a:p>
        </p:txBody>
      </p:sp>
    </p:spTree>
    <p:extLst>
      <p:ext uri="{BB962C8B-B14F-4D97-AF65-F5344CB8AC3E}">
        <p14:creationId xmlns:p14="http://schemas.microsoft.com/office/powerpoint/2010/main" val="3931796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9E218C-DC6C-463A-8118-28C4D50AE8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7625F80-8B2A-4994-92ED-2FEBD448D4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39939D-0D09-4EDB-A44A-60DA7CCB22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2C3F61-FF7B-470B-A796-E18AEA6F2A21}" type="datetimeFigureOut">
              <a:rPr lang="en-GB" smtClean="0"/>
              <a:t>13/01/2022</a:t>
            </a:fld>
            <a:endParaRPr lang="en-GB"/>
          </a:p>
        </p:txBody>
      </p:sp>
      <p:sp>
        <p:nvSpPr>
          <p:cNvPr id="5" name="Footer Placeholder 4">
            <a:extLst>
              <a:ext uri="{FF2B5EF4-FFF2-40B4-BE49-F238E27FC236}">
                <a16:creationId xmlns:a16="http://schemas.microsoft.com/office/drawing/2014/main" id="{69567A2A-9352-4FED-8A34-C7023F92E0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6889F76-083F-46CE-8215-2A61FDC837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238D1-F554-43D9-B7F0-6BA1A4607364}" type="slidenum">
              <a:rPr lang="en-GB" smtClean="0"/>
              <a:t>‹#›</a:t>
            </a:fld>
            <a:endParaRPr lang="en-GB"/>
          </a:p>
        </p:txBody>
      </p:sp>
    </p:spTree>
    <p:extLst>
      <p:ext uri="{BB962C8B-B14F-4D97-AF65-F5344CB8AC3E}">
        <p14:creationId xmlns:p14="http://schemas.microsoft.com/office/powerpoint/2010/main" val="421553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33BAA-216A-4CE5-8343-2617CDCF37B7}"/>
              </a:ext>
            </a:extLst>
          </p:cNvPr>
          <p:cNvPicPr>
            <a:picLocks noChangeAspect="1"/>
          </p:cNvPicPr>
          <p:nvPr/>
        </p:nvPicPr>
        <p:blipFill>
          <a:blip r:embed="rId2"/>
          <a:stretch>
            <a:fillRect/>
          </a:stretch>
        </p:blipFill>
        <p:spPr>
          <a:xfrm>
            <a:off x="1676400" y="323850"/>
            <a:ext cx="8839200" cy="6210300"/>
          </a:xfrm>
          <a:prstGeom prst="rect">
            <a:avLst/>
          </a:prstGeom>
        </p:spPr>
      </p:pic>
      <p:sp>
        <p:nvSpPr>
          <p:cNvPr id="6" name="Text Box 2">
            <a:extLst>
              <a:ext uri="{FF2B5EF4-FFF2-40B4-BE49-F238E27FC236}">
                <a16:creationId xmlns:a16="http://schemas.microsoft.com/office/drawing/2014/main" id="{0A5AC063-0F8C-4E1F-94D2-44C4B8545821}"/>
              </a:ext>
            </a:extLst>
          </p:cNvPr>
          <p:cNvSpPr txBox="1">
            <a:spLocks noChangeArrowheads="1"/>
          </p:cNvSpPr>
          <p:nvPr/>
        </p:nvSpPr>
        <p:spPr bwMode="auto">
          <a:xfrm>
            <a:off x="2405590" y="114017"/>
            <a:ext cx="2520280" cy="938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fontAlgn="base">
              <a:spcBef>
                <a:spcPct val="0"/>
              </a:spcBef>
              <a:spcAft>
                <a:spcPts val="1000"/>
              </a:spcAft>
            </a:pPr>
            <a:r>
              <a:rPr lang="en-GB" altLang="en-US" sz="1100" dirty="0">
                <a:latin typeface="Calibri" pitchFamily="34" charset="0"/>
                <a:cs typeface="Arial" pitchFamily="34" charset="0"/>
              </a:rPr>
              <a:t>Please provide as many clinical details as possible about the patient, including the indication for testing, whether there are any other affected family members and a pedigree if possible. </a:t>
            </a:r>
            <a:endParaRPr lang="en-US" altLang="en-US" dirty="0">
              <a:latin typeface="Arial" pitchFamily="34" charset="0"/>
              <a:cs typeface="Arial" pitchFamily="34" charset="0"/>
            </a:endParaRPr>
          </a:p>
        </p:txBody>
      </p:sp>
      <p:cxnSp>
        <p:nvCxnSpPr>
          <p:cNvPr id="7" name="Straight Arrow Connector 6">
            <a:extLst>
              <a:ext uri="{FF2B5EF4-FFF2-40B4-BE49-F238E27FC236}">
                <a16:creationId xmlns:a16="http://schemas.microsoft.com/office/drawing/2014/main" id="{A4458ACE-5B40-4DF2-A907-3396EBE3BD32}"/>
              </a:ext>
            </a:extLst>
          </p:cNvPr>
          <p:cNvCxnSpPr/>
          <p:nvPr/>
        </p:nvCxnSpPr>
        <p:spPr>
          <a:xfrm>
            <a:off x="3179676" y="1052736"/>
            <a:ext cx="972108" cy="15639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 Box 7">
            <a:extLst>
              <a:ext uri="{FF2B5EF4-FFF2-40B4-BE49-F238E27FC236}">
                <a16:creationId xmlns:a16="http://schemas.microsoft.com/office/drawing/2014/main" id="{8C936528-391C-4685-B7FE-34D0C82F328F}"/>
              </a:ext>
            </a:extLst>
          </p:cNvPr>
          <p:cNvSpPr txBox="1">
            <a:spLocks noChangeArrowheads="1"/>
          </p:cNvSpPr>
          <p:nvPr/>
        </p:nvSpPr>
        <p:spPr bwMode="auto">
          <a:xfrm>
            <a:off x="7464152" y="476673"/>
            <a:ext cx="2736304" cy="43396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GB" altLang="en-US" sz="1100">
                <a:latin typeface="Calibri" pitchFamily="34" charset="0"/>
                <a:cs typeface="Arial" pitchFamily="34" charset="0"/>
              </a:rPr>
              <a:t>If NGS is required please select disease sub-panel/s from this section. </a:t>
            </a:r>
            <a:endParaRPr lang="en-US" altLang="en-US">
              <a:latin typeface="Arial" pitchFamily="34" charset="0"/>
              <a:cs typeface="Arial" pitchFamily="34" charset="0"/>
            </a:endParaRPr>
          </a:p>
        </p:txBody>
      </p:sp>
      <p:cxnSp>
        <p:nvCxnSpPr>
          <p:cNvPr id="9" name="Straight Arrow Connector 8">
            <a:extLst>
              <a:ext uri="{FF2B5EF4-FFF2-40B4-BE49-F238E27FC236}">
                <a16:creationId xmlns:a16="http://schemas.microsoft.com/office/drawing/2014/main" id="{CC90E7AD-F19C-41AB-864B-F958F76CB9F5}"/>
              </a:ext>
            </a:extLst>
          </p:cNvPr>
          <p:cNvCxnSpPr>
            <a:cxnSpLocks/>
          </p:cNvCxnSpPr>
          <p:nvPr/>
        </p:nvCxnSpPr>
        <p:spPr>
          <a:xfrm flipH="1">
            <a:off x="7536160" y="908720"/>
            <a:ext cx="1008112" cy="13662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 Box 2">
            <a:extLst>
              <a:ext uri="{FF2B5EF4-FFF2-40B4-BE49-F238E27FC236}">
                <a16:creationId xmlns:a16="http://schemas.microsoft.com/office/drawing/2014/main" id="{4C9C5D36-742A-418A-B597-69A84B61D87A}"/>
              </a:ext>
            </a:extLst>
          </p:cNvPr>
          <p:cNvSpPr txBox="1">
            <a:spLocks noChangeArrowheads="1"/>
          </p:cNvSpPr>
          <p:nvPr/>
        </p:nvSpPr>
        <p:spPr bwMode="auto">
          <a:xfrm>
            <a:off x="1781872" y="5561364"/>
            <a:ext cx="2513929" cy="11079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fontAlgn="base">
              <a:spcBef>
                <a:spcPct val="0"/>
              </a:spcBef>
              <a:spcAft>
                <a:spcPts val="1000"/>
              </a:spcAft>
            </a:pPr>
            <a:r>
              <a:rPr lang="en-GB" altLang="en-US" sz="1100" dirty="0">
                <a:latin typeface="Calibri" pitchFamily="34" charset="0"/>
                <a:cs typeface="Arial" pitchFamily="34" charset="0"/>
              </a:rPr>
              <a:t>This consent section MUST be signed by the patient. Sample accompanied by an unsigned form will not be processed. If the patient or guardian is unable to sign, this may be signed by the referring clinician with an appropriate note.</a:t>
            </a:r>
            <a:endParaRPr lang="en-US" altLang="en-US" dirty="0">
              <a:latin typeface="Arial" pitchFamily="34" charset="0"/>
              <a:cs typeface="Arial" pitchFamily="34" charset="0"/>
            </a:endParaRPr>
          </a:p>
        </p:txBody>
      </p:sp>
      <p:cxnSp>
        <p:nvCxnSpPr>
          <p:cNvPr id="11" name="Straight Arrow Connector 10">
            <a:extLst>
              <a:ext uri="{FF2B5EF4-FFF2-40B4-BE49-F238E27FC236}">
                <a16:creationId xmlns:a16="http://schemas.microsoft.com/office/drawing/2014/main" id="{6297DE58-CBA3-4D4C-8585-9EA5EB29584E}"/>
              </a:ext>
            </a:extLst>
          </p:cNvPr>
          <p:cNvCxnSpPr>
            <a:cxnSpLocks/>
            <a:stCxn id="10" idx="0"/>
          </p:cNvCxnSpPr>
          <p:nvPr/>
        </p:nvCxnSpPr>
        <p:spPr>
          <a:xfrm flipV="1">
            <a:off x="3038836" y="4509120"/>
            <a:ext cx="1256964" cy="10522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 Box 2">
            <a:extLst>
              <a:ext uri="{FF2B5EF4-FFF2-40B4-BE49-F238E27FC236}">
                <a16:creationId xmlns:a16="http://schemas.microsoft.com/office/drawing/2014/main" id="{1F6E95CD-4780-4DDB-A8A1-91866B6C7AA5}"/>
              </a:ext>
            </a:extLst>
          </p:cNvPr>
          <p:cNvSpPr txBox="1">
            <a:spLocks noChangeArrowheads="1"/>
          </p:cNvSpPr>
          <p:nvPr/>
        </p:nvSpPr>
        <p:spPr bwMode="auto">
          <a:xfrm>
            <a:off x="8691340" y="6058301"/>
            <a:ext cx="2467718" cy="772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GB" altLang="en-US" sz="1100" dirty="0">
                <a:latin typeface="Calibri" pitchFamily="34" charset="0"/>
                <a:cs typeface="Arial" pitchFamily="34" charset="0"/>
              </a:rPr>
              <a:t>If the testing required has yet to be decided, or the sample may be required in the future please tick this box to store DNA.</a:t>
            </a:r>
            <a:endParaRPr lang="en-US" altLang="en-US" dirty="0">
              <a:latin typeface="Arial" pitchFamily="34" charset="0"/>
              <a:cs typeface="Arial" pitchFamily="34" charset="0"/>
            </a:endParaRPr>
          </a:p>
        </p:txBody>
      </p:sp>
      <p:cxnSp>
        <p:nvCxnSpPr>
          <p:cNvPr id="15" name="Straight Arrow Connector 14">
            <a:extLst>
              <a:ext uri="{FF2B5EF4-FFF2-40B4-BE49-F238E27FC236}">
                <a16:creationId xmlns:a16="http://schemas.microsoft.com/office/drawing/2014/main" id="{E1FF959E-1BE3-4473-801C-C0B063CE45DB}"/>
              </a:ext>
            </a:extLst>
          </p:cNvPr>
          <p:cNvCxnSpPr>
            <a:cxnSpLocks/>
          </p:cNvCxnSpPr>
          <p:nvPr/>
        </p:nvCxnSpPr>
        <p:spPr>
          <a:xfrm flipH="1" flipV="1">
            <a:off x="7203233" y="6115362"/>
            <a:ext cx="1488108" cy="3969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 Box 5">
            <a:extLst>
              <a:ext uri="{FF2B5EF4-FFF2-40B4-BE49-F238E27FC236}">
                <a16:creationId xmlns:a16="http://schemas.microsoft.com/office/drawing/2014/main" id="{E4A9C97B-AD5B-4493-8F27-EA0598543A48}"/>
              </a:ext>
            </a:extLst>
          </p:cNvPr>
          <p:cNvSpPr txBox="1">
            <a:spLocks noChangeArrowheads="1"/>
          </p:cNvSpPr>
          <p:nvPr/>
        </p:nvSpPr>
        <p:spPr bwMode="auto">
          <a:xfrm>
            <a:off x="9062490" y="3992149"/>
            <a:ext cx="2808312" cy="74546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GB" altLang="en-US" sz="1100" dirty="0">
                <a:latin typeface="Calibri" pitchFamily="34" charset="0"/>
                <a:cs typeface="Arial" pitchFamily="34" charset="0"/>
              </a:rPr>
              <a:t>If there is a known familial variant, please select an option from the blue section. Ensure you send a copy of a report detailing the familial variant. </a:t>
            </a:r>
            <a:endParaRPr lang="en-US" altLang="en-US" dirty="0">
              <a:latin typeface="Arial" pitchFamily="34" charset="0"/>
              <a:cs typeface="Arial" pitchFamily="34" charset="0"/>
            </a:endParaRPr>
          </a:p>
        </p:txBody>
      </p:sp>
      <p:cxnSp>
        <p:nvCxnSpPr>
          <p:cNvPr id="19" name="Straight Arrow Connector 18">
            <a:extLst>
              <a:ext uri="{FF2B5EF4-FFF2-40B4-BE49-F238E27FC236}">
                <a16:creationId xmlns:a16="http://schemas.microsoft.com/office/drawing/2014/main" id="{36DAB3C4-D735-48D4-A613-AA92FED4E4D7}"/>
              </a:ext>
            </a:extLst>
          </p:cNvPr>
          <p:cNvCxnSpPr>
            <a:cxnSpLocks/>
          </p:cNvCxnSpPr>
          <p:nvPr/>
        </p:nvCxnSpPr>
        <p:spPr>
          <a:xfrm flipH="1">
            <a:off x="9666514" y="4737616"/>
            <a:ext cx="731845" cy="11854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4414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147</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Ferlin Anna</dc:creator>
  <cp:lastModifiedBy>Ferlin Anna</cp:lastModifiedBy>
  <cp:revision>3</cp:revision>
  <dcterms:created xsi:type="dcterms:W3CDTF">2021-11-15T10:49:40Z</dcterms:created>
  <dcterms:modified xsi:type="dcterms:W3CDTF">2022-01-13T13:42:50Z</dcterms:modified>
</cp:coreProperties>
</file>